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6"/>
  </p:notesMasterIdLst>
  <p:sldIdLst>
    <p:sldId id="256" r:id="rId5"/>
    <p:sldId id="257" r:id="rId6"/>
    <p:sldId id="259" r:id="rId7"/>
    <p:sldId id="258" r:id="rId8"/>
    <p:sldId id="317" r:id="rId9"/>
    <p:sldId id="285" r:id="rId10"/>
    <p:sldId id="286" r:id="rId11"/>
    <p:sldId id="260" r:id="rId12"/>
    <p:sldId id="287" r:id="rId13"/>
    <p:sldId id="290" r:id="rId14"/>
    <p:sldId id="288" r:id="rId15"/>
    <p:sldId id="300" r:id="rId16"/>
    <p:sldId id="301" r:id="rId17"/>
    <p:sldId id="302" r:id="rId18"/>
    <p:sldId id="303" r:id="rId19"/>
    <p:sldId id="305" r:id="rId20"/>
    <p:sldId id="297" r:id="rId21"/>
    <p:sldId id="318" r:id="rId22"/>
    <p:sldId id="316" r:id="rId23"/>
    <p:sldId id="315" r:id="rId24"/>
    <p:sldId id="313" r:id="rId25"/>
    <p:sldId id="308" r:id="rId26"/>
    <p:sldId id="309" r:id="rId27"/>
    <p:sldId id="310" r:id="rId28"/>
    <p:sldId id="314" r:id="rId29"/>
    <p:sldId id="311" r:id="rId30"/>
    <p:sldId id="322" r:id="rId31"/>
    <p:sldId id="323" r:id="rId32"/>
    <p:sldId id="324" r:id="rId33"/>
    <p:sldId id="325" r:id="rId34"/>
    <p:sldId id="327" r:id="rId35"/>
    <p:sldId id="326" r:id="rId36"/>
    <p:sldId id="307" r:id="rId37"/>
    <p:sldId id="319" r:id="rId38"/>
    <p:sldId id="312" r:id="rId39"/>
    <p:sldId id="329" r:id="rId40"/>
    <p:sldId id="328" r:id="rId41"/>
    <p:sldId id="321" r:id="rId42"/>
    <p:sldId id="320" r:id="rId43"/>
    <p:sldId id="330" r:id="rId44"/>
    <p:sldId id="271"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4598"/>
    <a:srgbClr val="9C3C9A"/>
    <a:srgbClr val="F9ED4E"/>
    <a:srgbClr val="42ABE3"/>
    <a:srgbClr val="ED3F7B"/>
    <a:srgbClr val="57B5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01C6BB-F811-47DF-84B2-C7D285ADA007}" v="19" dt="2024-05-04T20:12:54.6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129" autoAdjust="0"/>
  </p:normalViewPr>
  <p:slideViewPr>
    <p:cSldViewPr snapToGrid="0">
      <p:cViewPr varScale="1">
        <p:scale>
          <a:sx n="101" d="100"/>
          <a:sy n="101" d="100"/>
        </p:scale>
        <p:origin x="288" y="64"/>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F82289-270F-48DC-82A9-74B1012EE5CE}" type="datetimeFigureOut">
              <a:rPr lang="en-US" smtClean="0"/>
              <a:t>5/20/2024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1CC190-1DBB-4361-80B9-31015F01976C}" type="slidenum">
              <a:rPr lang="en-US" smtClean="0"/>
              <a:t>‹#›</a:t>
            </a:fld>
            <a:endParaRPr lang="en-US"/>
          </a:p>
        </p:txBody>
      </p:sp>
    </p:spTree>
    <p:extLst>
      <p:ext uri="{BB962C8B-B14F-4D97-AF65-F5344CB8AC3E}">
        <p14:creationId xmlns:p14="http://schemas.microsoft.com/office/powerpoint/2010/main" val="36218393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1</a:t>
            </a:fld>
            <a:endParaRPr lang="en-US"/>
          </a:p>
        </p:txBody>
      </p:sp>
    </p:spTree>
    <p:extLst>
      <p:ext uri="{BB962C8B-B14F-4D97-AF65-F5344CB8AC3E}">
        <p14:creationId xmlns:p14="http://schemas.microsoft.com/office/powerpoint/2010/main" val="20768676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j-lt"/>
              </a:rPr>
              <a:t>Provides high level statistics for current period close status</a:t>
            </a:r>
          </a:p>
          <a:p>
            <a:endParaRPr lang="en-US" dirty="0">
              <a:latin typeface="+mj-lt"/>
            </a:endParaRPr>
          </a:p>
          <a:p>
            <a:r>
              <a:rPr lang="en-US" dirty="0">
                <a:latin typeface="+mj-lt"/>
              </a:rPr>
              <a:t>Applicable for all companies in the selected closing schedule</a:t>
            </a:r>
          </a:p>
          <a:p>
            <a:endParaRPr lang="en-US" dirty="0">
              <a:latin typeface="+mj-lt"/>
            </a:endParaRPr>
          </a:p>
          <a:p>
            <a:r>
              <a:rPr lang="en-US" dirty="0">
                <a:latin typeface="+mj-lt"/>
              </a:rPr>
              <a:t>Additional tiles can be added using standard personalization</a:t>
            </a:r>
          </a:p>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10</a:t>
            </a:fld>
            <a:endParaRPr lang="en-US"/>
          </a:p>
        </p:txBody>
      </p:sp>
    </p:spTree>
    <p:extLst>
      <p:ext uri="{BB962C8B-B14F-4D97-AF65-F5344CB8AC3E}">
        <p14:creationId xmlns:p14="http://schemas.microsoft.com/office/powerpoint/2010/main" val="3221166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Provides links to key setup and additional views for </a:t>
            </a:r>
          </a:p>
        </p:txBody>
      </p:sp>
      <p:sp>
        <p:nvSpPr>
          <p:cNvPr id="4" name="Slide Number Placeholder 3"/>
          <p:cNvSpPr>
            <a:spLocks noGrp="1"/>
          </p:cNvSpPr>
          <p:nvPr>
            <p:ph type="sldNum" sz="quarter" idx="5"/>
          </p:nvPr>
        </p:nvSpPr>
        <p:spPr/>
        <p:txBody>
          <a:bodyPr/>
          <a:lstStyle/>
          <a:p>
            <a:fld id="{1F1CC190-1DBB-4361-80B9-31015F01976C}" type="slidenum">
              <a:rPr lang="en-US" smtClean="0"/>
              <a:t>17</a:t>
            </a:fld>
            <a:endParaRPr lang="en-US"/>
          </a:p>
        </p:txBody>
      </p:sp>
    </p:spTree>
    <p:extLst>
      <p:ext uri="{BB962C8B-B14F-4D97-AF65-F5344CB8AC3E}">
        <p14:creationId xmlns:p14="http://schemas.microsoft.com/office/powerpoint/2010/main" val="316782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18</a:t>
            </a:fld>
            <a:endParaRPr lang="en-US"/>
          </a:p>
        </p:txBody>
      </p:sp>
    </p:spTree>
    <p:extLst>
      <p:ext uri="{BB962C8B-B14F-4D97-AF65-F5344CB8AC3E}">
        <p14:creationId xmlns:p14="http://schemas.microsoft.com/office/powerpoint/2010/main" val="2462650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19</a:t>
            </a:fld>
            <a:endParaRPr lang="en-US"/>
          </a:p>
        </p:txBody>
      </p:sp>
    </p:spTree>
    <p:extLst>
      <p:ext uri="{BB962C8B-B14F-4D97-AF65-F5344CB8AC3E}">
        <p14:creationId xmlns:p14="http://schemas.microsoft.com/office/powerpoint/2010/main" val="24729776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34</a:t>
            </a:fld>
            <a:endParaRPr lang="en-US"/>
          </a:p>
        </p:txBody>
      </p:sp>
    </p:spTree>
    <p:extLst>
      <p:ext uri="{BB962C8B-B14F-4D97-AF65-F5344CB8AC3E}">
        <p14:creationId xmlns:p14="http://schemas.microsoft.com/office/powerpoint/2010/main" val="2527219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35</a:t>
            </a:fld>
            <a:endParaRPr lang="en-US"/>
          </a:p>
        </p:txBody>
      </p:sp>
    </p:spTree>
    <p:extLst>
      <p:ext uri="{BB962C8B-B14F-4D97-AF65-F5344CB8AC3E}">
        <p14:creationId xmlns:p14="http://schemas.microsoft.com/office/powerpoint/2010/main" val="20006340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36</a:t>
            </a:fld>
            <a:endParaRPr lang="en-US"/>
          </a:p>
        </p:txBody>
      </p:sp>
    </p:spTree>
    <p:extLst>
      <p:ext uri="{BB962C8B-B14F-4D97-AF65-F5344CB8AC3E}">
        <p14:creationId xmlns:p14="http://schemas.microsoft.com/office/powerpoint/2010/main" val="40744539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37</a:t>
            </a:fld>
            <a:endParaRPr lang="en-US"/>
          </a:p>
        </p:txBody>
      </p:sp>
    </p:spTree>
    <p:extLst>
      <p:ext uri="{BB962C8B-B14F-4D97-AF65-F5344CB8AC3E}">
        <p14:creationId xmlns:p14="http://schemas.microsoft.com/office/powerpoint/2010/main" val="1887111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38</a:t>
            </a:fld>
            <a:endParaRPr lang="en-US"/>
          </a:p>
        </p:txBody>
      </p:sp>
    </p:spTree>
    <p:extLst>
      <p:ext uri="{BB962C8B-B14F-4D97-AF65-F5344CB8AC3E}">
        <p14:creationId xmlns:p14="http://schemas.microsoft.com/office/powerpoint/2010/main" val="9653603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39</a:t>
            </a:fld>
            <a:endParaRPr lang="en-US"/>
          </a:p>
        </p:txBody>
      </p:sp>
    </p:spTree>
    <p:extLst>
      <p:ext uri="{BB962C8B-B14F-4D97-AF65-F5344CB8AC3E}">
        <p14:creationId xmlns:p14="http://schemas.microsoft.com/office/powerpoint/2010/main" val="929215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000000"/>
                </a:solidFill>
                <a:effectLst/>
                <a:latin typeface="Open Sans" panose="020B0606030504020204" pitchFamily="34" charset="0"/>
              </a:rPr>
              <a:t>Are you tired of struggling through a chaotic and stressful financial period close process in D365? Do you want to gain control over your financial data and ensure a smooth and accurate close every time? In this session, we will demonstrate how to take control of your period close process and achieve a streamlined close using the Financial Period Close Workspace in D365. Together we will discover the key features of the Financial Period Close Workspace and how to use them to validate, reconcile, and close your financial data. Attendees will learn best practices for setting up and customizing the workspace, navigating its components, and troubleshooting common issues. Attendees will gain a better understanding of the Financial Period Close Workspace in D365 and how to leverage it for greater control and efficiency in your period close process. You'll leave with practical tips and insights for improving your financial management and reporting and reducing risk.</a:t>
            </a:r>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2</a:t>
            </a:fld>
            <a:endParaRPr lang="en-US"/>
          </a:p>
        </p:txBody>
      </p:sp>
    </p:spTree>
    <p:extLst>
      <p:ext uri="{BB962C8B-B14F-4D97-AF65-F5344CB8AC3E}">
        <p14:creationId xmlns:p14="http://schemas.microsoft.com/office/powerpoint/2010/main" val="35126417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40</a:t>
            </a:fld>
            <a:endParaRPr lang="en-US"/>
          </a:p>
        </p:txBody>
      </p:sp>
    </p:spTree>
    <p:extLst>
      <p:ext uri="{BB962C8B-B14F-4D97-AF65-F5344CB8AC3E}">
        <p14:creationId xmlns:p14="http://schemas.microsoft.com/office/powerpoint/2010/main" val="40589070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3</a:t>
            </a:fld>
            <a:endParaRPr lang="en-US"/>
          </a:p>
        </p:txBody>
      </p:sp>
    </p:spTree>
    <p:extLst>
      <p:ext uri="{BB962C8B-B14F-4D97-AF65-F5344CB8AC3E}">
        <p14:creationId xmlns:p14="http://schemas.microsoft.com/office/powerpoint/2010/main" val="1529448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4</a:t>
            </a:fld>
            <a:endParaRPr lang="en-US"/>
          </a:p>
        </p:txBody>
      </p:sp>
    </p:spTree>
    <p:extLst>
      <p:ext uri="{BB962C8B-B14F-4D97-AF65-F5344CB8AC3E}">
        <p14:creationId xmlns:p14="http://schemas.microsoft.com/office/powerpoint/2010/main" val="11210238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5</a:t>
            </a:fld>
            <a:endParaRPr lang="en-US"/>
          </a:p>
        </p:txBody>
      </p:sp>
    </p:spTree>
    <p:extLst>
      <p:ext uri="{BB962C8B-B14F-4D97-AF65-F5344CB8AC3E}">
        <p14:creationId xmlns:p14="http://schemas.microsoft.com/office/powerpoint/2010/main" val="6779076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6</a:t>
            </a:fld>
            <a:endParaRPr lang="en-US"/>
          </a:p>
        </p:txBody>
      </p:sp>
    </p:spTree>
    <p:extLst>
      <p:ext uri="{BB962C8B-B14F-4D97-AF65-F5344CB8AC3E}">
        <p14:creationId xmlns:p14="http://schemas.microsoft.com/office/powerpoint/2010/main" val="3862716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7</a:t>
            </a:fld>
            <a:endParaRPr lang="en-US"/>
          </a:p>
        </p:txBody>
      </p:sp>
    </p:spTree>
    <p:extLst>
      <p:ext uri="{BB962C8B-B14F-4D97-AF65-F5344CB8AC3E}">
        <p14:creationId xmlns:p14="http://schemas.microsoft.com/office/powerpoint/2010/main" val="166878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F1CC190-1DBB-4361-80B9-31015F01976C}" type="slidenum">
              <a:rPr lang="en-US" smtClean="0"/>
              <a:t>8</a:t>
            </a:fld>
            <a:endParaRPr lang="en-US"/>
          </a:p>
        </p:txBody>
      </p:sp>
    </p:spTree>
    <p:extLst>
      <p:ext uri="{BB962C8B-B14F-4D97-AF65-F5344CB8AC3E}">
        <p14:creationId xmlns:p14="http://schemas.microsoft.com/office/powerpoint/2010/main" val="428142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mj-lt"/>
              </a:rPr>
              <a:t>Closing schedule selector - </a:t>
            </a:r>
          </a:p>
          <a:p>
            <a:endParaRPr lang="en-US" dirty="0">
              <a:latin typeface="+mj-lt"/>
            </a:endParaRPr>
          </a:p>
          <a:p>
            <a:r>
              <a:rPr lang="en-US" dirty="0">
                <a:latin typeface="+mj-lt"/>
              </a:rPr>
              <a:t>Allows for easy navigation between closing periods</a:t>
            </a:r>
          </a:p>
          <a:p>
            <a:endParaRPr lang="en-US" dirty="0">
              <a:latin typeface="+mj-lt"/>
            </a:endParaRPr>
          </a:p>
          <a:p>
            <a:r>
              <a:rPr lang="en-US" dirty="0">
                <a:latin typeface="+mj-lt"/>
              </a:rPr>
              <a:t>Identifies all periods setup for use in the Financial close workspace</a:t>
            </a:r>
          </a:p>
          <a:p>
            <a:endParaRPr lang="en-US" dirty="0"/>
          </a:p>
        </p:txBody>
      </p:sp>
      <p:sp>
        <p:nvSpPr>
          <p:cNvPr id="4" name="Slide Number Placeholder 3"/>
          <p:cNvSpPr>
            <a:spLocks noGrp="1"/>
          </p:cNvSpPr>
          <p:nvPr>
            <p:ph type="sldNum" sz="quarter" idx="5"/>
          </p:nvPr>
        </p:nvSpPr>
        <p:spPr/>
        <p:txBody>
          <a:bodyPr/>
          <a:lstStyle/>
          <a:p>
            <a:fld id="{1F1CC190-1DBB-4361-80B9-31015F01976C}" type="slidenum">
              <a:rPr lang="en-US" smtClean="0"/>
              <a:t>9</a:t>
            </a:fld>
            <a:endParaRPr lang="en-US"/>
          </a:p>
        </p:txBody>
      </p:sp>
    </p:spTree>
    <p:extLst>
      <p:ext uri="{BB962C8B-B14F-4D97-AF65-F5344CB8AC3E}">
        <p14:creationId xmlns:p14="http://schemas.microsoft.com/office/powerpoint/2010/main" val="116029944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 name="Picture 19" descr="A colorful sky with sun rays&#10;&#10;Description automatically generated">
            <a:extLst>
              <a:ext uri="{FF2B5EF4-FFF2-40B4-BE49-F238E27FC236}">
                <a16:creationId xmlns:a16="http://schemas.microsoft.com/office/drawing/2014/main" id="{99C90E30-71E2-545C-979C-DF8E9C754ED3}"/>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28" name="Picture 27" descr="A light shining through a black background&#10;&#10;Description automatically generated">
            <a:extLst>
              <a:ext uri="{FF2B5EF4-FFF2-40B4-BE49-F238E27FC236}">
                <a16:creationId xmlns:a16="http://schemas.microsoft.com/office/drawing/2014/main" id="{B1C055AF-8FDA-82E3-CE5B-843785FF60C0}"/>
              </a:ext>
            </a:extLst>
          </p:cNvPr>
          <p:cNvPicPr>
            <a:picLocks noChangeAspect="1"/>
          </p:cNvPicPr>
          <p:nvPr userDrawn="1"/>
        </p:nvPicPr>
        <p:blipFill>
          <a:blip r:embed="rId3">
            <a:alphaModFix amt="70000"/>
          </a:blip>
          <a:stretch>
            <a:fillRect/>
          </a:stretch>
        </p:blipFill>
        <p:spPr>
          <a:xfrm>
            <a:off x="-1292441" y="0"/>
            <a:ext cx="6858000" cy="6858000"/>
          </a:xfrm>
          <a:prstGeom prst="rect">
            <a:avLst/>
          </a:prstGeom>
        </p:spPr>
      </p:pic>
      <p:pic>
        <p:nvPicPr>
          <p:cNvPr id="24" name="Picture 23" descr="A white clouds in the sky&#10;&#10;Description automatically generated">
            <a:extLst>
              <a:ext uri="{FF2B5EF4-FFF2-40B4-BE49-F238E27FC236}">
                <a16:creationId xmlns:a16="http://schemas.microsoft.com/office/drawing/2014/main" id="{F2E6A61B-BE42-7645-F60F-67ECD6A49729}"/>
              </a:ext>
            </a:extLst>
          </p:cNvPr>
          <p:cNvPicPr>
            <a:picLocks noChangeAspect="1"/>
          </p:cNvPicPr>
          <p:nvPr userDrawn="1"/>
        </p:nvPicPr>
        <p:blipFill rotWithShape="1">
          <a:blip r:embed="rId4"/>
          <a:srcRect b="48135"/>
          <a:stretch/>
        </p:blipFill>
        <p:spPr>
          <a:xfrm rot="10800000">
            <a:off x="-2" y="-1"/>
            <a:ext cx="12210747" cy="1783587"/>
          </a:xfrm>
          <a:prstGeom prst="rect">
            <a:avLst/>
          </a:prstGeom>
          <a:effectLst>
            <a:outerShdw blurRad="508000" dist="25400" dir="5400000" algn="ctr" rotWithShape="0">
              <a:srgbClr val="000000">
                <a:alpha val="86000"/>
              </a:srgbClr>
            </a:outerShdw>
          </a:effectLst>
        </p:spPr>
      </p:pic>
      <p:pic>
        <p:nvPicPr>
          <p:cNvPr id="22" name="Picture 21" descr="A black background with a black square&#10;&#10;Description automatically generated with medium confidence">
            <a:extLst>
              <a:ext uri="{FF2B5EF4-FFF2-40B4-BE49-F238E27FC236}">
                <a16:creationId xmlns:a16="http://schemas.microsoft.com/office/drawing/2014/main" id="{3050EC8C-BE81-E68D-8968-F0B03CEBBD56}"/>
              </a:ext>
            </a:extLst>
          </p:cNvPr>
          <p:cNvPicPr>
            <a:picLocks noChangeAspect="1"/>
          </p:cNvPicPr>
          <p:nvPr userDrawn="1"/>
        </p:nvPicPr>
        <p:blipFill rotWithShape="1">
          <a:blip r:embed="rId5"/>
          <a:srcRect l="9764"/>
          <a:stretch/>
        </p:blipFill>
        <p:spPr>
          <a:xfrm>
            <a:off x="0" y="1955625"/>
            <a:ext cx="5004812" cy="4902375"/>
          </a:xfrm>
          <a:prstGeom prst="rect">
            <a:avLst/>
          </a:prstGeom>
        </p:spPr>
      </p:pic>
      <p:pic>
        <p:nvPicPr>
          <p:cNvPr id="26" name="Picture 25" descr="A black background with a black square&#10;&#10;Description automatically generated with medium confidence">
            <a:extLst>
              <a:ext uri="{FF2B5EF4-FFF2-40B4-BE49-F238E27FC236}">
                <a16:creationId xmlns:a16="http://schemas.microsoft.com/office/drawing/2014/main" id="{591AEA3D-4EEB-58FE-5FFD-14D1A2F7F721}"/>
              </a:ext>
            </a:extLst>
          </p:cNvPr>
          <p:cNvPicPr>
            <a:picLocks noChangeAspect="1"/>
          </p:cNvPicPr>
          <p:nvPr userDrawn="1"/>
        </p:nvPicPr>
        <p:blipFill rotWithShape="1">
          <a:blip r:embed="rId6"/>
          <a:srcRect l="5370" t="18630" r="1288" b="56641"/>
          <a:stretch/>
        </p:blipFill>
        <p:spPr>
          <a:xfrm>
            <a:off x="0" y="4696286"/>
            <a:ext cx="12192000" cy="2161713"/>
          </a:xfrm>
          <a:prstGeom prst="rect">
            <a:avLst/>
          </a:prstGeom>
        </p:spPr>
      </p:pic>
      <p:pic>
        <p:nvPicPr>
          <p:cNvPr id="10" name="Picture 9" descr="A colorful logo with a star and mountains in the background&#10;&#10;Description automatically generated">
            <a:extLst>
              <a:ext uri="{FF2B5EF4-FFF2-40B4-BE49-F238E27FC236}">
                <a16:creationId xmlns:a16="http://schemas.microsoft.com/office/drawing/2014/main" id="{36DAA499-5676-6696-58DC-303B71592EB4}"/>
              </a:ext>
            </a:extLst>
          </p:cNvPr>
          <p:cNvPicPr>
            <a:picLocks noChangeAspect="1"/>
          </p:cNvPicPr>
          <p:nvPr userDrawn="1"/>
        </p:nvPicPr>
        <p:blipFill>
          <a:blip r:embed="rId7"/>
          <a:stretch>
            <a:fillRect/>
          </a:stretch>
        </p:blipFill>
        <p:spPr>
          <a:xfrm>
            <a:off x="5783703" y="987868"/>
            <a:ext cx="5114075" cy="4882263"/>
          </a:xfrm>
          <a:prstGeom prst="rect">
            <a:avLst/>
          </a:prstGeom>
          <a:effectLst>
            <a:outerShdw blurRad="279400" dist="279400" dir="2400000" algn="tl" rotWithShape="0">
              <a:schemeClr val="tx1">
                <a:alpha val="78126"/>
              </a:schemeClr>
            </a:outerShdw>
          </a:effectLst>
        </p:spPr>
      </p:pic>
      <p:sp>
        <p:nvSpPr>
          <p:cNvPr id="30" name="TextBox 29">
            <a:extLst>
              <a:ext uri="{FF2B5EF4-FFF2-40B4-BE49-F238E27FC236}">
                <a16:creationId xmlns:a16="http://schemas.microsoft.com/office/drawing/2014/main" id="{F078AA70-7D39-A0AD-B473-BB4909286EF8}"/>
              </a:ext>
            </a:extLst>
          </p:cNvPr>
          <p:cNvSpPr txBox="1"/>
          <p:nvPr userDrawn="1"/>
        </p:nvSpPr>
        <p:spPr>
          <a:xfrm>
            <a:off x="282735" y="6396334"/>
            <a:ext cx="1859803"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u="sng" dirty="0">
                <a:solidFill>
                  <a:schemeClr val="bg1"/>
                </a:solidFill>
                <a:latin typeface="Times New Roman" panose="02020603050405020304" pitchFamily="18" charset="0"/>
                <a:ea typeface="Open Sans ExtraBold" pitchFamily="2" charset="0"/>
                <a:cs typeface="Times New Roman" panose="02020603050405020304" pitchFamily="18" charset="0"/>
              </a:rPr>
              <a:t>live.dynamicscon.com</a:t>
            </a:r>
          </a:p>
        </p:txBody>
      </p:sp>
    </p:spTree>
    <p:extLst>
      <p:ext uri="{BB962C8B-B14F-4D97-AF65-F5344CB8AC3E}">
        <p14:creationId xmlns:p14="http://schemas.microsoft.com/office/powerpoint/2010/main" val="1161346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3 Images, and Tex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 name="Content Placeholder 2">
            <a:extLst>
              <a:ext uri="{FF2B5EF4-FFF2-40B4-BE49-F238E27FC236}">
                <a16:creationId xmlns:a16="http://schemas.microsoft.com/office/drawing/2014/main" id="{E4027A23-C922-65C0-D339-31DDEB8F30F8}"/>
              </a:ext>
            </a:extLst>
          </p:cNvPr>
          <p:cNvSpPr>
            <a:spLocks noGrp="1"/>
          </p:cNvSpPr>
          <p:nvPr>
            <p:ph idx="10" hasCustomPrompt="1"/>
          </p:nvPr>
        </p:nvSpPr>
        <p:spPr>
          <a:xfrm>
            <a:off x="394316" y="4302901"/>
            <a:ext cx="11381889" cy="17591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9" name="Content Placeholder 3">
            <a:extLst>
              <a:ext uri="{FF2B5EF4-FFF2-40B4-BE49-F238E27FC236}">
                <a16:creationId xmlns:a16="http://schemas.microsoft.com/office/drawing/2014/main" id="{3D32135F-7EB7-C189-6514-091A013CC0C1}"/>
              </a:ext>
            </a:extLst>
          </p:cNvPr>
          <p:cNvSpPr>
            <a:spLocks noGrp="1"/>
          </p:cNvSpPr>
          <p:nvPr>
            <p:ph sz="half" idx="11" hasCustomPrompt="1"/>
          </p:nvPr>
        </p:nvSpPr>
        <p:spPr>
          <a:xfrm>
            <a:off x="392451" y="1697946"/>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sp>
        <p:nvSpPr>
          <p:cNvPr id="10" name="Content Placeholder 3">
            <a:extLst>
              <a:ext uri="{FF2B5EF4-FFF2-40B4-BE49-F238E27FC236}">
                <a16:creationId xmlns:a16="http://schemas.microsoft.com/office/drawing/2014/main" id="{04C9D868-9546-816C-8393-FF025830C53A}"/>
              </a:ext>
            </a:extLst>
          </p:cNvPr>
          <p:cNvSpPr>
            <a:spLocks noGrp="1"/>
          </p:cNvSpPr>
          <p:nvPr>
            <p:ph sz="half" idx="12" hasCustomPrompt="1"/>
          </p:nvPr>
        </p:nvSpPr>
        <p:spPr>
          <a:xfrm>
            <a:off x="8032426" y="1687432"/>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11" name="Content Placeholder 3">
            <a:extLst>
              <a:ext uri="{FF2B5EF4-FFF2-40B4-BE49-F238E27FC236}">
                <a16:creationId xmlns:a16="http://schemas.microsoft.com/office/drawing/2014/main" id="{FD9D9B9A-D4CA-2EA2-6082-06595DC70859}"/>
              </a:ext>
            </a:extLst>
          </p:cNvPr>
          <p:cNvSpPr>
            <a:spLocks noGrp="1"/>
          </p:cNvSpPr>
          <p:nvPr>
            <p:ph sz="half" idx="13" hasCustomPrompt="1"/>
          </p:nvPr>
        </p:nvSpPr>
        <p:spPr>
          <a:xfrm>
            <a:off x="4212438" y="1696587"/>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3" name="Picture 2" descr="A logo with yellow letters and a pink circle&#10;&#10;Description automatically generated">
            <a:extLst>
              <a:ext uri="{FF2B5EF4-FFF2-40B4-BE49-F238E27FC236}">
                <a16:creationId xmlns:a16="http://schemas.microsoft.com/office/drawing/2014/main" id="{CA4F139D-672A-AA67-4531-6CDC592D4019}"/>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3005823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Text, and 3 Images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 name="Content Placeholder 2">
            <a:extLst>
              <a:ext uri="{FF2B5EF4-FFF2-40B4-BE49-F238E27FC236}">
                <a16:creationId xmlns:a16="http://schemas.microsoft.com/office/drawing/2014/main" id="{E4027A23-C922-65C0-D339-31DDEB8F30F8}"/>
              </a:ext>
            </a:extLst>
          </p:cNvPr>
          <p:cNvSpPr>
            <a:spLocks noGrp="1"/>
          </p:cNvSpPr>
          <p:nvPr>
            <p:ph idx="10" hasCustomPrompt="1"/>
          </p:nvPr>
        </p:nvSpPr>
        <p:spPr>
          <a:xfrm>
            <a:off x="394316" y="1703578"/>
            <a:ext cx="11381889" cy="17591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9" name="Content Placeholder 3">
            <a:extLst>
              <a:ext uri="{FF2B5EF4-FFF2-40B4-BE49-F238E27FC236}">
                <a16:creationId xmlns:a16="http://schemas.microsoft.com/office/drawing/2014/main" id="{3D32135F-7EB7-C189-6514-091A013CC0C1}"/>
              </a:ext>
            </a:extLst>
          </p:cNvPr>
          <p:cNvSpPr>
            <a:spLocks noGrp="1"/>
          </p:cNvSpPr>
          <p:nvPr>
            <p:ph sz="half" idx="11" hasCustomPrompt="1"/>
          </p:nvPr>
        </p:nvSpPr>
        <p:spPr>
          <a:xfrm>
            <a:off x="392451" y="3564906"/>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10" name="Content Placeholder 3">
            <a:extLst>
              <a:ext uri="{FF2B5EF4-FFF2-40B4-BE49-F238E27FC236}">
                <a16:creationId xmlns:a16="http://schemas.microsoft.com/office/drawing/2014/main" id="{04C9D868-9546-816C-8393-FF025830C53A}"/>
              </a:ext>
            </a:extLst>
          </p:cNvPr>
          <p:cNvSpPr>
            <a:spLocks noGrp="1"/>
          </p:cNvSpPr>
          <p:nvPr>
            <p:ph sz="half" idx="12" hasCustomPrompt="1"/>
          </p:nvPr>
        </p:nvSpPr>
        <p:spPr>
          <a:xfrm>
            <a:off x="8032426" y="3554392"/>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11" name="Content Placeholder 3">
            <a:extLst>
              <a:ext uri="{FF2B5EF4-FFF2-40B4-BE49-F238E27FC236}">
                <a16:creationId xmlns:a16="http://schemas.microsoft.com/office/drawing/2014/main" id="{FD9D9B9A-D4CA-2EA2-6082-06595DC70859}"/>
              </a:ext>
            </a:extLst>
          </p:cNvPr>
          <p:cNvSpPr>
            <a:spLocks noGrp="1"/>
          </p:cNvSpPr>
          <p:nvPr>
            <p:ph sz="half" idx="13" hasCustomPrompt="1"/>
          </p:nvPr>
        </p:nvSpPr>
        <p:spPr>
          <a:xfrm>
            <a:off x="4212438" y="3563547"/>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3" name="Picture 2" descr="A logo with yellow letters and a pink circle&#10;&#10;Description automatically generated">
            <a:extLst>
              <a:ext uri="{FF2B5EF4-FFF2-40B4-BE49-F238E27FC236}">
                <a16:creationId xmlns:a16="http://schemas.microsoft.com/office/drawing/2014/main" id="{934A63F6-296E-952A-A476-6881B030BEE4}"/>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28570908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Text, and 4 Images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9" name="Rectangle 8">
            <a:extLst>
              <a:ext uri="{FF2B5EF4-FFF2-40B4-BE49-F238E27FC236}">
                <a16:creationId xmlns:a16="http://schemas.microsoft.com/office/drawing/2014/main" id="{60472FBC-CA22-8F2D-A46B-B84F0B629E55}"/>
              </a:ext>
            </a:extLst>
          </p:cNvPr>
          <p:cNvSpPr/>
          <p:nvPr userDrawn="1"/>
        </p:nvSpPr>
        <p:spPr>
          <a:xfrm>
            <a:off x="302580" y="191952"/>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3" name="Content Placeholder 2">
            <a:extLst>
              <a:ext uri="{FF2B5EF4-FFF2-40B4-BE49-F238E27FC236}">
                <a16:creationId xmlns:a16="http://schemas.microsoft.com/office/drawing/2014/main" id="{32A81757-B430-1741-E372-EE4C044BECE4}"/>
              </a:ext>
            </a:extLst>
          </p:cNvPr>
          <p:cNvSpPr>
            <a:spLocks noGrp="1"/>
          </p:cNvSpPr>
          <p:nvPr>
            <p:ph sz="half" idx="1" hasCustomPrompt="1"/>
          </p:nvPr>
        </p:nvSpPr>
        <p:spPr>
          <a:xfrm>
            <a:off x="3056199" y="1697448"/>
            <a:ext cx="6036643" cy="43672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4" name="Content Placeholder 2">
            <a:extLst>
              <a:ext uri="{FF2B5EF4-FFF2-40B4-BE49-F238E27FC236}">
                <a16:creationId xmlns:a16="http://schemas.microsoft.com/office/drawing/2014/main" id="{029DE94E-7169-B4CA-CD2F-927A3AB65501}"/>
              </a:ext>
            </a:extLst>
          </p:cNvPr>
          <p:cNvSpPr>
            <a:spLocks noGrp="1"/>
          </p:cNvSpPr>
          <p:nvPr>
            <p:ph sz="half" idx="10" hasCustomPrompt="1"/>
          </p:nvPr>
        </p:nvSpPr>
        <p:spPr>
          <a:xfrm>
            <a:off x="394316" y="1697447"/>
            <a:ext cx="2570148"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2">
            <a:extLst>
              <a:ext uri="{FF2B5EF4-FFF2-40B4-BE49-F238E27FC236}">
                <a16:creationId xmlns:a16="http://schemas.microsoft.com/office/drawing/2014/main" id="{FD00D66D-BCBB-38A5-1861-EA15B3FAED5E}"/>
              </a:ext>
            </a:extLst>
          </p:cNvPr>
          <p:cNvSpPr>
            <a:spLocks noGrp="1"/>
          </p:cNvSpPr>
          <p:nvPr>
            <p:ph sz="half" idx="11" hasCustomPrompt="1"/>
          </p:nvPr>
        </p:nvSpPr>
        <p:spPr>
          <a:xfrm>
            <a:off x="394316" y="3928363"/>
            <a:ext cx="2570148"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6" name="Content Placeholder 2">
            <a:extLst>
              <a:ext uri="{FF2B5EF4-FFF2-40B4-BE49-F238E27FC236}">
                <a16:creationId xmlns:a16="http://schemas.microsoft.com/office/drawing/2014/main" id="{2774A476-A8EC-B91B-9A1A-2E462904A976}"/>
              </a:ext>
            </a:extLst>
          </p:cNvPr>
          <p:cNvSpPr>
            <a:spLocks noGrp="1"/>
          </p:cNvSpPr>
          <p:nvPr>
            <p:ph sz="half" idx="12" hasCustomPrompt="1"/>
          </p:nvPr>
        </p:nvSpPr>
        <p:spPr>
          <a:xfrm>
            <a:off x="9206057" y="1697447"/>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7" name="Content Placeholder 2">
            <a:extLst>
              <a:ext uri="{FF2B5EF4-FFF2-40B4-BE49-F238E27FC236}">
                <a16:creationId xmlns:a16="http://schemas.microsoft.com/office/drawing/2014/main" id="{E01EC38C-20B5-9478-5EAA-824BB71C15A7}"/>
              </a:ext>
            </a:extLst>
          </p:cNvPr>
          <p:cNvSpPr>
            <a:spLocks noGrp="1"/>
          </p:cNvSpPr>
          <p:nvPr>
            <p:ph sz="half" idx="13" hasCustomPrompt="1"/>
          </p:nvPr>
        </p:nvSpPr>
        <p:spPr>
          <a:xfrm>
            <a:off x="9206057" y="3928363"/>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2" name="Picture 1" descr="A logo with yellow letters and a pink circle&#10;&#10;Description automatically generated">
            <a:extLst>
              <a:ext uri="{FF2B5EF4-FFF2-40B4-BE49-F238E27FC236}">
                <a16:creationId xmlns:a16="http://schemas.microsoft.com/office/drawing/2014/main" id="{F82556D8-DDE0-0493-1525-C6835BFD9222}"/>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27849130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Text, and 4 Images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9" name="Rectangle 8">
            <a:extLst>
              <a:ext uri="{FF2B5EF4-FFF2-40B4-BE49-F238E27FC236}">
                <a16:creationId xmlns:a16="http://schemas.microsoft.com/office/drawing/2014/main" id="{60472FBC-CA22-8F2D-A46B-B84F0B629E55}"/>
              </a:ext>
            </a:extLst>
          </p:cNvPr>
          <p:cNvSpPr/>
          <p:nvPr userDrawn="1"/>
        </p:nvSpPr>
        <p:spPr>
          <a:xfrm>
            <a:off x="302580" y="191952"/>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4" name="Content Placeholder 2">
            <a:extLst>
              <a:ext uri="{FF2B5EF4-FFF2-40B4-BE49-F238E27FC236}">
                <a16:creationId xmlns:a16="http://schemas.microsoft.com/office/drawing/2014/main" id="{029DE94E-7169-B4CA-CD2F-927A3AB65501}"/>
              </a:ext>
            </a:extLst>
          </p:cNvPr>
          <p:cNvSpPr>
            <a:spLocks noGrp="1"/>
          </p:cNvSpPr>
          <p:nvPr>
            <p:ph sz="half" idx="10" hasCustomPrompt="1"/>
          </p:nvPr>
        </p:nvSpPr>
        <p:spPr>
          <a:xfrm>
            <a:off x="394316" y="1696046"/>
            <a:ext cx="5486400"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2">
            <a:extLst>
              <a:ext uri="{FF2B5EF4-FFF2-40B4-BE49-F238E27FC236}">
                <a16:creationId xmlns:a16="http://schemas.microsoft.com/office/drawing/2014/main" id="{FD00D66D-BCBB-38A5-1861-EA15B3FAED5E}"/>
              </a:ext>
            </a:extLst>
          </p:cNvPr>
          <p:cNvSpPr>
            <a:spLocks noGrp="1"/>
          </p:cNvSpPr>
          <p:nvPr>
            <p:ph sz="half" idx="11" hasCustomPrompt="1"/>
          </p:nvPr>
        </p:nvSpPr>
        <p:spPr>
          <a:xfrm>
            <a:off x="394315" y="3906183"/>
            <a:ext cx="5486399" cy="2136341"/>
          </a:xfrm>
        </p:spPr>
        <p:txBody>
          <a:bodyPr/>
          <a:lstStyle>
            <a:lvl1pPr>
              <a:defRPr>
                <a:latin typeface="Open Sans Light" pitchFamily="2" charset="0"/>
                <a:ea typeface="Open Sans Light" pitchFamily="2" charset="0"/>
                <a:cs typeface="Open Sans Light" pitchFamily="2" charset="0"/>
              </a:defRPr>
            </a:lvl1pPr>
          </a:lstStyle>
          <a:p>
            <a:pPr lvl="0"/>
            <a:r>
              <a:rPr lang="en-US" dirty="0"/>
              <a:t>Click to add image</a:t>
            </a:r>
          </a:p>
        </p:txBody>
      </p:sp>
      <p:sp>
        <p:nvSpPr>
          <p:cNvPr id="6" name="Content Placeholder 2">
            <a:extLst>
              <a:ext uri="{FF2B5EF4-FFF2-40B4-BE49-F238E27FC236}">
                <a16:creationId xmlns:a16="http://schemas.microsoft.com/office/drawing/2014/main" id="{2774A476-A8EC-B91B-9A1A-2E462904A976}"/>
              </a:ext>
            </a:extLst>
          </p:cNvPr>
          <p:cNvSpPr>
            <a:spLocks noGrp="1"/>
          </p:cNvSpPr>
          <p:nvPr>
            <p:ph sz="half" idx="12" hasCustomPrompt="1"/>
          </p:nvPr>
        </p:nvSpPr>
        <p:spPr>
          <a:xfrm>
            <a:off x="6311284" y="1696046"/>
            <a:ext cx="5486400" cy="2136341"/>
          </a:xfrm>
        </p:spPr>
        <p:txBody>
          <a:bodyPr vert="horz" lIns="91440" tIns="45720" rIns="91440" bIns="45720" rtlCol="0">
            <a:normAutofit/>
          </a:bodyPr>
          <a:lstStyle>
            <a:lvl1pPr>
              <a:defRPr lang="en-US">
                <a:latin typeface="Open Sans Light" pitchFamily="2" charset="0"/>
                <a:ea typeface="Open Sans Light" pitchFamily="2" charset="0"/>
                <a:cs typeface="Open Sans Light" pitchFamily="2" charset="0"/>
              </a:defRPr>
            </a:lvl1pPr>
          </a:lstStyle>
          <a:p>
            <a:pPr lvl="0"/>
            <a:r>
              <a:rPr lang="en-US"/>
              <a:t>Click to add image</a:t>
            </a:r>
          </a:p>
        </p:txBody>
      </p:sp>
      <p:sp>
        <p:nvSpPr>
          <p:cNvPr id="7" name="Content Placeholder 2">
            <a:extLst>
              <a:ext uri="{FF2B5EF4-FFF2-40B4-BE49-F238E27FC236}">
                <a16:creationId xmlns:a16="http://schemas.microsoft.com/office/drawing/2014/main" id="{E01EC38C-20B5-9478-5EAA-824BB71C15A7}"/>
              </a:ext>
            </a:extLst>
          </p:cNvPr>
          <p:cNvSpPr>
            <a:spLocks noGrp="1"/>
          </p:cNvSpPr>
          <p:nvPr>
            <p:ph sz="half" idx="13" hasCustomPrompt="1"/>
          </p:nvPr>
        </p:nvSpPr>
        <p:spPr>
          <a:xfrm>
            <a:off x="6311284" y="3906183"/>
            <a:ext cx="5486400" cy="2136341"/>
          </a:xfrm>
        </p:spPr>
        <p:txBody>
          <a:bodyPr vert="horz" lIns="91440" tIns="45720" rIns="91440" bIns="45720" rtlCol="0">
            <a:normAutofit/>
          </a:bodyPr>
          <a:lstStyle>
            <a:lvl1pPr>
              <a:defRPr lang="en-US" dirty="0">
                <a:latin typeface="Open Sans Light" pitchFamily="2" charset="0"/>
                <a:ea typeface="Open Sans Light" pitchFamily="2" charset="0"/>
                <a:cs typeface="Open Sans Light" pitchFamily="2" charset="0"/>
              </a:defRPr>
            </a:lvl1pPr>
          </a:lstStyle>
          <a:p>
            <a:pPr lvl="0"/>
            <a:r>
              <a:rPr lang="en-US" dirty="0"/>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2" name="Picture 1" descr="A logo with yellow letters and a pink circle&#10;&#10;Description automatically generated">
            <a:extLst>
              <a:ext uri="{FF2B5EF4-FFF2-40B4-BE49-F238E27FC236}">
                <a16:creationId xmlns:a16="http://schemas.microsoft.com/office/drawing/2014/main" id="{F82556D8-DDE0-0493-1525-C6835BFD9222}"/>
              </a:ext>
            </a:extLst>
          </p:cNvPr>
          <p:cNvPicPr>
            <a:picLocks noChangeAspect="1"/>
          </p:cNvPicPr>
          <p:nvPr userDrawn="1"/>
        </p:nvPicPr>
        <p:blipFill>
          <a:blip r:embed="rId5"/>
          <a:stretch>
            <a:fillRect/>
          </a:stretch>
        </p:blipFill>
        <p:spPr>
          <a:xfrm>
            <a:off x="11127685" y="5852160"/>
            <a:ext cx="966661" cy="967556"/>
          </a:xfrm>
          <a:prstGeom prst="rect">
            <a:avLst/>
          </a:prstGeom>
        </p:spPr>
      </p:pic>
      <p:sp>
        <p:nvSpPr>
          <p:cNvPr id="12" name="Content Placeholder 2">
            <a:extLst>
              <a:ext uri="{FF2B5EF4-FFF2-40B4-BE49-F238E27FC236}">
                <a16:creationId xmlns:a16="http://schemas.microsoft.com/office/drawing/2014/main" id="{6490A35C-0AEF-2162-9FC7-57EDEC580F1A}"/>
              </a:ext>
            </a:extLst>
          </p:cNvPr>
          <p:cNvSpPr>
            <a:spLocks noGrp="1"/>
          </p:cNvSpPr>
          <p:nvPr>
            <p:ph sz="half" idx="14" hasCustomPrompt="1"/>
          </p:nvPr>
        </p:nvSpPr>
        <p:spPr>
          <a:xfrm>
            <a:off x="394316" y="1715571"/>
            <a:ext cx="5486400"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13" name="Content Placeholder 2">
            <a:extLst>
              <a:ext uri="{FF2B5EF4-FFF2-40B4-BE49-F238E27FC236}">
                <a16:creationId xmlns:a16="http://schemas.microsoft.com/office/drawing/2014/main" id="{F79581F4-AE93-5EC8-9798-0BC553CD8FB0}"/>
              </a:ext>
            </a:extLst>
          </p:cNvPr>
          <p:cNvSpPr>
            <a:spLocks noGrp="1"/>
          </p:cNvSpPr>
          <p:nvPr>
            <p:ph sz="half" idx="15" hasCustomPrompt="1"/>
          </p:nvPr>
        </p:nvSpPr>
        <p:spPr>
          <a:xfrm>
            <a:off x="6311284" y="1715571"/>
            <a:ext cx="5486400" cy="2136341"/>
          </a:xfrm>
        </p:spPr>
        <p:txBody>
          <a:bodyPr vert="horz" lIns="91440" tIns="45720" rIns="91440" bIns="45720" rtlCol="0">
            <a:normAutofit/>
          </a:bodyPr>
          <a:lstStyle>
            <a:lvl1pPr>
              <a:defRPr lang="en-US">
                <a:latin typeface="Open Sans Light" pitchFamily="2" charset="0"/>
                <a:ea typeface="Open Sans Light" pitchFamily="2" charset="0"/>
                <a:cs typeface="Open Sans Light" pitchFamily="2" charset="0"/>
              </a:defRPr>
            </a:lvl1pPr>
          </a:lstStyle>
          <a:p>
            <a:pPr lvl="0"/>
            <a:r>
              <a:rPr lang="en-US"/>
              <a:t>Click to add image</a:t>
            </a:r>
          </a:p>
        </p:txBody>
      </p:sp>
      <p:sp>
        <p:nvSpPr>
          <p:cNvPr id="14" name="Content Placeholder 2">
            <a:extLst>
              <a:ext uri="{FF2B5EF4-FFF2-40B4-BE49-F238E27FC236}">
                <a16:creationId xmlns:a16="http://schemas.microsoft.com/office/drawing/2014/main" id="{BD6EF331-F374-E241-B153-1B920FC772E5}"/>
              </a:ext>
            </a:extLst>
          </p:cNvPr>
          <p:cNvSpPr>
            <a:spLocks noGrp="1"/>
          </p:cNvSpPr>
          <p:nvPr>
            <p:ph sz="half" idx="16" hasCustomPrompt="1"/>
          </p:nvPr>
        </p:nvSpPr>
        <p:spPr>
          <a:xfrm>
            <a:off x="6311284" y="3925708"/>
            <a:ext cx="5486400" cy="2136341"/>
          </a:xfrm>
        </p:spPr>
        <p:txBody>
          <a:bodyPr vert="horz" lIns="91440" tIns="45720" rIns="91440" bIns="45720" rtlCol="0">
            <a:normAutofit/>
          </a:bodyPr>
          <a:lstStyle>
            <a:lvl1pPr>
              <a:defRPr lang="en-US" dirty="0">
                <a:latin typeface="Open Sans Light" pitchFamily="2" charset="0"/>
                <a:ea typeface="Open Sans Light" pitchFamily="2" charset="0"/>
                <a:cs typeface="Open Sans Light" pitchFamily="2" charset="0"/>
              </a:defRPr>
            </a:lvl1pPr>
          </a:lstStyle>
          <a:p>
            <a:pPr lvl="0"/>
            <a:r>
              <a:rPr lang="en-US" dirty="0"/>
              <a:t>Click to add image</a:t>
            </a:r>
          </a:p>
        </p:txBody>
      </p:sp>
    </p:spTree>
    <p:extLst>
      <p:ext uri="{BB962C8B-B14F-4D97-AF65-F5344CB8AC3E}">
        <p14:creationId xmlns:p14="http://schemas.microsoft.com/office/powerpoint/2010/main" val="40731037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2 Text, and 2 Images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5" name="Rectangle 4">
            <a:extLst>
              <a:ext uri="{FF2B5EF4-FFF2-40B4-BE49-F238E27FC236}">
                <a16:creationId xmlns:a16="http://schemas.microsoft.com/office/drawing/2014/main" id="{67FE8E58-7800-39A9-203E-A093234ED282}"/>
              </a:ext>
            </a:extLst>
          </p:cNvPr>
          <p:cNvSpPr/>
          <p:nvPr userDrawn="1"/>
        </p:nvSpPr>
        <p:spPr>
          <a:xfrm>
            <a:off x="302580" y="191952"/>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3" name="Content Placeholder 2">
            <a:extLst>
              <a:ext uri="{FF2B5EF4-FFF2-40B4-BE49-F238E27FC236}">
                <a16:creationId xmlns:a16="http://schemas.microsoft.com/office/drawing/2014/main" id="{32A81757-B430-1741-E372-EE4C044BECE4}"/>
              </a:ext>
            </a:extLst>
          </p:cNvPr>
          <p:cNvSpPr>
            <a:spLocks noGrp="1"/>
          </p:cNvSpPr>
          <p:nvPr>
            <p:ph sz="half" idx="1" hasCustomPrompt="1"/>
          </p:nvPr>
        </p:nvSpPr>
        <p:spPr>
          <a:xfrm>
            <a:off x="394316" y="1697448"/>
            <a:ext cx="4301971" cy="4367256"/>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stStyle>
          <a:p>
            <a:pPr lvl="0"/>
            <a:r>
              <a:rPr lang="en-US"/>
              <a:t>Click to edit text</a:t>
            </a:r>
          </a:p>
        </p:txBody>
      </p:sp>
      <p:sp>
        <p:nvSpPr>
          <p:cNvPr id="6" name="Content Placeholder 2">
            <a:extLst>
              <a:ext uri="{FF2B5EF4-FFF2-40B4-BE49-F238E27FC236}">
                <a16:creationId xmlns:a16="http://schemas.microsoft.com/office/drawing/2014/main" id="{2774A476-A8EC-B91B-9A1A-2E462904A976}"/>
              </a:ext>
            </a:extLst>
          </p:cNvPr>
          <p:cNvSpPr>
            <a:spLocks noGrp="1"/>
          </p:cNvSpPr>
          <p:nvPr>
            <p:ph sz="half" idx="12" hasCustomPrompt="1"/>
          </p:nvPr>
        </p:nvSpPr>
        <p:spPr>
          <a:xfrm>
            <a:off x="4810926" y="1701881"/>
            <a:ext cx="2570148" cy="2136341"/>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stStyle>
          <a:p>
            <a:pPr lvl="0"/>
            <a:r>
              <a:rPr lang="en-US"/>
              <a:t>Click to add image</a:t>
            </a:r>
          </a:p>
        </p:txBody>
      </p:sp>
      <p:sp>
        <p:nvSpPr>
          <p:cNvPr id="7" name="Content Placeholder 2">
            <a:extLst>
              <a:ext uri="{FF2B5EF4-FFF2-40B4-BE49-F238E27FC236}">
                <a16:creationId xmlns:a16="http://schemas.microsoft.com/office/drawing/2014/main" id="{E01EC38C-20B5-9478-5EAA-824BB71C15A7}"/>
              </a:ext>
            </a:extLst>
          </p:cNvPr>
          <p:cNvSpPr>
            <a:spLocks noGrp="1"/>
          </p:cNvSpPr>
          <p:nvPr>
            <p:ph sz="half" idx="13" hasCustomPrompt="1"/>
          </p:nvPr>
        </p:nvSpPr>
        <p:spPr>
          <a:xfrm>
            <a:off x="4810926" y="3932797"/>
            <a:ext cx="2570148" cy="2136341"/>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stStyle>
          <a:p>
            <a:pPr lvl="0"/>
            <a:r>
              <a:rPr lang="en-US"/>
              <a:t>Click to add image</a:t>
            </a:r>
          </a:p>
        </p:txBody>
      </p:sp>
      <p:sp>
        <p:nvSpPr>
          <p:cNvPr id="2" name="Content Placeholder 2">
            <a:extLst>
              <a:ext uri="{FF2B5EF4-FFF2-40B4-BE49-F238E27FC236}">
                <a16:creationId xmlns:a16="http://schemas.microsoft.com/office/drawing/2014/main" id="{FC00AD71-2EB7-DB32-A575-CEE35D5EBF84}"/>
              </a:ext>
            </a:extLst>
          </p:cNvPr>
          <p:cNvSpPr>
            <a:spLocks noGrp="1"/>
          </p:cNvSpPr>
          <p:nvPr>
            <p:ph sz="half" idx="14" hasCustomPrompt="1"/>
          </p:nvPr>
        </p:nvSpPr>
        <p:spPr>
          <a:xfrm>
            <a:off x="7478697" y="1697448"/>
            <a:ext cx="4301971" cy="4367256"/>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stStyle>
          <a:p>
            <a:pPr lvl="0"/>
            <a:r>
              <a:rPr lang="en-US" dirty="0"/>
              <a:t>Click to edit text</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4" name="Picture 3" descr="A logo with yellow letters and a pink circle&#10;&#10;Description automatically generated">
            <a:extLst>
              <a:ext uri="{FF2B5EF4-FFF2-40B4-BE49-F238E27FC236}">
                <a16:creationId xmlns:a16="http://schemas.microsoft.com/office/drawing/2014/main" id="{5A9A5D3C-B33A-6477-2A54-BC37E935FB7B}"/>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3711663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Subtitle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80" y="191952"/>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
        <p:nvSpPr>
          <p:cNvPr id="13" name="Title 30">
            <a:extLst>
              <a:ext uri="{FF2B5EF4-FFF2-40B4-BE49-F238E27FC236}">
                <a16:creationId xmlns:a16="http://schemas.microsoft.com/office/drawing/2014/main" id="{C51D28D5-1682-3429-2194-E3404B87B229}"/>
              </a:ext>
            </a:extLst>
          </p:cNvPr>
          <p:cNvSpPr>
            <a:spLocks noGrp="1"/>
          </p:cNvSpPr>
          <p:nvPr>
            <p:ph type="title" hasCustomPrompt="1"/>
          </p:nvPr>
        </p:nvSpPr>
        <p:spPr>
          <a:xfrm>
            <a:off x="831850" y="2024023"/>
            <a:ext cx="10515600" cy="1325563"/>
          </a:xfrm>
        </p:spPr>
        <p:txBody>
          <a:bodyPr>
            <a:noAutofit/>
          </a:bodyPr>
          <a:lstStyle>
            <a:lvl1pPr algn="ctr">
              <a:defRPr sz="72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14" name="Text Placeholder 2">
            <a:extLst>
              <a:ext uri="{FF2B5EF4-FFF2-40B4-BE49-F238E27FC236}">
                <a16:creationId xmlns:a16="http://schemas.microsoft.com/office/drawing/2014/main" id="{72003492-DD22-9376-8C95-E9DC8883A5E0}"/>
              </a:ext>
            </a:extLst>
          </p:cNvPr>
          <p:cNvSpPr>
            <a:spLocks noGrp="1"/>
          </p:cNvSpPr>
          <p:nvPr>
            <p:ph type="body" idx="1" hasCustomPrompt="1"/>
          </p:nvPr>
        </p:nvSpPr>
        <p:spPr>
          <a:xfrm>
            <a:off x="831850" y="3508415"/>
            <a:ext cx="10515600" cy="1500187"/>
          </a:xfrm>
        </p:spPr>
        <p:txBody>
          <a:bodyPr>
            <a:normAutofit/>
          </a:bodyPr>
          <a:lstStyle>
            <a:lvl1pPr marL="0" indent="0" algn="ctr">
              <a:buNone/>
              <a:defRPr sz="3200" b="1" i="0">
                <a:solidFill>
                  <a:schemeClr val="tx1"/>
                </a:solidFill>
                <a:latin typeface="Open Sans SemiBold" pitchFamily="2" charset="0"/>
                <a:ea typeface="Open Sans SemiBold" pitchFamily="2" charset="0"/>
                <a:cs typeface="Open Sans SemiBold"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subtitle</a:t>
            </a:r>
          </a:p>
        </p:txBody>
      </p:sp>
    </p:spTree>
    <p:extLst>
      <p:ext uri="{BB962C8B-B14F-4D97-AF65-F5344CB8AC3E}">
        <p14:creationId xmlns:p14="http://schemas.microsoft.com/office/powerpoint/2010/main" val="40445963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3" name="Content Placeholder 2">
            <a:extLst>
              <a:ext uri="{FF2B5EF4-FFF2-40B4-BE49-F238E27FC236}">
                <a16:creationId xmlns:a16="http://schemas.microsoft.com/office/drawing/2014/main" id="{74F8C455-91ED-E12A-5B71-1DB542FAE578}"/>
              </a:ext>
            </a:extLst>
          </p:cNvPr>
          <p:cNvSpPr>
            <a:spLocks noGrp="1"/>
          </p:cNvSpPr>
          <p:nvPr>
            <p:ph idx="1"/>
          </p:nvPr>
        </p:nvSpPr>
        <p:spPr>
          <a:xfrm>
            <a:off x="394315" y="1701889"/>
            <a:ext cx="11381889" cy="4663400"/>
          </a:xfrm>
        </p:spPr>
        <p:txBody>
          <a:bodyPr/>
          <a:lstStyle>
            <a:lvl1pPr>
              <a:defRPr b="0" i="0">
                <a:latin typeface="Open Sans Light" pitchFamily="2" charset="0"/>
                <a:ea typeface="Open Sans Light" pitchFamily="2" charset="0"/>
                <a:cs typeface="Open Sans Light" pitchFamily="2" charset="0"/>
              </a:defRPr>
            </a:lvl1pPr>
            <a:lvl2pPr>
              <a:defRPr b="0" i="0">
                <a:latin typeface="Open Sans Light" pitchFamily="2" charset="0"/>
                <a:ea typeface="Open Sans Light" pitchFamily="2" charset="0"/>
                <a:cs typeface="Open Sans Light" pitchFamily="2" charset="0"/>
              </a:defRPr>
            </a:lvl2pPr>
            <a:lvl3pP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1">
            <a:extLst>
              <a:ext uri="{FF2B5EF4-FFF2-40B4-BE49-F238E27FC236}">
                <a16:creationId xmlns:a16="http://schemas.microsoft.com/office/drawing/2014/main" id="{F66C5658-737A-195E-2AC5-2A7583672DEC}"/>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688857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2 Content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6" name="Content Placeholder 2">
            <a:extLst>
              <a:ext uri="{FF2B5EF4-FFF2-40B4-BE49-F238E27FC236}">
                <a16:creationId xmlns:a16="http://schemas.microsoft.com/office/drawing/2014/main" id="{07F953DA-1B6F-1BAA-0923-DD2075A55E9B}"/>
              </a:ext>
            </a:extLst>
          </p:cNvPr>
          <p:cNvSpPr>
            <a:spLocks noGrp="1"/>
          </p:cNvSpPr>
          <p:nvPr>
            <p:ph sz="half" idx="1"/>
          </p:nvPr>
        </p:nvSpPr>
        <p:spPr>
          <a:xfrm>
            <a:off x="394316" y="1701889"/>
            <a:ext cx="5625484" cy="4475074"/>
          </a:xfrm>
        </p:spPr>
        <p:txBody>
          <a:bodyPr/>
          <a:lstStyle>
            <a:lvl1pPr>
              <a:defRPr b="0" i="0">
                <a:latin typeface="Open Sans Light" pitchFamily="2" charset="0"/>
                <a:ea typeface="Open Sans Light" pitchFamily="2" charset="0"/>
                <a:cs typeface="Open Sans Light" pitchFamily="2" charset="0"/>
              </a:defRPr>
            </a:lvl1pPr>
            <a:lvl2pPr>
              <a:defRPr b="0" i="0">
                <a:latin typeface="Open Sans Light" pitchFamily="2" charset="0"/>
                <a:ea typeface="Open Sans Light" pitchFamily="2" charset="0"/>
                <a:cs typeface="Open Sans Light" pitchFamily="2" charset="0"/>
              </a:defRPr>
            </a:lvl2pPr>
            <a:lvl3pP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1">
            <a:extLst>
              <a:ext uri="{FF2B5EF4-FFF2-40B4-BE49-F238E27FC236}">
                <a16:creationId xmlns:a16="http://schemas.microsoft.com/office/drawing/2014/main" id="{CF852578-C29F-6ACB-7147-102B0DD6DA40}"/>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8" name="Content Placeholder 2">
            <a:extLst>
              <a:ext uri="{FF2B5EF4-FFF2-40B4-BE49-F238E27FC236}">
                <a16:creationId xmlns:a16="http://schemas.microsoft.com/office/drawing/2014/main" id="{9E4D2A95-909E-3A08-C1E3-78330A83F020}"/>
              </a:ext>
            </a:extLst>
          </p:cNvPr>
          <p:cNvSpPr>
            <a:spLocks noGrp="1"/>
          </p:cNvSpPr>
          <p:nvPr>
            <p:ph sz="half" idx="10"/>
          </p:nvPr>
        </p:nvSpPr>
        <p:spPr>
          <a:xfrm>
            <a:off x="6150721" y="1699994"/>
            <a:ext cx="5625484" cy="4475074"/>
          </a:xfrm>
        </p:spPr>
        <p:txBody>
          <a:bodyPr/>
          <a:lstStyle>
            <a:lvl1pPr>
              <a:defRPr b="0" i="0">
                <a:latin typeface="Open Sans Light" pitchFamily="2" charset="0"/>
                <a:ea typeface="Open Sans Light" pitchFamily="2" charset="0"/>
                <a:cs typeface="Open Sans Light" pitchFamily="2" charset="0"/>
              </a:defRPr>
            </a:lvl1pPr>
            <a:lvl2pPr>
              <a:defRPr b="0" i="0">
                <a:latin typeface="Open Sans Light" pitchFamily="2" charset="0"/>
                <a:ea typeface="Open Sans Light" pitchFamily="2" charset="0"/>
                <a:cs typeface="Open Sans Light" pitchFamily="2" charset="0"/>
              </a:defRPr>
            </a:lvl2pPr>
            <a:lvl3pP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19215900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Images, and Text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2" name="Content Placeholder 2">
            <a:extLst>
              <a:ext uri="{FF2B5EF4-FFF2-40B4-BE49-F238E27FC236}">
                <a16:creationId xmlns:a16="http://schemas.microsoft.com/office/drawing/2014/main" id="{1881972B-3F6C-63B5-9AEB-38410251BE81}"/>
              </a:ext>
            </a:extLst>
          </p:cNvPr>
          <p:cNvSpPr>
            <a:spLocks noGrp="1"/>
          </p:cNvSpPr>
          <p:nvPr>
            <p:ph idx="10" hasCustomPrompt="1"/>
          </p:nvPr>
        </p:nvSpPr>
        <p:spPr>
          <a:xfrm>
            <a:off x="394316" y="4302901"/>
            <a:ext cx="11381889" cy="17591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6" name="Content Placeholder 3">
            <a:extLst>
              <a:ext uri="{FF2B5EF4-FFF2-40B4-BE49-F238E27FC236}">
                <a16:creationId xmlns:a16="http://schemas.microsoft.com/office/drawing/2014/main" id="{F9DC3CC0-F670-9C99-B85B-AB73863565FE}"/>
              </a:ext>
            </a:extLst>
          </p:cNvPr>
          <p:cNvSpPr>
            <a:spLocks noGrp="1"/>
          </p:cNvSpPr>
          <p:nvPr>
            <p:ph sz="half" idx="2" hasCustomPrompt="1"/>
          </p:nvPr>
        </p:nvSpPr>
        <p:spPr>
          <a:xfrm>
            <a:off x="6151106" y="1687432"/>
            <a:ext cx="5628821" cy="2518929"/>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8" name="Content Placeholder 3">
            <a:extLst>
              <a:ext uri="{FF2B5EF4-FFF2-40B4-BE49-F238E27FC236}">
                <a16:creationId xmlns:a16="http://schemas.microsoft.com/office/drawing/2014/main" id="{25D302FE-9005-E80F-EDD7-02AD93087033}"/>
              </a:ext>
            </a:extLst>
          </p:cNvPr>
          <p:cNvSpPr>
            <a:spLocks noGrp="1"/>
          </p:cNvSpPr>
          <p:nvPr>
            <p:ph sz="half" idx="11" hasCustomPrompt="1"/>
          </p:nvPr>
        </p:nvSpPr>
        <p:spPr>
          <a:xfrm>
            <a:off x="406507" y="1687432"/>
            <a:ext cx="5628821"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1517392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Text, and Images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3" name="Content Placeholder 2">
            <a:extLst>
              <a:ext uri="{FF2B5EF4-FFF2-40B4-BE49-F238E27FC236}">
                <a16:creationId xmlns:a16="http://schemas.microsoft.com/office/drawing/2014/main" id="{1B3D4321-0FE1-CE0C-24BE-72869BBD48CB}"/>
              </a:ext>
            </a:extLst>
          </p:cNvPr>
          <p:cNvSpPr>
            <a:spLocks noGrp="1"/>
          </p:cNvSpPr>
          <p:nvPr>
            <p:ph idx="10" hasCustomPrompt="1"/>
          </p:nvPr>
        </p:nvSpPr>
        <p:spPr>
          <a:xfrm>
            <a:off x="394316" y="1688659"/>
            <a:ext cx="11381889" cy="17591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sp>
        <p:nvSpPr>
          <p:cNvPr id="4" name="Content Placeholder 3">
            <a:extLst>
              <a:ext uri="{FF2B5EF4-FFF2-40B4-BE49-F238E27FC236}">
                <a16:creationId xmlns:a16="http://schemas.microsoft.com/office/drawing/2014/main" id="{267C2420-B6B9-6D6A-344E-85BF6342284E}"/>
              </a:ext>
            </a:extLst>
          </p:cNvPr>
          <p:cNvSpPr>
            <a:spLocks noGrp="1"/>
          </p:cNvSpPr>
          <p:nvPr>
            <p:ph sz="half" idx="2" hasCustomPrompt="1"/>
          </p:nvPr>
        </p:nvSpPr>
        <p:spPr>
          <a:xfrm>
            <a:off x="6137983" y="3524554"/>
            <a:ext cx="5628821"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3">
            <a:extLst>
              <a:ext uri="{FF2B5EF4-FFF2-40B4-BE49-F238E27FC236}">
                <a16:creationId xmlns:a16="http://schemas.microsoft.com/office/drawing/2014/main" id="{4B918E54-2D22-544A-1621-3F655A819789}"/>
              </a:ext>
            </a:extLst>
          </p:cNvPr>
          <p:cNvSpPr>
            <a:spLocks noGrp="1"/>
          </p:cNvSpPr>
          <p:nvPr>
            <p:ph sz="half" idx="11" hasCustomPrompt="1"/>
          </p:nvPr>
        </p:nvSpPr>
        <p:spPr>
          <a:xfrm>
            <a:off x="393384" y="3524554"/>
            <a:ext cx="5628821"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4144038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Subtitle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b="65232"/>
          <a:stretch/>
        </p:blipFill>
        <p:spPr>
          <a:xfrm flipH="1">
            <a:off x="-2" y="4083728"/>
            <a:ext cx="12212353" cy="2841740"/>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sp>
        <p:nvSpPr>
          <p:cNvPr id="33" name="Title 30">
            <a:extLst>
              <a:ext uri="{FF2B5EF4-FFF2-40B4-BE49-F238E27FC236}">
                <a16:creationId xmlns:a16="http://schemas.microsoft.com/office/drawing/2014/main" id="{6E2CAD8B-9084-93C5-DA43-D068F63F59F2}"/>
              </a:ext>
            </a:extLst>
          </p:cNvPr>
          <p:cNvSpPr>
            <a:spLocks noGrp="1"/>
          </p:cNvSpPr>
          <p:nvPr>
            <p:ph type="title" hasCustomPrompt="1"/>
          </p:nvPr>
        </p:nvSpPr>
        <p:spPr>
          <a:xfrm>
            <a:off x="831850" y="2024023"/>
            <a:ext cx="10515600" cy="1325563"/>
          </a:xfrm>
        </p:spPr>
        <p:txBody>
          <a:bodyPr>
            <a:noAutofit/>
          </a:bodyPr>
          <a:lstStyle>
            <a:lvl1pPr algn="ctr">
              <a:defRPr sz="72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34" name="Text Placeholder 2">
            <a:extLst>
              <a:ext uri="{FF2B5EF4-FFF2-40B4-BE49-F238E27FC236}">
                <a16:creationId xmlns:a16="http://schemas.microsoft.com/office/drawing/2014/main" id="{0C255823-34B0-82BB-64B9-9D42D5978726}"/>
              </a:ext>
            </a:extLst>
          </p:cNvPr>
          <p:cNvSpPr>
            <a:spLocks noGrp="1"/>
          </p:cNvSpPr>
          <p:nvPr>
            <p:ph type="body" idx="1" hasCustomPrompt="1"/>
          </p:nvPr>
        </p:nvSpPr>
        <p:spPr>
          <a:xfrm>
            <a:off x="831850" y="3508415"/>
            <a:ext cx="10515600" cy="1500187"/>
          </a:xfrm>
        </p:spPr>
        <p:txBody>
          <a:bodyPr>
            <a:normAutofit/>
          </a:bodyPr>
          <a:lstStyle>
            <a:lvl1pPr marL="0" indent="0" algn="ctr">
              <a:buNone/>
              <a:defRPr sz="3200" b="1" i="0">
                <a:solidFill>
                  <a:schemeClr val="tx1"/>
                </a:solidFill>
                <a:latin typeface="Times New Roman" panose="02020603050405020304" pitchFamily="18" charset="0"/>
                <a:ea typeface="Open Sans SemiBold" pitchFamily="2" charset="0"/>
                <a:cs typeface="Times New Roman" panose="02020603050405020304" pitchFamily="18"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subtitle</a:t>
            </a:r>
          </a:p>
        </p:txBody>
      </p:sp>
      <p:pic>
        <p:nvPicPr>
          <p:cNvPr id="2" name="Picture 1" descr="A logo with yellow letters and a pink circle&#10;&#10;Description automatically generated">
            <a:extLst>
              <a:ext uri="{FF2B5EF4-FFF2-40B4-BE49-F238E27FC236}">
                <a16:creationId xmlns:a16="http://schemas.microsoft.com/office/drawing/2014/main" id="{668E09E9-748E-9DB3-3A42-D5E3FE404029}"/>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39329038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3 Images, and Text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2" name="Content Placeholder 2">
            <a:extLst>
              <a:ext uri="{FF2B5EF4-FFF2-40B4-BE49-F238E27FC236}">
                <a16:creationId xmlns:a16="http://schemas.microsoft.com/office/drawing/2014/main" id="{1881972B-3F6C-63B5-9AEB-38410251BE81}"/>
              </a:ext>
            </a:extLst>
          </p:cNvPr>
          <p:cNvSpPr>
            <a:spLocks noGrp="1"/>
          </p:cNvSpPr>
          <p:nvPr>
            <p:ph idx="10" hasCustomPrompt="1"/>
          </p:nvPr>
        </p:nvSpPr>
        <p:spPr>
          <a:xfrm>
            <a:off x="394316" y="4302901"/>
            <a:ext cx="11381889" cy="17591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
        <p:nvSpPr>
          <p:cNvPr id="3" name="Content Placeholder 3">
            <a:extLst>
              <a:ext uri="{FF2B5EF4-FFF2-40B4-BE49-F238E27FC236}">
                <a16:creationId xmlns:a16="http://schemas.microsoft.com/office/drawing/2014/main" id="{091D5279-24F5-5B5D-BC01-53706C6E2BB6}"/>
              </a:ext>
            </a:extLst>
          </p:cNvPr>
          <p:cNvSpPr>
            <a:spLocks noGrp="1"/>
          </p:cNvSpPr>
          <p:nvPr>
            <p:ph sz="half" idx="11" hasCustomPrompt="1"/>
          </p:nvPr>
        </p:nvSpPr>
        <p:spPr>
          <a:xfrm>
            <a:off x="392451" y="1697946"/>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4" name="Content Placeholder 3">
            <a:extLst>
              <a:ext uri="{FF2B5EF4-FFF2-40B4-BE49-F238E27FC236}">
                <a16:creationId xmlns:a16="http://schemas.microsoft.com/office/drawing/2014/main" id="{6A62CDD5-8E66-7F77-BC7B-895F69B24A96}"/>
              </a:ext>
            </a:extLst>
          </p:cNvPr>
          <p:cNvSpPr>
            <a:spLocks noGrp="1"/>
          </p:cNvSpPr>
          <p:nvPr>
            <p:ph sz="half" idx="12" hasCustomPrompt="1"/>
          </p:nvPr>
        </p:nvSpPr>
        <p:spPr>
          <a:xfrm>
            <a:off x="8032426" y="1687432"/>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3">
            <a:extLst>
              <a:ext uri="{FF2B5EF4-FFF2-40B4-BE49-F238E27FC236}">
                <a16:creationId xmlns:a16="http://schemas.microsoft.com/office/drawing/2014/main" id="{97C44FF9-A85A-E2E4-2C65-4D1C62852652}"/>
              </a:ext>
            </a:extLst>
          </p:cNvPr>
          <p:cNvSpPr>
            <a:spLocks noGrp="1"/>
          </p:cNvSpPr>
          <p:nvPr>
            <p:ph sz="half" idx="13" hasCustomPrompt="1"/>
          </p:nvPr>
        </p:nvSpPr>
        <p:spPr>
          <a:xfrm>
            <a:off x="4212438" y="1696587"/>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Tree>
    <p:extLst>
      <p:ext uri="{BB962C8B-B14F-4D97-AF65-F5344CB8AC3E}">
        <p14:creationId xmlns:p14="http://schemas.microsoft.com/office/powerpoint/2010/main" val="6500966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Text, and 3 Images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2" name="Content Placeholder 2">
            <a:extLst>
              <a:ext uri="{FF2B5EF4-FFF2-40B4-BE49-F238E27FC236}">
                <a16:creationId xmlns:a16="http://schemas.microsoft.com/office/drawing/2014/main" id="{1881972B-3F6C-63B5-9AEB-38410251BE81}"/>
              </a:ext>
            </a:extLst>
          </p:cNvPr>
          <p:cNvSpPr>
            <a:spLocks noGrp="1"/>
          </p:cNvSpPr>
          <p:nvPr>
            <p:ph idx="10" hasCustomPrompt="1"/>
          </p:nvPr>
        </p:nvSpPr>
        <p:spPr>
          <a:xfrm>
            <a:off x="394316" y="1713153"/>
            <a:ext cx="11381889" cy="17591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3" name="Content Placeholder 3">
            <a:extLst>
              <a:ext uri="{FF2B5EF4-FFF2-40B4-BE49-F238E27FC236}">
                <a16:creationId xmlns:a16="http://schemas.microsoft.com/office/drawing/2014/main" id="{091D5279-24F5-5B5D-BC01-53706C6E2BB6}"/>
              </a:ext>
            </a:extLst>
          </p:cNvPr>
          <p:cNvSpPr>
            <a:spLocks noGrp="1"/>
          </p:cNvSpPr>
          <p:nvPr>
            <p:ph sz="half" idx="11" hasCustomPrompt="1"/>
          </p:nvPr>
        </p:nvSpPr>
        <p:spPr>
          <a:xfrm>
            <a:off x="392451" y="3566897"/>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4" name="Content Placeholder 3">
            <a:extLst>
              <a:ext uri="{FF2B5EF4-FFF2-40B4-BE49-F238E27FC236}">
                <a16:creationId xmlns:a16="http://schemas.microsoft.com/office/drawing/2014/main" id="{6A62CDD5-8E66-7F77-BC7B-895F69B24A96}"/>
              </a:ext>
            </a:extLst>
          </p:cNvPr>
          <p:cNvSpPr>
            <a:spLocks noGrp="1"/>
          </p:cNvSpPr>
          <p:nvPr>
            <p:ph sz="half" idx="12" hasCustomPrompt="1"/>
          </p:nvPr>
        </p:nvSpPr>
        <p:spPr>
          <a:xfrm>
            <a:off x="8032426" y="3556383"/>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3">
            <a:extLst>
              <a:ext uri="{FF2B5EF4-FFF2-40B4-BE49-F238E27FC236}">
                <a16:creationId xmlns:a16="http://schemas.microsoft.com/office/drawing/2014/main" id="{97C44FF9-A85A-E2E4-2C65-4D1C62852652}"/>
              </a:ext>
            </a:extLst>
          </p:cNvPr>
          <p:cNvSpPr>
            <a:spLocks noGrp="1"/>
          </p:cNvSpPr>
          <p:nvPr>
            <p:ph sz="half" idx="13" hasCustomPrompt="1"/>
          </p:nvPr>
        </p:nvSpPr>
        <p:spPr>
          <a:xfrm>
            <a:off x="4212438" y="3565538"/>
            <a:ext cx="3739363"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34479008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Text, and 4 Images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6" name="Content Placeholder 2">
            <a:extLst>
              <a:ext uri="{FF2B5EF4-FFF2-40B4-BE49-F238E27FC236}">
                <a16:creationId xmlns:a16="http://schemas.microsoft.com/office/drawing/2014/main" id="{58A7B289-1CDD-215D-167F-B389ED9C4CA1}"/>
              </a:ext>
            </a:extLst>
          </p:cNvPr>
          <p:cNvSpPr>
            <a:spLocks noGrp="1"/>
          </p:cNvSpPr>
          <p:nvPr>
            <p:ph sz="half" idx="1" hasCustomPrompt="1"/>
          </p:nvPr>
        </p:nvSpPr>
        <p:spPr>
          <a:xfrm>
            <a:off x="3056199" y="1697448"/>
            <a:ext cx="6036643" cy="43672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8" name="Content Placeholder 2">
            <a:extLst>
              <a:ext uri="{FF2B5EF4-FFF2-40B4-BE49-F238E27FC236}">
                <a16:creationId xmlns:a16="http://schemas.microsoft.com/office/drawing/2014/main" id="{9D676813-3074-353B-2E50-A76BFAAD6BC7}"/>
              </a:ext>
            </a:extLst>
          </p:cNvPr>
          <p:cNvSpPr>
            <a:spLocks noGrp="1"/>
          </p:cNvSpPr>
          <p:nvPr>
            <p:ph sz="half" idx="10" hasCustomPrompt="1"/>
          </p:nvPr>
        </p:nvSpPr>
        <p:spPr>
          <a:xfrm>
            <a:off x="394316" y="1697447"/>
            <a:ext cx="2570148"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10" name="Content Placeholder 2">
            <a:extLst>
              <a:ext uri="{FF2B5EF4-FFF2-40B4-BE49-F238E27FC236}">
                <a16:creationId xmlns:a16="http://schemas.microsoft.com/office/drawing/2014/main" id="{3BD847A1-9F17-E6C9-FCFC-19F25F77037B}"/>
              </a:ext>
            </a:extLst>
          </p:cNvPr>
          <p:cNvSpPr>
            <a:spLocks noGrp="1"/>
          </p:cNvSpPr>
          <p:nvPr>
            <p:ph sz="half" idx="11" hasCustomPrompt="1"/>
          </p:nvPr>
        </p:nvSpPr>
        <p:spPr>
          <a:xfrm>
            <a:off x="394316" y="3928363"/>
            <a:ext cx="2570148" cy="2136341"/>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11" name="Content Placeholder 2">
            <a:extLst>
              <a:ext uri="{FF2B5EF4-FFF2-40B4-BE49-F238E27FC236}">
                <a16:creationId xmlns:a16="http://schemas.microsoft.com/office/drawing/2014/main" id="{16EDF3DD-A401-E5F7-A72D-A028455AE9B7}"/>
              </a:ext>
            </a:extLst>
          </p:cNvPr>
          <p:cNvSpPr>
            <a:spLocks noGrp="1"/>
          </p:cNvSpPr>
          <p:nvPr>
            <p:ph sz="half" idx="12" hasCustomPrompt="1"/>
          </p:nvPr>
        </p:nvSpPr>
        <p:spPr>
          <a:xfrm>
            <a:off x="9206057" y="1697447"/>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13" name="Content Placeholder 2">
            <a:extLst>
              <a:ext uri="{FF2B5EF4-FFF2-40B4-BE49-F238E27FC236}">
                <a16:creationId xmlns:a16="http://schemas.microsoft.com/office/drawing/2014/main" id="{A6ACC22E-37E8-A9C9-E9D2-E311E1628070}"/>
              </a:ext>
            </a:extLst>
          </p:cNvPr>
          <p:cNvSpPr>
            <a:spLocks noGrp="1"/>
          </p:cNvSpPr>
          <p:nvPr>
            <p:ph sz="half" idx="13" hasCustomPrompt="1"/>
          </p:nvPr>
        </p:nvSpPr>
        <p:spPr>
          <a:xfrm>
            <a:off x="9206057" y="3928363"/>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306244699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2 Text, and 2 Images Sunset">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50000">
                <a:srgbClr val="ED3F7B"/>
              </a:gs>
              <a:gs pos="0">
                <a:srgbClr val="F9ED4E"/>
              </a:gs>
              <a:gs pos="100000">
                <a:srgbClr val="9C3C9A"/>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2ABE3"/>
              </a:solidFill>
              <a:latin typeface="Times New Roman" panose="02020603050405020304" pitchFamily="18" charset="0"/>
            </a:endParaRPr>
          </a:p>
        </p:txBody>
      </p:sp>
      <p:sp>
        <p:nvSpPr>
          <p:cNvPr id="7" name="Title 1">
            <a:extLst>
              <a:ext uri="{FF2B5EF4-FFF2-40B4-BE49-F238E27FC236}">
                <a16:creationId xmlns:a16="http://schemas.microsoft.com/office/drawing/2014/main" id="{DADFC536-A986-D106-39F7-3C799889966F}"/>
              </a:ext>
            </a:extLst>
          </p:cNvPr>
          <p:cNvSpPr>
            <a:spLocks noGrp="1"/>
          </p:cNvSpPr>
          <p:nvPr>
            <p:ph type="title" hasCustomPrompt="1"/>
          </p:nvPr>
        </p:nvSpPr>
        <p:spPr>
          <a:xfrm>
            <a:off x="394316" y="286357"/>
            <a:ext cx="11381889" cy="1325563"/>
          </a:xfrm>
        </p:spPr>
        <p:txBody>
          <a:bodyPr>
            <a:normAutofit/>
          </a:bodyPr>
          <a:lstStyle>
            <a:lvl1pPr>
              <a:defRPr sz="4400" b="1" i="0">
                <a:solidFill>
                  <a:srgbClr val="9C3C9A"/>
                </a:solidFill>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2" name="Content Placeholder 2">
            <a:extLst>
              <a:ext uri="{FF2B5EF4-FFF2-40B4-BE49-F238E27FC236}">
                <a16:creationId xmlns:a16="http://schemas.microsoft.com/office/drawing/2014/main" id="{2CBAC63D-BE3C-6A3A-BF4B-250834A31E6B}"/>
              </a:ext>
            </a:extLst>
          </p:cNvPr>
          <p:cNvSpPr>
            <a:spLocks noGrp="1"/>
          </p:cNvSpPr>
          <p:nvPr>
            <p:ph sz="half" idx="1" hasCustomPrompt="1"/>
          </p:nvPr>
        </p:nvSpPr>
        <p:spPr>
          <a:xfrm>
            <a:off x="394316" y="1697448"/>
            <a:ext cx="4301971" cy="43672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sp>
        <p:nvSpPr>
          <p:cNvPr id="3" name="Content Placeholder 2">
            <a:extLst>
              <a:ext uri="{FF2B5EF4-FFF2-40B4-BE49-F238E27FC236}">
                <a16:creationId xmlns:a16="http://schemas.microsoft.com/office/drawing/2014/main" id="{AF63C07C-9933-0092-F573-78CA459D820C}"/>
              </a:ext>
            </a:extLst>
          </p:cNvPr>
          <p:cNvSpPr>
            <a:spLocks noGrp="1"/>
          </p:cNvSpPr>
          <p:nvPr>
            <p:ph sz="half" idx="12" hasCustomPrompt="1"/>
          </p:nvPr>
        </p:nvSpPr>
        <p:spPr>
          <a:xfrm>
            <a:off x="4810926" y="1701881"/>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4" name="Content Placeholder 2">
            <a:extLst>
              <a:ext uri="{FF2B5EF4-FFF2-40B4-BE49-F238E27FC236}">
                <a16:creationId xmlns:a16="http://schemas.microsoft.com/office/drawing/2014/main" id="{71319A6F-374A-8DF0-7762-4332C3CED1ED}"/>
              </a:ext>
            </a:extLst>
          </p:cNvPr>
          <p:cNvSpPr>
            <a:spLocks noGrp="1"/>
          </p:cNvSpPr>
          <p:nvPr>
            <p:ph sz="half" idx="13" hasCustomPrompt="1"/>
          </p:nvPr>
        </p:nvSpPr>
        <p:spPr>
          <a:xfrm>
            <a:off x="4810926" y="3932797"/>
            <a:ext cx="2570148" cy="2136341"/>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5" name="Content Placeholder 2">
            <a:extLst>
              <a:ext uri="{FF2B5EF4-FFF2-40B4-BE49-F238E27FC236}">
                <a16:creationId xmlns:a16="http://schemas.microsoft.com/office/drawing/2014/main" id="{B04AEEDC-74CA-7BB3-5681-396FE95BA93B}"/>
              </a:ext>
            </a:extLst>
          </p:cNvPr>
          <p:cNvSpPr>
            <a:spLocks noGrp="1"/>
          </p:cNvSpPr>
          <p:nvPr>
            <p:ph sz="half" idx="14" hasCustomPrompt="1"/>
          </p:nvPr>
        </p:nvSpPr>
        <p:spPr>
          <a:xfrm>
            <a:off x="7478697" y="1697448"/>
            <a:ext cx="4301971" cy="43672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pic>
        <p:nvPicPr>
          <p:cNvPr id="9" name="Picture 8" descr="A blue cloud with black background&#10;&#10;Description automatically generated">
            <a:extLst>
              <a:ext uri="{FF2B5EF4-FFF2-40B4-BE49-F238E27FC236}">
                <a16:creationId xmlns:a16="http://schemas.microsoft.com/office/drawing/2014/main" id="{9B2A7F2F-D6F1-9D89-4F85-C5E8A018CF6D}"/>
              </a:ext>
            </a:extLst>
          </p:cNvPr>
          <p:cNvPicPr>
            <a:picLocks noChangeAspect="1"/>
          </p:cNvPicPr>
          <p:nvPr userDrawn="1"/>
        </p:nvPicPr>
        <p:blipFill rotWithShape="1">
          <a:blip r:embed="rId2"/>
          <a:srcRect l="2557" r="2557" b="65478"/>
          <a:stretch/>
        </p:blipFill>
        <p:spPr>
          <a:xfrm>
            <a:off x="0" y="5699526"/>
            <a:ext cx="12212353" cy="1225944"/>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3"/>
          <a:stretch>
            <a:fillRect/>
          </a:stretch>
        </p:blipFill>
        <p:spPr>
          <a:xfrm>
            <a:off x="75493" y="5627240"/>
            <a:ext cx="1222835" cy="1167406"/>
          </a:xfrm>
          <a:prstGeom prst="rect">
            <a:avLst/>
          </a:prstGeom>
          <a:effectLst>
            <a:glow rad="25400">
              <a:schemeClr val="bg1">
                <a:alpha val="78000"/>
              </a:schemeClr>
            </a:glow>
          </a:effectLst>
        </p:spPr>
      </p:pic>
      <p:pic>
        <p:nvPicPr>
          <p:cNvPr id="12" name="Picture 11" descr="A person and person flying in the sky&#10;&#10;Description automatically generated">
            <a:extLst>
              <a:ext uri="{FF2B5EF4-FFF2-40B4-BE49-F238E27FC236}">
                <a16:creationId xmlns:a16="http://schemas.microsoft.com/office/drawing/2014/main" id="{775F7226-7251-A03C-AFF9-AADDE74A2CF7}"/>
              </a:ext>
            </a:extLst>
          </p:cNvPr>
          <p:cNvPicPr>
            <a:picLocks noChangeAspect="1"/>
          </p:cNvPicPr>
          <p:nvPr userDrawn="1"/>
        </p:nvPicPr>
        <p:blipFill>
          <a:blip r:embed="rId4"/>
          <a:stretch>
            <a:fillRect/>
          </a:stretch>
        </p:blipFill>
        <p:spPr>
          <a:xfrm>
            <a:off x="10229330" y="5500598"/>
            <a:ext cx="1764402" cy="1294612"/>
          </a:xfrm>
          <a:prstGeom prst="rect">
            <a:avLst/>
          </a:prstGeom>
          <a:effectLst>
            <a:outerShdw blurRad="50800" dist="50800" dir="5400000" algn="ctr" rotWithShape="0">
              <a:srgbClr val="000000">
                <a:alpha val="60000"/>
              </a:srgbClr>
            </a:outerShdw>
          </a:effectLst>
        </p:spPr>
      </p:pic>
    </p:spTree>
    <p:extLst>
      <p:ext uri="{BB962C8B-B14F-4D97-AF65-F5344CB8AC3E}">
        <p14:creationId xmlns:p14="http://schemas.microsoft.com/office/powerpoint/2010/main" val="39550885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ue Mountains Background">
    <p:spTree>
      <p:nvGrpSpPr>
        <p:cNvPr id="1" name=""/>
        <p:cNvGrpSpPr/>
        <p:nvPr/>
      </p:nvGrpSpPr>
      <p:grpSpPr>
        <a:xfrm>
          <a:off x="0" y="0"/>
          <a:ext cx="0" cy="0"/>
          <a:chOff x="0" y="0"/>
          <a:chExt cx="0" cy="0"/>
        </a:xfrm>
      </p:grpSpPr>
      <p:pic>
        <p:nvPicPr>
          <p:cNvPr id="6" name="Picture 5" descr="A blue sky with clouds and mountains&#10;&#10;Description automatically generated">
            <a:extLst>
              <a:ext uri="{FF2B5EF4-FFF2-40B4-BE49-F238E27FC236}">
                <a16:creationId xmlns:a16="http://schemas.microsoft.com/office/drawing/2014/main" id="{B935799A-81E0-42E5-A956-1CDB92A98B08}"/>
              </a:ext>
            </a:extLst>
          </p:cNvPr>
          <p:cNvPicPr>
            <a:picLocks noChangeAspect="1"/>
          </p:cNvPicPr>
          <p:nvPr userDrawn="1"/>
        </p:nvPicPr>
        <p:blipFill>
          <a:blip r:embed="rId2"/>
          <a:stretch>
            <a:fillRect/>
          </a:stretch>
        </p:blipFill>
        <p:spPr>
          <a:xfrm>
            <a:off x="-59185" y="-33292"/>
            <a:ext cx="12310370" cy="6924583"/>
          </a:xfrm>
          <a:prstGeom prst="rect">
            <a:avLst/>
          </a:prstGeom>
        </p:spPr>
      </p:pic>
    </p:spTree>
    <p:extLst>
      <p:ext uri="{BB962C8B-B14F-4D97-AF65-F5344CB8AC3E}">
        <p14:creationId xmlns:p14="http://schemas.microsoft.com/office/powerpoint/2010/main" val="24475900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Yellow Mountains Background">
    <p:spTree>
      <p:nvGrpSpPr>
        <p:cNvPr id="1" name=""/>
        <p:cNvGrpSpPr/>
        <p:nvPr/>
      </p:nvGrpSpPr>
      <p:grpSpPr>
        <a:xfrm>
          <a:off x="0" y="0"/>
          <a:ext cx="0" cy="0"/>
          <a:chOff x="0" y="0"/>
          <a:chExt cx="0" cy="0"/>
        </a:xfrm>
      </p:grpSpPr>
      <p:pic>
        <p:nvPicPr>
          <p:cNvPr id="3" name="Picture 2" descr="A sun shining through the clouds over a mountain range&#10;&#10;Description automatically generated">
            <a:extLst>
              <a:ext uri="{FF2B5EF4-FFF2-40B4-BE49-F238E27FC236}">
                <a16:creationId xmlns:a16="http://schemas.microsoft.com/office/drawing/2014/main" id="{34F758F5-868E-BBEA-9999-7CF1FB2CDD33}"/>
              </a:ext>
            </a:extLst>
          </p:cNvPr>
          <p:cNvPicPr>
            <a:picLocks noChangeAspect="1"/>
          </p:cNvPicPr>
          <p:nvPr userDrawn="1"/>
        </p:nvPicPr>
        <p:blipFill>
          <a:blip r:embed="rId2"/>
          <a:stretch>
            <a:fillRect/>
          </a:stretch>
        </p:blipFill>
        <p:spPr>
          <a:xfrm>
            <a:off x="-38470" y="-21640"/>
            <a:ext cx="12268940" cy="6901279"/>
          </a:xfrm>
          <a:prstGeom prst="rect">
            <a:avLst/>
          </a:prstGeom>
        </p:spPr>
      </p:pic>
    </p:spTree>
    <p:extLst>
      <p:ext uri="{BB962C8B-B14F-4D97-AF65-F5344CB8AC3E}">
        <p14:creationId xmlns:p14="http://schemas.microsoft.com/office/powerpoint/2010/main" val="14940724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Action Bubble Background">
    <p:spTree>
      <p:nvGrpSpPr>
        <p:cNvPr id="1" name=""/>
        <p:cNvGrpSpPr/>
        <p:nvPr/>
      </p:nvGrpSpPr>
      <p:grpSpPr>
        <a:xfrm>
          <a:off x="0" y="0"/>
          <a:ext cx="0" cy="0"/>
          <a:chOff x="0" y="0"/>
          <a:chExt cx="0" cy="0"/>
        </a:xfrm>
      </p:grpSpPr>
      <p:pic>
        <p:nvPicPr>
          <p:cNvPr id="4" name="Picture 3" descr="A cartoon frame with orange and purple triangles&#10;&#10;Description automatically generated">
            <a:extLst>
              <a:ext uri="{FF2B5EF4-FFF2-40B4-BE49-F238E27FC236}">
                <a16:creationId xmlns:a16="http://schemas.microsoft.com/office/drawing/2014/main" id="{7065E3AA-9173-DE1F-1A8C-006C56EE3BB6}"/>
              </a:ext>
            </a:extLst>
          </p:cNvPr>
          <p:cNvPicPr>
            <a:picLocks noChangeAspect="1"/>
          </p:cNvPicPr>
          <p:nvPr userDrawn="1"/>
        </p:nvPicPr>
        <p:blipFill rotWithShape="1">
          <a:blip r:embed="rId2"/>
          <a:srcRect l="507"/>
          <a:stretch/>
        </p:blipFill>
        <p:spPr>
          <a:xfrm>
            <a:off x="0" y="3174"/>
            <a:ext cx="12197652" cy="6889749"/>
          </a:xfrm>
          <a:prstGeom prst="rect">
            <a:avLst/>
          </a:prstGeom>
        </p:spPr>
      </p:pic>
    </p:spTree>
    <p:extLst>
      <p:ext uri="{BB962C8B-B14F-4D97-AF65-F5344CB8AC3E}">
        <p14:creationId xmlns:p14="http://schemas.microsoft.com/office/powerpoint/2010/main" val="26906536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Yellow and Green Action Background">
    <p:spTree>
      <p:nvGrpSpPr>
        <p:cNvPr id="1" name=""/>
        <p:cNvGrpSpPr/>
        <p:nvPr/>
      </p:nvGrpSpPr>
      <p:grpSpPr>
        <a:xfrm>
          <a:off x="0" y="0"/>
          <a:ext cx="0" cy="0"/>
          <a:chOff x="0" y="0"/>
          <a:chExt cx="0" cy="0"/>
        </a:xfrm>
      </p:grpSpPr>
      <p:pic>
        <p:nvPicPr>
          <p:cNvPr id="3" name="Picture 2" descr="A green and yellow gradient&#10;&#10;Description automatically generated">
            <a:extLst>
              <a:ext uri="{FF2B5EF4-FFF2-40B4-BE49-F238E27FC236}">
                <a16:creationId xmlns:a16="http://schemas.microsoft.com/office/drawing/2014/main" id="{842C516C-3F33-5D24-D46D-DACC0C2F463F}"/>
              </a:ext>
            </a:extLst>
          </p:cNvPr>
          <p:cNvPicPr>
            <a:picLocks noChangeAspect="1"/>
          </p:cNvPicPr>
          <p:nvPr userDrawn="1"/>
        </p:nvPicPr>
        <p:blipFill>
          <a:blip r:embed="rId2"/>
          <a:stretch>
            <a:fillRect/>
          </a:stretch>
        </p:blipFill>
        <p:spPr>
          <a:xfrm>
            <a:off x="0" y="0"/>
            <a:ext cx="12187066" cy="6858000"/>
          </a:xfrm>
          <a:prstGeom prst="rect">
            <a:avLst/>
          </a:prstGeom>
        </p:spPr>
      </p:pic>
    </p:spTree>
    <p:extLst>
      <p:ext uri="{BB962C8B-B14F-4D97-AF65-F5344CB8AC3E}">
        <p14:creationId xmlns:p14="http://schemas.microsoft.com/office/powerpoint/2010/main" val="23602262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Pink and Purple Action Background">
    <p:spTree>
      <p:nvGrpSpPr>
        <p:cNvPr id="1" name=""/>
        <p:cNvGrpSpPr/>
        <p:nvPr/>
      </p:nvGrpSpPr>
      <p:grpSpPr>
        <a:xfrm>
          <a:off x="0" y="0"/>
          <a:ext cx="0" cy="0"/>
          <a:chOff x="0" y="0"/>
          <a:chExt cx="0" cy="0"/>
        </a:xfrm>
      </p:grpSpPr>
      <p:pic>
        <p:nvPicPr>
          <p:cNvPr id="4" name="Picture 3" descr="A purple and pink background&#10;&#10;Description automatically generated">
            <a:extLst>
              <a:ext uri="{FF2B5EF4-FFF2-40B4-BE49-F238E27FC236}">
                <a16:creationId xmlns:a16="http://schemas.microsoft.com/office/drawing/2014/main" id="{091E3A04-C39D-E9B8-1290-4D07F556AE79}"/>
              </a:ext>
            </a:extLst>
          </p:cNvPr>
          <p:cNvPicPr>
            <a:picLocks noChangeAspect="1"/>
          </p:cNvPicPr>
          <p:nvPr userDrawn="1"/>
        </p:nvPicPr>
        <p:blipFill>
          <a:blip r:embed="rId2"/>
          <a:stretch>
            <a:fillRect/>
          </a:stretch>
        </p:blipFill>
        <p:spPr>
          <a:xfrm>
            <a:off x="2466" y="0"/>
            <a:ext cx="12189533" cy="6859388"/>
          </a:xfrm>
          <a:prstGeom prst="rect">
            <a:avLst/>
          </a:prstGeom>
        </p:spPr>
      </p:pic>
    </p:spTree>
    <p:extLst>
      <p:ext uri="{BB962C8B-B14F-4D97-AF65-F5344CB8AC3E}">
        <p14:creationId xmlns:p14="http://schemas.microsoft.com/office/powerpoint/2010/main" val="30728235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4E9C7-0204-039F-D486-EFBB9617ECF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1352164-4707-43BB-7B76-041611669F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6DB86E4-E664-A855-5F87-4AFF5C61415E}"/>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5" name="Footer Placeholder 4">
            <a:extLst>
              <a:ext uri="{FF2B5EF4-FFF2-40B4-BE49-F238E27FC236}">
                <a16:creationId xmlns:a16="http://schemas.microsoft.com/office/drawing/2014/main" id="{B90A1990-BA4C-7E6C-CE63-2B258DB800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03D090-5C56-5AED-B3F0-BC9A86EF54C6}"/>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3550871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09F0EECD-13EE-B3CD-8844-93A3F18DFF8C}"/>
              </a:ext>
            </a:extLst>
          </p:cNvPr>
          <p:cNvSpPr>
            <a:spLocks noGrp="1"/>
          </p:cNvSpPr>
          <p:nvPr>
            <p:ph idx="1"/>
          </p:nvPr>
        </p:nvSpPr>
        <p:spPr>
          <a:xfrm>
            <a:off x="394315" y="1701889"/>
            <a:ext cx="11381889" cy="4663400"/>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vl2pPr>
              <a:defRPr b="0" i="0">
                <a:latin typeface="Times New Roman" panose="02020603050405020304" pitchFamily="18" charset="0"/>
                <a:ea typeface="Open Sans Light" pitchFamily="2" charset="0"/>
                <a:cs typeface="Times New Roman" panose="02020603050405020304" pitchFamily="18" charset="0"/>
              </a:defRPr>
            </a:lvl2pPr>
            <a:lvl3pPr>
              <a:defRPr b="0" i="0">
                <a:latin typeface="Times New Roman" panose="02020603050405020304" pitchFamily="18" charset="0"/>
                <a:ea typeface="Open Sans Light" pitchFamily="2" charset="0"/>
                <a:cs typeface="Times New Roman" panose="02020603050405020304" pitchFamily="18" charset="0"/>
              </a:defRPr>
            </a:lvl3pPr>
            <a:lvl4pPr>
              <a:defRPr b="0" i="0">
                <a:latin typeface="Times New Roman" panose="02020603050405020304" pitchFamily="18" charset="0"/>
                <a:ea typeface="Open Sans Light" pitchFamily="2" charset="0"/>
                <a:cs typeface="Times New Roman" panose="02020603050405020304" pitchFamily="18" charset="0"/>
              </a:defRPr>
            </a:lvl4pPr>
            <a:lvl5pPr>
              <a:defRPr b="0" i="0">
                <a:latin typeface="Times New Roman" panose="02020603050405020304" pitchFamily="18" charset="0"/>
                <a:ea typeface="Open Sans Light" pitchFamily="2"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b="65232"/>
          <a:stretch/>
        </p:blipFill>
        <p:spPr>
          <a:xfrm flipH="1">
            <a:off x="-2" y="4083728"/>
            <a:ext cx="12212353" cy="2841740"/>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sp>
        <p:nvSpPr>
          <p:cNvPr id="4" name="Title 1">
            <a:extLst>
              <a:ext uri="{FF2B5EF4-FFF2-40B4-BE49-F238E27FC236}">
                <a16:creationId xmlns:a16="http://schemas.microsoft.com/office/drawing/2014/main" id="{0483A14F-66C8-FB46-4740-84A27707E9F2}"/>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pic>
        <p:nvPicPr>
          <p:cNvPr id="2" name="Picture 1" descr="A logo with yellow letters and a pink circle&#10;&#10;Description automatically generated">
            <a:extLst>
              <a:ext uri="{FF2B5EF4-FFF2-40B4-BE49-F238E27FC236}">
                <a16:creationId xmlns:a16="http://schemas.microsoft.com/office/drawing/2014/main" id="{482E6804-8E78-D37E-25F8-695D96E00EC8}"/>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41363801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B4886-0299-9E18-84BB-477E4D0886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E528265-08C4-2795-DEA3-89A6ED4AFE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DE9D83-7576-D98E-A76F-E5D6FAAAB1A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AA5ECFF-227F-4186-7F31-8168EE44A667}"/>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6" name="Footer Placeholder 5">
            <a:extLst>
              <a:ext uri="{FF2B5EF4-FFF2-40B4-BE49-F238E27FC236}">
                <a16:creationId xmlns:a16="http://schemas.microsoft.com/office/drawing/2014/main" id="{22CAB4E3-82DB-2D04-A03F-FC9803704F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850BDE-FC2B-4602-D877-0D3A1BE89B89}"/>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131471161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18294-9488-88FE-670F-51783DD9203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B1DF4BB-4BEC-5202-31BC-284BC8B9999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00ED73-5304-D209-21CE-E6263DCB9FC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19B5C2-FCF7-8105-55B0-8D6C5CA96AE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931134-65BD-EC82-85A4-CDD1CCFB59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99F80E4-FA12-EAE9-DEE6-7BB1EBDEC3F7}"/>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8" name="Footer Placeholder 7">
            <a:extLst>
              <a:ext uri="{FF2B5EF4-FFF2-40B4-BE49-F238E27FC236}">
                <a16:creationId xmlns:a16="http://schemas.microsoft.com/office/drawing/2014/main" id="{A3AA6C52-DB05-7B4B-1387-405DD67D57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D0787E8-FAA3-7BC1-95B2-1526BAD58920}"/>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6451311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E4927-6B84-4F5C-093C-4495533824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C7990C2-C91B-508C-DB2D-E4AD1A7FA0BE}"/>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4" name="Footer Placeholder 3">
            <a:extLst>
              <a:ext uri="{FF2B5EF4-FFF2-40B4-BE49-F238E27FC236}">
                <a16:creationId xmlns:a16="http://schemas.microsoft.com/office/drawing/2014/main" id="{122E7958-FEAC-095E-59FA-DABACAB08A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FF7ECFF-43FB-2340-6C22-6A0E492EF7C1}"/>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178170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4D29D-37F2-6AF9-5DCA-C4D217D48E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3CD1501-5808-9FDB-B718-E11DE428D7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54038E-4654-1E04-0A29-32D4C8D36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C686D2-5C9C-D2B6-4F9B-EC94B255D62C}"/>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6" name="Footer Placeholder 5">
            <a:extLst>
              <a:ext uri="{FF2B5EF4-FFF2-40B4-BE49-F238E27FC236}">
                <a16:creationId xmlns:a16="http://schemas.microsoft.com/office/drawing/2014/main" id="{BA98993A-8263-0AF0-4D04-5A954E3127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D857B2-F390-9B1F-C67B-52D6B8F6DD9A}"/>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11626861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962-59C2-2E0C-B2D4-04B6DE4C34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509E5C-04BD-72D1-678F-78ACBE6E2B8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A00DEA-3BE7-BC80-8F3B-B72FA3E20F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2A3861-30B6-74B3-7FFA-0C7B627A6810}"/>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6" name="Footer Placeholder 5">
            <a:extLst>
              <a:ext uri="{FF2B5EF4-FFF2-40B4-BE49-F238E27FC236}">
                <a16:creationId xmlns:a16="http://schemas.microsoft.com/office/drawing/2014/main" id="{06C59C74-BF63-99E0-8CD6-DCC0D75A19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65E82B-DAF7-0280-0FE6-D864CED42704}"/>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25920479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24BFF-CA98-9AE4-ECCC-8A93FF9BA8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CEAFD9-2A0A-EA9D-2D5A-52F3764D30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F128A9-7879-6211-EE81-BC5C6D94D122}"/>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5" name="Footer Placeholder 4">
            <a:extLst>
              <a:ext uri="{FF2B5EF4-FFF2-40B4-BE49-F238E27FC236}">
                <a16:creationId xmlns:a16="http://schemas.microsoft.com/office/drawing/2014/main" id="{ECB64DC5-B0AF-915E-1B07-915C63163D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5DFCD4-E97B-6B33-F666-0470CE8986B5}"/>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29989751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EDC6CC-8192-7468-2102-7ED96D00D4B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EB0141-B663-C608-9DEA-43C12D4E650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133243-276D-1F09-99EB-330A26396DF3}"/>
              </a:ext>
            </a:extLst>
          </p:cNvPr>
          <p:cNvSpPr>
            <a:spLocks noGrp="1"/>
          </p:cNvSpPr>
          <p:nvPr>
            <p:ph type="dt" sz="half" idx="10"/>
          </p:nvPr>
        </p:nvSpPr>
        <p:spPr/>
        <p:txBody>
          <a:bodyPr/>
          <a:lstStyle/>
          <a:p>
            <a:fld id="{33863518-476E-C643-B379-4122D784A4C1}" type="datetimeFigureOut">
              <a:rPr lang="en-US" smtClean="0"/>
              <a:t>5/20/2024</a:t>
            </a:fld>
            <a:endParaRPr lang="en-US"/>
          </a:p>
        </p:txBody>
      </p:sp>
      <p:sp>
        <p:nvSpPr>
          <p:cNvPr id="5" name="Footer Placeholder 4">
            <a:extLst>
              <a:ext uri="{FF2B5EF4-FFF2-40B4-BE49-F238E27FC236}">
                <a16:creationId xmlns:a16="http://schemas.microsoft.com/office/drawing/2014/main" id="{F0976F6A-5A79-DE02-66EC-7CFEE04C5D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25C975-3508-B188-A9FC-E7CD8C11D0FE}"/>
              </a:ext>
            </a:extLst>
          </p:cNvPr>
          <p:cNvSpPr>
            <a:spLocks noGrp="1"/>
          </p:cNvSpPr>
          <p:nvPr>
            <p:ph type="sldNum" sz="quarter" idx="12"/>
          </p:nvPr>
        </p:nvSpPr>
        <p:spPr/>
        <p:txBody>
          <a:bodyPr/>
          <a:lstStyle/>
          <a:p>
            <a:fld id="{6512F2F2-75B6-FD43-9426-96AEFF2A4003}" type="slidenum">
              <a:rPr lang="en-US" smtClean="0"/>
              <a:t>‹#›</a:t>
            </a:fld>
            <a:endParaRPr lang="en-US"/>
          </a:p>
        </p:txBody>
      </p:sp>
    </p:spTree>
    <p:extLst>
      <p:ext uri="{BB962C8B-B14F-4D97-AF65-F5344CB8AC3E}">
        <p14:creationId xmlns:p14="http://schemas.microsoft.com/office/powerpoint/2010/main" val="2763529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09F0EECD-13EE-B3CD-8844-93A3F18DFF8C}"/>
              </a:ext>
            </a:extLst>
          </p:cNvPr>
          <p:cNvSpPr>
            <a:spLocks noGrp="1"/>
          </p:cNvSpPr>
          <p:nvPr>
            <p:ph idx="1"/>
          </p:nvPr>
        </p:nvSpPr>
        <p:spPr>
          <a:xfrm>
            <a:off x="394315" y="1701889"/>
            <a:ext cx="11381889" cy="4663400"/>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vl2pPr>
              <a:defRPr b="0" i="0">
                <a:latin typeface="Times New Roman" panose="02020603050405020304" pitchFamily="18" charset="0"/>
                <a:ea typeface="Open Sans Light" pitchFamily="2" charset="0"/>
                <a:cs typeface="Times New Roman" panose="02020603050405020304" pitchFamily="18" charset="0"/>
              </a:defRPr>
            </a:lvl2pPr>
            <a:lvl3pPr>
              <a:defRPr b="0" i="0">
                <a:latin typeface="Times New Roman" panose="02020603050405020304" pitchFamily="18" charset="0"/>
                <a:ea typeface="Open Sans Light" pitchFamily="2" charset="0"/>
                <a:cs typeface="Times New Roman" panose="02020603050405020304" pitchFamily="18" charset="0"/>
              </a:defRPr>
            </a:lvl3pPr>
            <a:lvl4pPr>
              <a:defRPr b="0" i="0">
                <a:latin typeface="Times New Roman" panose="02020603050405020304" pitchFamily="18" charset="0"/>
                <a:ea typeface="Open Sans Light" pitchFamily="2" charset="0"/>
                <a:cs typeface="Times New Roman" panose="02020603050405020304" pitchFamily="18" charset="0"/>
              </a:defRPr>
            </a:lvl4pPr>
            <a:lvl5pPr>
              <a:defRPr b="0" i="0">
                <a:latin typeface="Times New Roman" panose="02020603050405020304" pitchFamily="18" charset="0"/>
                <a:ea typeface="Open Sans Light" pitchFamily="2"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 b="69150"/>
          <a:stretch/>
        </p:blipFill>
        <p:spPr>
          <a:xfrm flipH="1">
            <a:off x="0" y="4336562"/>
            <a:ext cx="12212353" cy="2521438"/>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sp>
        <p:nvSpPr>
          <p:cNvPr id="4" name="Title 1">
            <a:extLst>
              <a:ext uri="{FF2B5EF4-FFF2-40B4-BE49-F238E27FC236}">
                <a16:creationId xmlns:a16="http://schemas.microsoft.com/office/drawing/2014/main" id="{0483A14F-66C8-FB46-4740-84A27707E9F2}"/>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pic>
        <p:nvPicPr>
          <p:cNvPr id="2" name="Picture 1" descr="A logo with yellow letters and a pink circle&#10;&#10;Description automatically generated">
            <a:extLst>
              <a:ext uri="{FF2B5EF4-FFF2-40B4-BE49-F238E27FC236}">
                <a16:creationId xmlns:a16="http://schemas.microsoft.com/office/drawing/2014/main" id="{482E6804-8E78-D37E-25F8-695D96E00EC8}"/>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3203245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and Conten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09F0EECD-13EE-B3CD-8844-93A3F18DFF8C}"/>
              </a:ext>
            </a:extLst>
          </p:cNvPr>
          <p:cNvSpPr>
            <a:spLocks noGrp="1"/>
          </p:cNvSpPr>
          <p:nvPr>
            <p:ph idx="1"/>
          </p:nvPr>
        </p:nvSpPr>
        <p:spPr>
          <a:xfrm>
            <a:off x="394315" y="1701889"/>
            <a:ext cx="11381889" cy="4663400"/>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vl2pPr>
              <a:defRPr b="0" i="0">
                <a:latin typeface="Times New Roman" panose="02020603050405020304" pitchFamily="18" charset="0"/>
                <a:ea typeface="Open Sans Light" pitchFamily="2" charset="0"/>
                <a:cs typeface="Times New Roman" panose="02020603050405020304" pitchFamily="18" charset="0"/>
              </a:defRPr>
            </a:lvl2pPr>
            <a:lvl3pPr>
              <a:defRPr b="0" i="0">
                <a:latin typeface="Times New Roman" panose="02020603050405020304" pitchFamily="18" charset="0"/>
                <a:ea typeface="Open Sans Light" pitchFamily="2" charset="0"/>
                <a:cs typeface="Times New Roman" panose="02020603050405020304" pitchFamily="18" charset="0"/>
              </a:defRPr>
            </a:lvl3pPr>
            <a:lvl4pPr>
              <a:defRPr b="0" i="0">
                <a:latin typeface="Times New Roman" panose="02020603050405020304" pitchFamily="18" charset="0"/>
                <a:ea typeface="Open Sans Light" pitchFamily="2" charset="0"/>
                <a:cs typeface="Times New Roman" panose="02020603050405020304" pitchFamily="18" charset="0"/>
              </a:defRPr>
            </a:lvl4pPr>
            <a:lvl5pPr>
              <a:defRPr b="0" i="0">
                <a:latin typeface="Times New Roman" panose="02020603050405020304" pitchFamily="18" charset="0"/>
                <a:ea typeface="Open Sans Light" pitchFamily="2"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 b="69150"/>
          <a:stretch/>
        </p:blipFill>
        <p:spPr>
          <a:xfrm flipH="1">
            <a:off x="0" y="4336562"/>
            <a:ext cx="12212353" cy="2521438"/>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10989515" y="4530"/>
            <a:ext cx="1222835" cy="1167406"/>
          </a:xfrm>
          <a:prstGeom prst="rect">
            <a:avLst/>
          </a:prstGeom>
          <a:effectLst>
            <a:glow rad="25400">
              <a:schemeClr val="bg1">
                <a:alpha val="78000"/>
              </a:schemeClr>
            </a:glow>
          </a:effectLst>
        </p:spPr>
      </p:pic>
      <p:sp>
        <p:nvSpPr>
          <p:cNvPr id="4" name="Title 1">
            <a:extLst>
              <a:ext uri="{FF2B5EF4-FFF2-40B4-BE49-F238E27FC236}">
                <a16:creationId xmlns:a16="http://schemas.microsoft.com/office/drawing/2014/main" id="{0483A14F-66C8-FB46-4740-84A27707E9F2}"/>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Tree>
    <p:extLst>
      <p:ext uri="{BB962C8B-B14F-4D97-AF65-F5344CB8AC3E}">
        <p14:creationId xmlns:p14="http://schemas.microsoft.com/office/powerpoint/2010/main" val="188706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09F0EECD-13EE-B3CD-8844-93A3F18DFF8C}"/>
              </a:ext>
            </a:extLst>
          </p:cNvPr>
          <p:cNvSpPr>
            <a:spLocks noGrp="1"/>
          </p:cNvSpPr>
          <p:nvPr>
            <p:ph idx="1"/>
          </p:nvPr>
        </p:nvSpPr>
        <p:spPr>
          <a:xfrm>
            <a:off x="394315" y="1701889"/>
            <a:ext cx="11381889" cy="4663400"/>
          </a:xfrm>
        </p:spPr>
        <p:txBody>
          <a:bodyPr/>
          <a:lstStyle>
            <a:lvl1pPr>
              <a:defRPr b="0" i="0">
                <a:latin typeface="Times New Roman" panose="02020603050405020304" pitchFamily="18" charset="0"/>
                <a:ea typeface="Open Sans Light" pitchFamily="2" charset="0"/>
                <a:cs typeface="Times New Roman" panose="02020603050405020304" pitchFamily="18" charset="0"/>
              </a:defRPr>
            </a:lvl1pPr>
            <a:lvl2pPr>
              <a:defRPr b="0" i="0">
                <a:latin typeface="Times New Roman" panose="02020603050405020304" pitchFamily="18" charset="0"/>
                <a:ea typeface="Open Sans Light" pitchFamily="2" charset="0"/>
                <a:cs typeface="Times New Roman" panose="02020603050405020304" pitchFamily="18" charset="0"/>
              </a:defRPr>
            </a:lvl2pPr>
            <a:lvl3pPr>
              <a:defRPr b="0" i="0">
                <a:latin typeface="Times New Roman" panose="02020603050405020304" pitchFamily="18" charset="0"/>
                <a:ea typeface="Open Sans Light" pitchFamily="2" charset="0"/>
                <a:cs typeface="Times New Roman" panose="02020603050405020304" pitchFamily="18" charset="0"/>
              </a:defRPr>
            </a:lvl3pPr>
            <a:lvl4pPr>
              <a:defRPr b="0" i="0">
                <a:latin typeface="Times New Roman" panose="02020603050405020304" pitchFamily="18" charset="0"/>
                <a:ea typeface="Open Sans Light" pitchFamily="2" charset="0"/>
                <a:cs typeface="Times New Roman" panose="02020603050405020304" pitchFamily="18" charset="0"/>
              </a:defRPr>
            </a:lvl4pPr>
            <a:lvl5pPr>
              <a:defRPr b="0" i="0">
                <a:latin typeface="Times New Roman" panose="02020603050405020304" pitchFamily="18" charset="0"/>
                <a:ea typeface="Open Sans Light" pitchFamily="2"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2"/>
          <a:stretch>
            <a:fillRect/>
          </a:stretch>
        </p:blipFill>
        <p:spPr>
          <a:xfrm>
            <a:off x="10969165" y="-1081"/>
            <a:ext cx="1222835" cy="1167406"/>
          </a:xfrm>
          <a:prstGeom prst="rect">
            <a:avLst/>
          </a:prstGeom>
          <a:effectLst>
            <a:glow rad="25400">
              <a:schemeClr val="bg1">
                <a:alpha val="78000"/>
              </a:schemeClr>
            </a:glow>
          </a:effectLst>
        </p:spPr>
      </p:pic>
      <p:sp>
        <p:nvSpPr>
          <p:cNvPr id="4" name="Title 1">
            <a:extLst>
              <a:ext uri="{FF2B5EF4-FFF2-40B4-BE49-F238E27FC236}">
                <a16:creationId xmlns:a16="http://schemas.microsoft.com/office/drawing/2014/main" id="{0483A14F-66C8-FB46-4740-84A27707E9F2}"/>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Tree>
    <p:extLst>
      <p:ext uri="{BB962C8B-B14F-4D97-AF65-F5344CB8AC3E}">
        <p14:creationId xmlns:p14="http://schemas.microsoft.com/office/powerpoint/2010/main" val="3733002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nten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5" name="Content Placeholder 2">
            <a:extLst>
              <a:ext uri="{FF2B5EF4-FFF2-40B4-BE49-F238E27FC236}">
                <a16:creationId xmlns:a16="http://schemas.microsoft.com/office/drawing/2014/main" id="{6CE0041E-6172-C84A-82A3-D9E1D48CD819}"/>
              </a:ext>
            </a:extLst>
          </p:cNvPr>
          <p:cNvSpPr>
            <a:spLocks noGrp="1"/>
          </p:cNvSpPr>
          <p:nvPr>
            <p:ph sz="half" idx="1"/>
          </p:nvPr>
        </p:nvSpPr>
        <p:spPr>
          <a:xfrm>
            <a:off x="394316" y="1701889"/>
            <a:ext cx="5625484" cy="4475074"/>
          </a:xfrm>
        </p:spPr>
        <p:txBody>
          <a:bodyPr/>
          <a:lstStyle>
            <a:lvl1pPr>
              <a:defRPr b="0" i="0">
                <a:latin typeface="Open Sans Light" pitchFamily="2" charset="0"/>
                <a:ea typeface="Open Sans Light" pitchFamily="2" charset="0"/>
                <a:cs typeface="Open Sans Light" pitchFamily="2" charset="0"/>
              </a:defRPr>
            </a:lvl1pPr>
            <a:lvl2pPr>
              <a:defRPr b="0" i="0">
                <a:latin typeface="Open Sans Light" pitchFamily="2" charset="0"/>
                <a:ea typeface="Open Sans Light" pitchFamily="2" charset="0"/>
                <a:cs typeface="Open Sans Light" pitchFamily="2" charset="0"/>
              </a:defRPr>
            </a:lvl2pPr>
            <a:lvl3pP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0A24A32F-ACBE-7584-01A7-F4EC4A60FB8D}"/>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9" name="Content Placeholder 2">
            <a:extLst>
              <a:ext uri="{FF2B5EF4-FFF2-40B4-BE49-F238E27FC236}">
                <a16:creationId xmlns:a16="http://schemas.microsoft.com/office/drawing/2014/main" id="{43B68418-F90F-8EBD-B8D1-38D3CE6BCEFE}"/>
              </a:ext>
            </a:extLst>
          </p:cNvPr>
          <p:cNvSpPr>
            <a:spLocks noGrp="1"/>
          </p:cNvSpPr>
          <p:nvPr>
            <p:ph sz="half" idx="10"/>
          </p:nvPr>
        </p:nvSpPr>
        <p:spPr>
          <a:xfrm>
            <a:off x="6150721" y="1699994"/>
            <a:ext cx="5625484" cy="4475074"/>
          </a:xfrm>
        </p:spPr>
        <p:txBody>
          <a:bodyPr/>
          <a:lstStyle>
            <a:lvl1pPr>
              <a:defRPr b="0" i="0">
                <a:latin typeface="Open Sans Light" pitchFamily="2" charset="0"/>
                <a:ea typeface="Open Sans Light" pitchFamily="2" charset="0"/>
                <a:cs typeface="Open Sans Light" pitchFamily="2" charset="0"/>
              </a:defRPr>
            </a:lvl1pPr>
            <a:lvl2pPr>
              <a:defRPr b="0" i="0">
                <a:latin typeface="Open Sans Light" pitchFamily="2" charset="0"/>
                <a:ea typeface="Open Sans Light" pitchFamily="2" charset="0"/>
                <a:cs typeface="Open Sans Light" pitchFamily="2" charset="0"/>
              </a:defRPr>
            </a:lvl2pPr>
            <a:lvl3pPr>
              <a:defRPr b="0" i="0">
                <a:latin typeface="Open Sans Light" pitchFamily="2" charset="0"/>
                <a:ea typeface="Open Sans Light" pitchFamily="2" charset="0"/>
                <a:cs typeface="Open Sans Light" pitchFamily="2" charset="0"/>
              </a:defRPr>
            </a:lvl3pPr>
            <a:lvl4pPr>
              <a:defRPr b="0" i="0">
                <a:latin typeface="Open Sans Light" pitchFamily="2" charset="0"/>
                <a:ea typeface="Open Sans Light" pitchFamily="2" charset="0"/>
                <a:cs typeface="Open Sans Light" pitchFamily="2" charset="0"/>
              </a:defRPr>
            </a:lvl4pPr>
            <a:lvl5pPr>
              <a:defRPr b="0" i="0">
                <a:latin typeface="Open Sans Light" pitchFamily="2" charset="0"/>
                <a:ea typeface="Open Sans Light" pitchFamily="2" charset="0"/>
                <a:cs typeface="Open Sans Light" pitchFamily="2"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b="65232"/>
          <a:stretch/>
        </p:blipFill>
        <p:spPr>
          <a:xfrm flipH="1">
            <a:off x="-2" y="4083728"/>
            <a:ext cx="12212353" cy="2841740"/>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2" name="Picture 1" descr="A logo with yellow letters and a pink circle&#10;&#10;Description automatically generated">
            <a:extLst>
              <a:ext uri="{FF2B5EF4-FFF2-40B4-BE49-F238E27FC236}">
                <a16:creationId xmlns:a16="http://schemas.microsoft.com/office/drawing/2014/main" id="{775DB636-F5FF-6C4A-A105-E885A0902725}"/>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3178468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Images, and Text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 name="Content Placeholder 2">
            <a:extLst>
              <a:ext uri="{FF2B5EF4-FFF2-40B4-BE49-F238E27FC236}">
                <a16:creationId xmlns:a16="http://schemas.microsoft.com/office/drawing/2014/main" id="{E4027A23-C922-65C0-D339-31DDEB8F30F8}"/>
              </a:ext>
            </a:extLst>
          </p:cNvPr>
          <p:cNvSpPr>
            <a:spLocks noGrp="1"/>
          </p:cNvSpPr>
          <p:nvPr>
            <p:ph idx="10" hasCustomPrompt="1"/>
          </p:nvPr>
        </p:nvSpPr>
        <p:spPr>
          <a:xfrm>
            <a:off x="394316" y="4302901"/>
            <a:ext cx="11381889" cy="1759156"/>
          </a:xfrm>
        </p:spPr>
        <p:txBody>
          <a:bodyPr/>
          <a:lstStyle>
            <a:lvl1pPr>
              <a:defRPr>
                <a:latin typeface="Open Sans Light" pitchFamily="2" charset="0"/>
                <a:ea typeface="Open Sans Light" pitchFamily="2" charset="0"/>
                <a:cs typeface="Open Sans Light" pitchFamily="2" charset="0"/>
              </a:defRPr>
            </a:lvl1pPr>
          </a:lstStyle>
          <a:p>
            <a:pPr lvl="0"/>
            <a:r>
              <a:rPr lang="en-US"/>
              <a:t>Click to edit text</a:t>
            </a:r>
          </a:p>
        </p:txBody>
      </p:sp>
      <p:sp>
        <p:nvSpPr>
          <p:cNvPr id="7" name="Content Placeholder 3">
            <a:extLst>
              <a:ext uri="{FF2B5EF4-FFF2-40B4-BE49-F238E27FC236}">
                <a16:creationId xmlns:a16="http://schemas.microsoft.com/office/drawing/2014/main" id="{E6C00D9B-9915-3AB0-4E6D-A20C5CFC4FE4}"/>
              </a:ext>
            </a:extLst>
          </p:cNvPr>
          <p:cNvSpPr>
            <a:spLocks noGrp="1"/>
          </p:cNvSpPr>
          <p:nvPr>
            <p:ph sz="half" idx="2" hasCustomPrompt="1"/>
          </p:nvPr>
        </p:nvSpPr>
        <p:spPr>
          <a:xfrm>
            <a:off x="6151106" y="1687432"/>
            <a:ext cx="5628821" cy="2518929"/>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9" name="Content Placeholder 3">
            <a:extLst>
              <a:ext uri="{FF2B5EF4-FFF2-40B4-BE49-F238E27FC236}">
                <a16:creationId xmlns:a16="http://schemas.microsoft.com/office/drawing/2014/main" id="{3D32135F-7EB7-C189-6514-091A013CC0C1}"/>
              </a:ext>
            </a:extLst>
          </p:cNvPr>
          <p:cNvSpPr>
            <a:spLocks noGrp="1"/>
          </p:cNvSpPr>
          <p:nvPr>
            <p:ph sz="half" idx="11" hasCustomPrompt="1"/>
          </p:nvPr>
        </p:nvSpPr>
        <p:spPr>
          <a:xfrm>
            <a:off x="406507" y="1687432"/>
            <a:ext cx="5628821" cy="2518929"/>
          </a:xfrm>
        </p:spPr>
        <p:txBody>
          <a:bodyPr/>
          <a:lstStyle>
            <a:lvl1pPr>
              <a:defRPr>
                <a:latin typeface="Open Sans Light" pitchFamily="2" charset="0"/>
                <a:ea typeface="Open Sans Light" pitchFamily="2" charset="0"/>
                <a:cs typeface="Open Sans Light" pitchFamily="2" charset="0"/>
              </a:defRPr>
            </a:lvl1pPr>
          </a:lstStyle>
          <a:p>
            <a:pPr lvl="0"/>
            <a:r>
              <a:rPr lang="en-US"/>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3" name="Picture 2" descr="A logo with yellow letters and a pink circle&#10;&#10;Description automatically generated">
            <a:extLst>
              <a:ext uri="{FF2B5EF4-FFF2-40B4-BE49-F238E27FC236}">
                <a16:creationId xmlns:a16="http://schemas.microsoft.com/office/drawing/2014/main" id="{53FB997F-AF92-F248-BDB3-C21912916F9B}"/>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1632805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Text, and Images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E7A59E6-A52A-C990-10B3-E98BB8CD9A8D}"/>
              </a:ext>
            </a:extLst>
          </p:cNvPr>
          <p:cNvSpPr/>
          <p:nvPr userDrawn="1"/>
        </p:nvSpPr>
        <p:spPr>
          <a:xfrm rot="10800000">
            <a:off x="-2" y="0"/>
            <a:ext cx="12212353" cy="6925468"/>
          </a:xfrm>
          <a:prstGeom prst="rect">
            <a:avLst/>
          </a:prstGeom>
          <a:gradFill>
            <a:gsLst>
              <a:gs pos="0">
                <a:schemeClr val="bg1"/>
              </a:gs>
              <a:gs pos="100000">
                <a:srgbClr val="42ABE3"/>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pic>
        <p:nvPicPr>
          <p:cNvPr id="28" name="Picture 27" descr="A black background with light rays&#10;&#10;Description automatically generated">
            <a:extLst>
              <a:ext uri="{FF2B5EF4-FFF2-40B4-BE49-F238E27FC236}">
                <a16:creationId xmlns:a16="http://schemas.microsoft.com/office/drawing/2014/main" id="{A4D474BC-5A98-A827-AF98-199C9FAB2529}"/>
              </a:ext>
            </a:extLst>
          </p:cNvPr>
          <p:cNvPicPr>
            <a:picLocks noChangeAspect="1"/>
          </p:cNvPicPr>
          <p:nvPr userDrawn="1"/>
        </p:nvPicPr>
        <p:blipFill>
          <a:blip r:embed="rId2"/>
          <a:stretch>
            <a:fillRect/>
          </a:stretch>
        </p:blipFill>
        <p:spPr>
          <a:xfrm>
            <a:off x="-1" y="0"/>
            <a:ext cx="12212351" cy="6858000"/>
          </a:xfrm>
          <a:prstGeom prst="rect">
            <a:avLst/>
          </a:prstGeom>
        </p:spPr>
      </p:pic>
      <p:sp>
        <p:nvSpPr>
          <p:cNvPr id="17" name="Rectangle 16">
            <a:extLst>
              <a:ext uri="{FF2B5EF4-FFF2-40B4-BE49-F238E27FC236}">
                <a16:creationId xmlns:a16="http://schemas.microsoft.com/office/drawing/2014/main" id="{524F490A-C833-5EEE-9A3A-A873301F8B3E}"/>
              </a:ext>
            </a:extLst>
          </p:cNvPr>
          <p:cNvSpPr/>
          <p:nvPr userDrawn="1"/>
        </p:nvSpPr>
        <p:spPr>
          <a:xfrm>
            <a:off x="302578" y="196388"/>
            <a:ext cx="11586839" cy="645633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Times New Roman" panose="02020603050405020304" pitchFamily="18" charset="0"/>
            </a:endParaRPr>
          </a:p>
        </p:txBody>
      </p:sp>
      <p:sp>
        <p:nvSpPr>
          <p:cNvPr id="2" name="Content Placeholder 2">
            <a:extLst>
              <a:ext uri="{FF2B5EF4-FFF2-40B4-BE49-F238E27FC236}">
                <a16:creationId xmlns:a16="http://schemas.microsoft.com/office/drawing/2014/main" id="{E4027A23-C922-65C0-D339-31DDEB8F30F8}"/>
              </a:ext>
            </a:extLst>
          </p:cNvPr>
          <p:cNvSpPr>
            <a:spLocks noGrp="1"/>
          </p:cNvSpPr>
          <p:nvPr>
            <p:ph idx="10" hasCustomPrompt="1"/>
          </p:nvPr>
        </p:nvSpPr>
        <p:spPr>
          <a:xfrm>
            <a:off x="394316" y="1688659"/>
            <a:ext cx="11381889" cy="1759156"/>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edit text</a:t>
            </a:r>
          </a:p>
        </p:txBody>
      </p:sp>
      <p:sp>
        <p:nvSpPr>
          <p:cNvPr id="7" name="Content Placeholder 3">
            <a:extLst>
              <a:ext uri="{FF2B5EF4-FFF2-40B4-BE49-F238E27FC236}">
                <a16:creationId xmlns:a16="http://schemas.microsoft.com/office/drawing/2014/main" id="{E6C00D9B-9915-3AB0-4E6D-A20C5CFC4FE4}"/>
              </a:ext>
            </a:extLst>
          </p:cNvPr>
          <p:cNvSpPr>
            <a:spLocks noGrp="1"/>
          </p:cNvSpPr>
          <p:nvPr>
            <p:ph sz="half" idx="2" hasCustomPrompt="1"/>
          </p:nvPr>
        </p:nvSpPr>
        <p:spPr>
          <a:xfrm>
            <a:off x="6137983" y="3524554"/>
            <a:ext cx="5628821"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sp>
        <p:nvSpPr>
          <p:cNvPr id="8" name="Title 1">
            <a:extLst>
              <a:ext uri="{FF2B5EF4-FFF2-40B4-BE49-F238E27FC236}">
                <a16:creationId xmlns:a16="http://schemas.microsoft.com/office/drawing/2014/main" id="{72A4B83A-C51A-3B13-F271-8DD99F7E933A}"/>
              </a:ext>
            </a:extLst>
          </p:cNvPr>
          <p:cNvSpPr>
            <a:spLocks noGrp="1"/>
          </p:cNvSpPr>
          <p:nvPr>
            <p:ph type="title" hasCustomPrompt="1"/>
          </p:nvPr>
        </p:nvSpPr>
        <p:spPr>
          <a:xfrm>
            <a:off x="394316" y="286357"/>
            <a:ext cx="11381889" cy="1325563"/>
          </a:xfrm>
        </p:spPr>
        <p:txBody>
          <a:bodyPr>
            <a:normAutofit/>
          </a:bodyPr>
          <a:lstStyle>
            <a:lvl1pPr>
              <a:defRPr sz="4400" b="1" i="0">
                <a:latin typeface="Times New Roman" panose="02020603050405020304" pitchFamily="18" charset="0"/>
                <a:ea typeface="Open Sans ExtraBold" pitchFamily="2" charset="0"/>
                <a:cs typeface="Times New Roman" panose="02020603050405020304" pitchFamily="18" charset="0"/>
              </a:defRPr>
            </a:lvl1pPr>
          </a:lstStyle>
          <a:p>
            <a:r>
              <a:rPr lang="en-US" dirty="0"/>
              <a:t>Click to add title</a:t>
            </a:r>
          </a:p>
        </p:txBody>
      </p:sp>
      <p:sp>
        <p:nvSpPr>
          <p:cNvPr id="9" name="Content Placeholder 3">
            <a:extLst>
              <a:ext uri="{FF2B5EF4-FFF2-40B4-BE49-F238E27FC236}">
                <a16:creationId xmlns:a16="http://schemas.microsoft.com/office/drawing/2014/main" id="{3D32135F-7EB7-C189-6514-091A013CC0C1}"/>
              </a:ext>
            </a:extLst>
          </p:cNvPr>
          <p:cNvSpPr>
            <a:spLocks noGrp="1"/>
          </p:cNvSpPr>
          <p:nvPr>
            <p:ph sz="half" idx="11" hasCustomPrompt="1"/>
          </p:nvPr>
        </p:nvSpPr>
        <p:spPr>
          <a:xfrm>
            <a:off x="393384" y="3524554"/>
            <a:ext cx="5628821" cy="2518929"/>
          </a:xfrm>
        </p:spPr>
        <p:txBody>
          <a:bodyPr/>
          <a:lstStyle>
            <a:lvl1pPr>
              <a:defRPr b="0" i="0">
                <a:latin typeface="Open Sans Light" pitchFamily="2" charset="0"/>
                <a:ea typeface="Open Sans Light" pitchFamily="2" charset="0"/>
                <a:cs typeface="Open Sans Light" pitchFamily="2" charset="0"/>
              </a:defRPr>
            </a:lvl1pPr>
          </a:lstStyle>
          <a:p>
            <a:pPr lvl="0"/>
            <a:r>
              <a:rPr lang="en-US"/>
              <a:t>Click to add image</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7DAC1AE2-3DC4-4D77-481F-FF1BE3582BA5}"/>
              </a:ext>
            </a:extLst>
          </p:cNvPr>
          <p:cNvPicPr>
            <a:picLocks noChangeAspect="1"/>
          </p:cNvPicPr>
          <p:nvPr userDrawn="1"/>
        </p:nvPicPr>
        <p:blipFill rotWithShape="1">
          <a:blip r:embed="rId3"/>
          <a:srcRect t="14229" b="65232"/>
          <a:stretch/>
        </p:blipFill>
        <p:spPr>
          <a:xfrm flipH="1">
            <a:off x="-3" y="5246702"/>
            <a:ext cx="12212353" cy="1678765"/>
          </a:xfrm>
          <a:prstGeom prst="rect">
            <a:avLst/>
          </a:prstGeom>
        </p:spPr>
      </p:pic>
      <p:pic>
        <p:nvPicPr>
          <p:cNvPr id="21" name="Picture 20" descr="A colorful logo with a star and mountains in the background&#10;&#10;Description automatically generated">
            <a:extLst>
              <a:ext uri="{FF2B5EF4-FFF2-40B4-BE49-F238E27FC236}">
                <a16:creationId xmlns:a16="http://schemas.microsoft.com/office/drawing/2014/main" id="{CFEF07AF-E936-C084-F503-3702CF6F6A84}"/>
              </a:ext>
            </a:extLst>
          </p:cNvPr>
          <p:cNvPicPr>
            <a:picLocks noChangeAspect="1"/>
          </p:cNvPicPr>
          <p:nvPr userDrawn="1"/>
        </p:nvPicPr>
        <p:blipFill>
          <a:blip r:embed="rId4"/>
          <a:stretch>
            <a:fillRect/>
          </a:stretch>
        </p:blipFill>
        <p:spPr>
          <a:xfrm>
            <a:off x="75493" y="5627240"/>
            <a:ext cx="1222835" cy="1167406"/>
          </a:xfrm>
          <a:prstGeom prst="rect">
            <a:avLst/>
          </a:prstGeom>
          <a:effectLst>
            <a:glow rad="25400">
              <a:schemeClr val="bg1">
                <a:alpha val="78000"/>
              </a:schemeClr>
            </a:glow>
          </a:effectLst>
        </p:spPr>
      </p:pic>
      <p:pic>
        <p:nvPicPr>
          <p:cNvPr id="3" name="Picture 2" descr="A logo with yellow letters and a pink circle&#10;&#10;Description automatically generated">
            <a:extLst>
              <a:ext uri="{FF2B5EF4-FFF2-40B4-BE49-F238E27FC236}">
                <a16:creationId xmlns:a16="http://schemas.microsoft.com/office/drawing/2014/main" id="{CB0418E0-7A09-9773-3E27-B2933DCBCA33}"/>
              </a:ext>
            </a:extLst>
          </p:cNvPr>
          <p:cNvPicPr>
            <a:picLocks noChangeAspect="1"/>
          </p:cNvPicPr>
          <p:nvPr userDrawn="1"/>
        </p:nvPicPr>
        <p:blipFill>
          <a:blip r:embed="rId5"/>
          <a:stretch>
            <a:fillRect/>
          </a:stretch>
        </p:blipFill>
        <p:spPr>
          <a:xfrm>
            <a:off x="11127685" y="5852160"/>
            <a:ext cx="966661" cy="967556"/>
          </a:xfrm>
          <a:prstGeom prst="rect">
            <a:avLst/>
          </a:prstGeom>
        </p:spPr>
      </p:pic>
    </p:spTree>
    <p:extLst>
      <p:ext uri="{BB962C8B-B14F-4D97-AF65-F5344CB8AC3E}">
        <p14:creationId xmlns:p14="http://schemas.microsoft.com/office/powerpoint/2010/main" val="273931891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6EFFC9D-1AB5-14B2-7A65-8BFF33F6D1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FD1CC445-F6AA-F0ED-3BED-96DBA1C415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B0D2DFF-86C8-0AE6-08FD-0796545B59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Times New Roman" panose="02020603050405020304" pitchFamily="18" charset="0"/>
              </a:defRPr>
            </a:lvl1pPr>
          </a:lstStyle>
          <a:p>
            <a:fld id="{33863518-476E-C643-B379-4122D784A4C1}" type="datetimeFigureOut">
              <a:rPr lang="en-US" smtClean="0"/>
              <a:pPr/>
              <a:t>5/20/2024</a:t>
            </a:fld>
            <a:endParaRPr lang="en-US" dirty="0"/>
          </a:p>
        </p:txBody>
      </p:sp>
      <p:sp>
        <p:nvSpPr>
          <p:cNvPr id="5" name="Footer Placeholder 4">
            <a:extLst>
              <a:ext uri="{FF2B5EF4-FFF2-40B4-BE49-F238E27FC236}">
                <a16:creationId xmlns:a16="http://schemas.microsoft.com/office/drawing/2014/main" id="{2E60FDB2-5816-CB6A-2B76-4FD24B83A3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panose="02020603050405020304" pitchFamily="18" charset="0"/>
              </a:defRPr>
            </a:lvl1pPr>
          </a:lstStyle>
          <a:p>
            <a:endParaRPr lang="en-US" dirty="0"/>
          </a:p>
        </p:txBody>
      </p:sp>
      <p:sp>
        <p:nvSpPr>
          <p:cNvPr id="6" name="Slide Number Placeholder 5">
            <a:extLst>
              <a:ext uri="{FF2B5EF4-FFF2-40B4-BE49-F238E27FC236}">
                <a16:creationId xmlns:a16="http://schemas.microsoft.com/office/drawing/2014/main" id="{E3B0A617-FF5B-4E9B-876C-F07BCD46772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Times New Roman" panose="02020603050405020304" pitchFamily="18" charset="0"/>
              </a:defRPr>
            </a:lvl1pPr>
          </a:lstStyle>
          <a:p>
            <a:fld id="{6512F2F2-75B6-FD43-9426-96AEFF2A4003}" type="slidenum">
              <a:rPr lang="en-US" smtClean="0"/>
              <a:pPr/>
              <a:t>‹#›</a:t>
            </a:fld>
            <a:endParaRPr lang="en-US" dirty="0"/>
          </a:p>
        </p:txBody>
      </p:sp>
    </p:spTree>
    <p:extLst>
      <p:ext uri="{BB962C8B-B14F-4D97-AF65-F5344CB8AC3E}">
        <p14:creationId xmlns:p14="http://schemas.microsoft.com/office/powerpoint/2010/main" val="321035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81" r:id="rId4"/>
    <p:sldLayoutId id="2147483684" r:id="rId5"/>
    <p:sldLayoutId id="2147483683" r:id="rId6"/>
    <p:sldLayoutId id="2147483665" r:id="rId7"/>
    <p:sldLayoutId id="2147483669" r:id="rId8"/>
    <p:sldLayoutId id="2147483671" r:id="rId9"/>
    <p:sldLayoutId id="2147483673" r:id="rId10"/>
    <p:sldLayoutId id="2147483675" r:id="rId11"/>
    <p:sldLayoutId id="2147483677" r:id="rId12"/>
    <p:sldLayoutId id="2147483682" r:id="rId13"/>
    <p:sldLayoutId id="2147483679" r:id="rId14"/>
    <p:sldLayoutId id="2147483660" r:id="rId15"/>
    <p:sldLayoutId id="2147483668" r:id="rId16"/>
    <p:sldLayoutId id="2147483666" r:id="rId17"/>
    <p:sldLayoutId id="2147483670" r:id="rId18"/>
    <p:sldLayoutId id="2147483672" r:id="rId19"/>
    <p:sldLayoutId id="2147483674" r:id="rId20"/>
    <p:sldLayoutId id="2147483676" r:id="rId21"/>
    <p:sldLayoutId id="2147483678" r:id="rId22"/>
    <p:sldLayoutId id="2147483680" r:id="rId23"/>
    <p:sldLayoutId id="2147483655" r:id="rId24"/>
    <p:sldLayoutId id="2147483661" r:id="rId25"/>
    <p:sldLayoutId id="2147483662" r:id="rId26"/>
    <p:sldLayoutId id="2147483663" r:id="rId27"/>
    <p:sldLayoutId id="2147483664" r:id="rId28"/>
    <p:sldLayoutId id="2147483651" r:id="rId29"/>
    <p:sldLayoutId id="2147483652" r:id="rId30"/>
    <p:sldLayoutId id="2147483653" r:id="rId31"/>
    <p:sldLayoutId id="2147483654" r:id="rId32"/>
    <p:sldLayoutId id="2147483656" r:id="rId33"/>
    <p:sldLayoutId id="2147483657" r:id="rId34"/>
    <p:sldLayoutId id="2147483658" r:id="rId35"/>
    <p:sldLayoutId id="2147483659" r:id="rId36"/>
  </p:sldLayoutIdLst>
  <p:txStyles>
    <p:titleStyle>
      <a:lvl1pPr algn="l" defTabSz="914400" rtl="0" eaLnBrk="1" latinLnBrk="0" hangingPunct="1">
        <a:lnSpc>
          <a:spcPct val="90000"/>
        </a:lnSpc>
        <a:spcBef>
          <a:spcPct val="0"/>
        </a:spcBef>
        <a:buNone/>
        <a:defRPr sz="4400" kern="1200">
          <a:solidFill>
            <a:schemeClr val="tx1"/>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jpeg"/><Relationship Id="rId7" Type="http://schemas.openxmlformats.org/officeDocument/2006/relationships/hyperlink" Target="http://www.d365withbrittany.com/"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1.jpg"/></Relationships>
</file>

<file path=ppt/slides/_rels/slide3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www.d365withbrittany.com/" TargetMode="External"/><Relationship Id="rId2" Type="http://schemas.openxmlformats.org/officeDocument/2006/relationships/hyperlink" Target="mailto:Brittany@Caf2Code.com" TargetMode="External"/><Relationship Id="rId1" Type="http://schemas.openxmlformats.org/officeDocument/2006/relationships/slideLayout" Target="../slideLayouts/slideLayout7.xml"/><Relationship Id="rId6" Type="http://schemas.openxmlformats.org/officeDocument/2006/relationships/image" Target="../media/image54.jpg"/><Relationship Id="rId5" Type="http://schemas.openxmlformats.org/officeDocument/2006/relationships/image" Target="../media/image20.png"/><Relationship Id="rId4" Type="http://schemas.openxmlformats.org/officeDocument/2006/relationships/image" Target="../media/image5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1617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tent Placeholder 20">
            <a:extLst>
              <a:ext uri="{FF2B5EF4-FFF2-40B4-BE49-F238E27FC236}">
                <a16:creationId xmlns:a16="http://schemas.microsoft.com/office/drawing/2014/main" id="{6DB464B5-50DD-E5DD-74F2-D3FDC0BDEC62}"/>
              </a:ext>
            </a:extLst>
          </p:cNvPr>
          <p:cNvPicPr>
            <a:picLocks noGrp="1" noChangeAspect="1"/>
          </p:cNvPicPr>
          <p:nvPr>
            <p:ph idx="1"/>
          </p:nvPr>
        </p:nvPicPr>
        <p:blipFill>
          <a:blip r:embed="rId3"/>
          <a:stretch>
            <a:fillRect/>
          </a:stretch>
        </p:blipFill>
        <p:spPr>
          <a:xfrm>
            <a:off x="2118896" y="1251666"/>
            <a:ext cx="7932728" cy="4664075"/>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Key Features</a:t>
            </a:r>
          </a:p>
        </p:txBody>
      </p:sp>
      <p:sp>
        <p:nvSpPr>
          <p:cNvPr id="2" name="Rectangle 1">
            <a:extLst>
              <a:ext uri="{FF2B5EF4-FFF2-40B4-BE49-F238E27FC236}">
                <a16:creationId xmlns:a16="http://schemas.microsoft.com/office/drawing/2014/main" id="{713C30A4-DBE0-B6C2-FBB0-6E7A76522913}"/>
              </a:ext>
            </a:extLst>
          </p:cNvPr>
          <p:cNvSpPr/>
          <p:nvPr/>
        </p:nvSpPr>
        <p:spPr>
          <a:xfrm>
            <a:off x="2324928" y="2194477"/>
            <a:ext cx="4752147" cy="815423"/>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43633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tent Placeholder 20">
            <a:extLst>
              <a:ext uri="{FF2B5EF4-FFF2-40B4-BE49-F238E27FC236}">
                <a16:creationId xmlns:a16="http://schemas.microsoft.com/office/drawing/2014/main" id="{6DB464B5-50DD-E5DD-74F2-D3FDC0BDEC62}"/>
              </a:ext>
            </a:extLst>
          </p:cNvPr>
          <p:cNvPicPr>
            <a:picLocks noGrp="1" noChangeAspect="1"/>
          </p:cNvPicPr>
          <p:nvPr>
            <p:ph idx="1"/>
          </p:nvPr>
        </p:nvPicPr>
        <p:blipFill>
          <a:blip r:embed="rId2"/>
          <a:stretch>
            <a:fillRect/>
          </a:stretch>
        </p:blipFill>
        <p:spPr>
          <a:xfrm>
            <a:off x="2118896" y="1251666"/>
            <a:ext cx="7932728" cy="4664075"/>
          </a:xfrm>
          <a:prstGeom prst="rect">
            <a:avLst/>
          </a:prstGeom>
          <a:ln>
            <a:no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Key Features </a:t>
            </a:r>
          </a:p>
        </p:txBody>
      </p:sp>
      <p:sp>
        <p:nvSpPr>
          <p:cNvPr id="2" name="Rectangle 1">
            <a:extLst>
              <a:ext uri="{FF2B5EF4-FFF2-40B4-BE49-F238E27FC236}">
                <a16:creationId xmlns:a16="http://schemas.microsoft.com/office/drawing/2014/main" id="{E476729C-6183-03A6-4BE6-2384FDE1BC0E}"/>
              </a:ext>
            </a:extLst>
          </p:cNvPr>
          <p:cNvSpPr/>
          <p:nvPr/>
        </p:nvSpPr>
        <p:spPr>
          <a:xfrm>
            <a:off x="2324928" y="2948407"/>
            <a:ext cx="7276272" cy="239511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57419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50507-8FC7-E65B-7579-95F176AC5214}"/>
              </a:ext>
            </a:extLst>
          </p:cNvPr>
          <p:cNvSpPr>
            <a:spLocks noGrp="1"/>
          </p:cNvSpPr>
          <p:nvPr>
            <p:ph type="title"/>
          </p:nvPr>
        </p:nvSpPr>
        <p:spPr/>
        <p:txBody>
          <a:bodyPr anchor="t">
            <a:normAutofit/>
          </a:bodyPr>
          <a:lstStyle/>
          <a:p>
            <a:r>
              <a:rPr lang="en-US" sz="2000" dirty="0"/>
              <a:t>Exploring the Financial Period Close Workspace in D365 F&amp;O</a:t>
            </a:r>
            <a:br>
              <a:rPr lang="en-US" dirty="0"/>
            </a:br>
            <a:r>
              <a:rPr lang="en-US" dirty="0"/>
              <a:t>Key Features – Tasks and Status</a:t>
            </a:r>
          </a:p>
        </p:txBody>
      </p:sp>
      <p:pic>
        <p:nvPicPr>
          <p:cNvPr id="17" name="Picture 16">
            <a:extLst>
              <a:ext uri="{FF2B5EF4-FFF2-40B4-BE49-F238E27FC236}">
                <a16:creationId xmlns:a16="http://schemas.microsoft.com/office/drawing/2014/main" id="{AD622BD5-819D-E673-7815-1F89E893D48C}"/>
              </a:ext>
            </a:extLst>
          </p:cNvPr>
          <p:cNvPicPr>
            <a:picLocks noChangeAspect="1"/>
          </p:cNvPicPr>
          <p:nvPr/>
        </p:nvPicPr>
        <p:blipFill>
          <a:blip r:embed="rId2"/>
          <a:stretch>
            <a:fillRect/>
          </a:stretch>
        </p:blipFill>
        <p:spPr>
          <a:xfrm>
            <a:off x="531693" y="1611920"/>
            <a:ext cx="11128614" cy="3306833"/>
          </a:xfrm>
          <a:prstGeom prst="rect">
            <a:avLst/>
          </a:prstGeom>
          <a:ln>
            <a:solidFill>
              <a:schemeClr val="tx1"/>
            </a:solidFill>
          </a:ln>
          <a:effectLst>
            <a:outerShdw blurRad="292100" dist="139700" dir="2700000" algn="tl" rotWithShape="0">
              <a:srgbClr val="333333">
                <a:alpha val="65000"/>
              </a:srgbClr>
            </a:outerShdw>
          </a:effectLst>
        </p:spPr>
      </p:pic>
      <p:sp>
        <p:nvSpPr>
          <p:cNvPr id="18" name="Rectangle 17">
            <a:extLst>
              <a:ext uri="{FF2B5EF4-FFF2-40B4-BE49-F238E27FC236}">
                <a16:creationId xmlns:a16="http://schemas.microsoft.com/office/drawing/2014/main" id="{23C3A4D6-6AA1-F9A6-BEC6-B95191920A85}"/>
              </a:ext>
            </a:extLst>
          </p:cNvPr>
          <p:cNvSpPr/>
          <p:nvPr/>
        </p:nvSpPr>
        <p:spPr>
          <a:xfrm>
            <a:off x="596770" y="1872082"/>
            <a:ext cx="1399347" cy="35676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769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ECD554-AF71-B5C8-80F8-B27E518C630D}"/>
              </a:ext>
            </a:extLst>
          </p:cNvPr>
          <p:cNvPicPr>
            <a:picLocks noChangeAspect="1"/>
          </p:cNvPicPr>
          <p:nvPr/>
        </p:nvPicPr>
        <p:blipFill>
          <a:blip r:embed="rId2"/>
          <a:stretch>
            <a:fillRect/>
          </a:stretch>
        </p:blipFill>
        <p:spPr>
          <a:xfrm>
            <a:off x="542925" y="1538431"/>
            <a:ext cx="11106150" cy="3617913"/>
          </a:xfrm>
          <a:prstGeom prst="rect">
            <a:avLst/>
          </a:prstGeom>
          <a:ln>
            <a:solidFill>
              <a:schemeClr val="tx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1E50507-8FC7-E65B-7579-95F176AC5214}"/>
              </a:ext>
            </a:extLst>
          </p:cNvPr>
          <p:cNvSpPr>
            <a:spLocks noGrp="1"/>
          </p:cNvSpPr>
          <p:nvPr>
            <p:ph type="title"/>
          </p:nvPr>
        </p:nvSpPr>
        <p:spPr/>
        <p:txBody>
          <a:bodyPr anchor="t">
            <a:normAutofit/>
          </a:bodyPr>
          <a:lstStyle/>
          <a:p>
            <a:r>
              <a:rPr lang="en-US" sz="2000" dirty="0"/>
              <a:t>Exploring the Financial Period Close Workspace in D365 F&amp;O</a:t>
            </a:r>
            <a:br>
              <a:rPr lang="en-US" dirty="0"/>
            </a:br>
            <a:r>
              <a:rPr lang="en-US" dirty="0"/>
              <a:t>Key Features – Tasks and Status</a:t>
            </a:r>
          </a:p>
        </p:txBody>
      </p:sp>
      <p:sp>
        <p:nvSpPr>
          <p:cNvPr id="18" name="Rectangle 17">
            <a:extLst>
              <a:ext uri="{FF2B5EF4-FFF2-40B4-BE49-F238E27FC236}">
                <a16:creationId xmlns:a16="http://schemas.microsoft.com/office/drawing/2014/main" id="{23C3A4D6-6AA1-F9A6-BEC6-B95191920A85}"/>
              </a:ext>
            </a:extLst>
          </p:cNvPr>
          <p:cNvSpPr/>
          <p:nvPr/>
        </p:nvSpPr>
        <p:spPr>
          <a:xfrm>
            <a:off x="653920" y="2072107"/>
            <a:ext cx="1399347" cy="35676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0005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5D5362-8060-E000-E6E3-D091A7C1AED6}"/>
              </a:ext>
            </a:extLst>
          </p:cNvPr>
          <p:cNvPicPr>
            <a:picLocks noChangeAspect="1"/>
          </p:cNvPicPr>
          <p:nvPr/>
        </p:nvPicPr>
        <p:blipFill>
          <a:blip r:embed="rId2"/>
          <a:stretch>
            <a:fillRect/>
          </a:stretch>
        </p:blipFill>
        <p:spPr>
          <a:xfrm>
            <a:off x="666750" y="1611920"/>
            <a:ext cx="10858500" cy="3396933"/>
          </a:xfrm>
          <a:prstGeom prst="rect">
            <a:avLst/>
          </a:prstGeom>
          <a:ln>
            <a:solidFill>
              <a:schemeClr val="tx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1E50507-8FC7-E65B-7579-95F176AC5214}"/>
              </a:ext>
            </a:extLst>
          </p:cNvPr>
          <p:cNvSpPr>
            <a:spLocks noGrp="1"/>
          </p:cNvSpPr>
          <p:nvPr>
            <p:ph type="title"/>
          </p:nvPr>
        </p:nvSpPr>
        <p:spPr/>
        <p:txBody>
          <a:bodyPr anchor="t">
            <a:normAutofit/>
          </a:bodyPr>
          <a:lstStyle/>
          <a:p>
            <a:r>
              <a:rPr lang="en-US" sz="2000" dirty="0"/>
              <a:t>Exploring the Financial Period Close Workspace in D365 F&amp;O</a:t>
            </a:r>
            <a:br>
              <a:rPr lang="en-US" dirty="0"/>
            </a:br>
            <a:r>
              <a:rPr lang="en-US" dirty="0"/>
              <a:t>Key Features – Tasks and Status</a:t>
            </a:r>
          </a:p>
        </p:txBody>
      </p:sp>
      <p:sp>
        <p:nvSpPr>
          <p:cNvPr id="18" name="Rectangle 17">
            <a:extLst>
              <a:ext uri="{FF2B5EF4-FFF2-40B4-BE49-F238E27FC236}">
                <a16:creationId xmlns:a16="http://schemas.microsoft.com/office/drawing/2014/main" id="{23C3A4D6-6AA1-F9A6-BEC6-B95191920A85}"/>
              </a:ext>
            </a:extLst>
          </p:cNvPr>
          <p:cNvSpPr/>
          <p:nvPr/>
        </p:nvSpPr>
        <p:spPr>
          <a:xfrm>
            <a:off x="739645" y="2405482"/>
            <a:ext cx="1399347" cy="35676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11463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3700FC1-4266-44F0-BD11-20FC909E56DC}"/>
              </a:ext>
            </a:extLst>
          </p:cNvPr>
          <p:cNvPicPr>
            <a:picLocks noChangeAspect="1"/>
          </p:cNvPicPr>
          <p:nvPr/>
        </p:nvPicPr>
        <p:blipFill>
          <a:blip r:embed="rId2"/>
          <a:stretch>
            <a:fillRect/>
          </a:stretch>
        </p:blipFill>
        <p:spPr>
          <a:xfrm>
            <a:off x="356387" y="1333208"/>
            <a:ext cx="11479227" cy="4191585"/>
          </a:xfrm>
          <a:prstGeom prst="rect">
            <a:avLst/>
          </a:prstGeom>
          <a:ln>
            <a:solidFill>
              <a:schemeClr val="tx1"/>
            </a:solid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F1E50507-8FC7-E65B-7579-95F176AC5214}"/>
              </a:ext>
            </a:extLst>
          </p:cNvPr>
          <p:cNvSpPr>
            <a:spLocks noGrp="1"/>
          </p:cNvSpPr>
          <p:nvPr>
            <p:ph type="title"/>
          </p:nvPr>
        </p:nvSpPr>
        <p:spPr/>
        <p:txBody>
          <a:bodyPr anchor="t">
            <a:normAutofit/>
          </a:bodyPr>
          <a:lstStyle/>
          <a:p>
            <a:r>
              <a:rPr lang="en-US" sz="2000" dirty="0"/>
              <a:t>Exploring the Financial Period Close Workspace in D365 F&amp;O</a:t>
            </a:r>
            <a:br>
              <a:rPr lang="en-US" dirty="0"/>
            </a:br>
            <a:r>
              <a:rPr lang="en-US" dirty="0"/>
              <a:t>Key Features – Tasks and Status</a:t>
            </a:r>
          </a:p>
        </p:txBody>
      </p:sp>
      <p:sp>
        <p:nvSpPr>
          <p:cNvPr id="18" name="Rectangle 17">
            <a:extLst>
              <a:ext uri="{FF2B5EF4-FFF2-40B4-BE49-F238E27FC236}">
                <a16:creationId xmlns:a16="http://schemas.microsoft.com/office/drawing/2014/main" id="{23C3A4D6-6AA1-F9A6-BEC6-B95191920A85}"/>
              </a:ext>
            </a:extLst>
          </p:cNvPr>
          <p:cNvSpPr/>
          <p:nvPr/>
        </p:nvSpPr>
        <p:spPr>
          <a:xfrm>
            <a:off x="453895" y="2615032"/>
            <a:ext cx="1399347" cy="35676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27289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tent Placeholder 20">
            <a:extLst>
              <a:ext uri="{FF2B5EF4-FFF2-40B4-BE49-F238E27FC236}">
                <a16:creationId xmlns:a16="http://schemas.microsoft.com/office/drawing/2014/main" id="{6DB464B5-50DD-E5DD-74F2-D3FDC0BDEC62}"/>
              </a:ext>
            </a:extLst>
          </p:cNvPr>
          <p:cNvPicPr>
            <a:picLocks noGrp="1" noChangeAspect="1"/>
          </p:cNvPicPr>
          <p:nvPr>
            <p:ph idx="1"/>
          </p:nvPr>
        </p:nvPicPr>
        <p:blipFill>
          <a:blip r:embed="rId2"/>
          <a:stretch>
            <a:fillRect/>
          </a:stretch>
        </p:blipFill>
        <p:spPr>
          <a:xfrm>
            <a:off x="2118896" y="1251666"/>
            <a:ext cx="7932728" cy="4664075"/>
          </a:xfrm>
          <a:prstGeom prst="rect">
            <a:avLst/>
          </a:prstGeom>
          <a:ln>
            <a:no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Key Features </a:t>
            </a:r>
          </a:p>
        </p:txBody>
      </p:sp>
      <p:sp>
        <p:nvSpPr>
          <p:cNvPr id="2" name="Rectangle 1">
            <a:extLst>
              <a:ext uri="{FF2B5EF4-FFF2-40B4-BE49-F238E27FC236}">
                <a16:creationId xmlns:a16="http://schemas.microsoft.com/office/drawing/2014/main" id="{E476729C-6183-03A6-4BE6-2384FDE1BC0E}"/>
              </a:ext>
            </a:extLst>
          </p:cNvPr>
          <p:cNvSpPr/>
          <p:nvPr/>
        </p:nvSpPr>
        <p:spPr>
          <a:xfrm>
            <a:off x="2324928" y="2948407"/>
            <a:ext cx="7276272" cy="2395118"/>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77301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ummary">
            <a:extLst>
              <a:ext uri="{FF2B5EF4-FFF2-40B4-BE49-F238E27FC236}">
                <a16:creationId xmlns:a16="http://schemas.microsoft.com/office/drawing/2014/main" id="{ED181072-7CC3-C126-C131-51FBEF879EA6}"/>
              </a:ext>
            </a:extLst>
          </p:cNvPr>
          <p:cNvPicPr>
            <a:picLocks noChangeAspect="1"/>
          </p:cNvPicPr>
          <p:nvPr/>
        </p:nvPicPr>
        <p:blipFill>
          <a:blip r:embed="rId3"/>
          <a:stretch>
            <a:fillRect/>
          </a:stretch>
        </p:blipFill>
        <p:spPr>
          <a:xfrm>
            <a:off x="2386165" y="2194477"/>
            <a:ext cx="4629671" cy="815423"/>
          </a:xfrm>
          <a:prstGeom prst="rect">
            <a:avLst/>
          </a:prstGeom>
          <a:ln>
            <a:solidFill>
              <a:schemeClr val="tx1"/>
            </a:solidFill>
          </a:ln>
          <a:effectLst>
            <a:outerShdw blurRad="292100" dist="139700" dir="2700000" algn="tl" rotWithShape="0">
              <a:srgbClr val="333333">
                <a:alpha val="65000"/>
              </a:srgbClr>
            </a:outerShdw>
          </a:effectLst>
        </p:spPr>
      </p:pic>
      <p:pic>
        <p:nvPicPr>
          <p:cNvPr id="21" name="Content Placeholder 20">
            <a:extLst>
              <a:ext uri="{FF2B5EF4-FFF2-40B4-BE49-F238E27FC236}">
                <a16:creationId xmlns:a16="http://schemas.microsoft.com/office/drawing/2014/main" id="{6DB464B5-50DD-E5DD-74F2-D3FDC0BDEC62}"/>
              </a:ext>
            </a:extLst>
          </p:cNvPr>
          <p:cNvPicPr>
            <a:picLocks noGrp="1" noChangeAspect="1"/>
          </p:cNvPicPr>
          <p:nvPr>
            <p:ph idx="1"/>
          </p:nvPr>
        </p:nvPicPr>
        <p:blipFill>
          <a:blip r:embed="rId4"/>
          <a:stretch>
            <a:fillRect/>
          </a:stretch>
        </p:blipFill>
        <p:spPr>
          <a:xfrm>
            <a:off x="2118896" y="1251666"/>
            <a:ext cx="7932728" cy="4664075"/>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Setup and Configuration</a:t>
            </a:r>
            <a:br>
              <a:rPr lang="en-US" dirty="0"/>
            </a:br>
            <a:r>
              <a:rPr lang="en-US" dirty="0"/>
              <a:t>Key Features</a:t>
            </a:r>
          </a:p>
        </p:txBody>
      </p:sp>
      <p:sp>
        <p:nvSpPr>
          <p:cNvPr id="2" name="Rectangle 1">
            <a:extLst>
              <a:ext uri="{FF2B5EF4-FFF2-40B4-BE49-F238E27FC236}">
                <a16:creationId xmlns:a16="http://schemas.microsoft.com/office/drawing/2014/main" id="{713C30A4-DBE0-B6C2-FBB0-6E7A76522913}"/>
              </a:ext>
            </a:extLst>
          </p:cNvPr>
          <p:cNvSpPr/>
          <p:nvPr/>
        </p:nvSpPr>
        <p:spPr>
          <a:xfrm>
            <a:off x="2320580" y="5358684"/>
            <a:ext cx="4423120" cy="495300"/>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546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C29433-42CF-A674-7A99-D3712803256A}"/>
              </a:ext>
            </a:extLst>
          </p:cNvPr>
          <p:cNvSpPr>
            <a:spLocks noGrp="1"/>
          </p:cNvSpPr>
          <p:nvPr>
            <p:ph type="title"/>
          </p:nvPr>
        </p:nvSpPr>
        <p:spPr/>
        <p:txBody>
          <a:bodyPr anchor="t"/>
          <a:lstStyle/>
          <a:p>
            <a:r>
              <a:rPr lang="en-US" sz="7200" dirty="0"/>
              <a:t>Financial Period Close Configuration</a:t>
            </a:r>
            <a:endParaRPr lang="en-US" dirty="0"/>
          </a:p>
        </p:txBody>
      </p:sp>
      <p:sp>
        <p:nvSpPr>
          <p:cNvPr id="2" name="Title 3">
            <a:extLst>
              <a:ext uri="{FF2B5EF4-FFF2-40B4-BE49-F238E27FC236}">
                <a16:creationId xmlns:a16="http://schemas.microsoft.com/office/drawing/2014/main" id="{3F1DDE32-6977-9961-2AF1-2017B240206F}"/>
              </a:ext>
            </a:extLst>
          </p:cNvPr>
          <p:cNvSpPr txBox="1">
            <a:spLocks/>
          </p:cNvSpPr>
          <p:nvPr/>
        </p:nvSpPr>
        <p:spPr>
          <a:xfrm>
            <a:off x="394316" y="286357"/>
            <a:ext cx="11381889" cy="132556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7200" b="1" i="0" kern="1200">
                <a:solidFill>
                  <a:schemeClr val="tx1"/>
                </a:solidFill>
                <a:latin typeface="Times New Roman" panose="02020603050405020304" pitchFamily="18" charset="0"/>
                <a:ea typeface="Open Sans ExtraBold" pitchFamily="2" charset="0"/>
                <a:cs typeface="Times New Roman" panose="02020603050405020304" pitchFamily="18" charset="0"/>
              </a:defRPr>
            </a:lvl1pPr>
          </a:lstStyle>
          <a:p>
            <a:pPr algn="l"/>
            <a:r>
              <a:rPr lang="en-US" sz="1800" dirty="0"/>
              <a:t>From Chaos to Control: </a:t>
            </a:r>
          </a:p>
          <a:p>
            <a:pPr algn="l"/>
            <a:r>
              <a:rPr lang="en-US" sz="1800" dirty="0"/>
              <a:t>Achieving a Smooth Financial Period Close in D365 F&amp;O</a:t>
            </a:r>
            <a:endParaRPr lang="en-US" dirty="0"/>
          </a:p>
        </p:txBody>
      </p:sp>
    </p:spTree>
    <p:extLst>
      <p:ext uri="{BB962C8B-B14F-4D97-AF65-F5344CB8AC3E}">
        <p14:creationId xmlns:p14="http://schemas.microsoft.com/office/powerpoint/2010/main" val="273829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sz="half" idx="1"/>
          </p:nvPr>
        </p:nvSpPr>
        <p:spPr>
          <a:xfrm>
            <a:off x="367329" y="1284638"/>
            <a:ext cx="5625484" cy="4475074"/>
          </a:xfrm>
        </p:spPr>
        <p:txBody>
          <a:bodyPr/>
          <a:lstStyle/>
          <a:p>
            <a:pPr marL="0" indent="0" algn="ctr">
              <a:buNone/>
            </a:pPr>
            <a:r>
              <a:rPr lang="en-US" dirty="0">
                <a:latin typeface="Times New Roman" panose="02020603050405020304" pitchFamily="18" charset="0"/>
                <a:cs typeface="Times New Roman" panose="02020603050405020304" pitchFamily="18" charset="0"/>
              </a:rPr>
              <a:t>Workspace Navigation</a:t>
            </a:r>
          </a:p>
          <a:p>
            <a:pPr marL="0" indent="0">
              <a:buNone/>
            </a:pPr>
            <a:r>
              <a:rPr lang="en-US" sz="2400" dirty="0">
                <a:latin typeface="Times New Roman" panose="02020603050405020304" pitchFamily="18" charset="0"/>
                <a:cs typeface="Times New Roman" panose="02020603050405020304" pitchFamily="18" charset="0"/>
              </a:rPr>
              <a:t>Workspaces &gt; Financial period close &gt; Links: Financial period close configuration</a:t>
            </a:r>
          </a:p>
          <a:p>
            <a:endParaRPr lang="en-US" dirty="0"/>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sz="1800" dirty="0"/>
            </a:br>
            <a:r>
              <a:rPr lang="en-US" dirty="0"/>
              <a:t>Navigation Paths</a:t>
            </a:r>
          </a:p>
        </p:txBody>
      </p:sp>
      <p:cxnSp>
        <p:nvCxnSpPr>
          <p:cNvPr id="16" name="Straight Connector 15">
            <a:extLst>
              <a:ext uri="{FF2B5EF4-FFF2-40B4-BE49-F238E27FC236}">
                <a16:creationId xmlns:a16="http://schemas.microsoft.com/office/drawing/2014/main" id="{4C4B004E-642F-974E-B6AA-E631AD2D7231}"/>
              </a:ext>
            </a:extLst>
          </p:cNvPr>
          <p:cNvCxnSpPr>
            <a:cxnSpLocks/>
          </p:cNvCxnSpPr>
          <p:nvPr/>
        </p:nvCxnSpPr>
        <p:spPr>
          <a:xfrm>
            <a:off x="6096000" y="1874982"/>
            <a:ext cx="0" cy="4045527"/>
          </a:xfrm>
          <a:prstGeom prst="line">
            <a:avLst/>
          </a:prstGeom>
        </p:spPr>
        <p:style>
          <a:lnRef idx="1">
            <a:schemeClr val="accent1"/>
          </a:lnRef>
          <a:fillRef idx="0">
            <a:schemeClr val="accent1"/>
          </a:fillRef>
          <a:effectRef idx="0">
            <a:schemeClr val="accent1"/>
          </a:effectRef>
          <a:fontRef idx="minor">
            <a:schemeClr val="tx1"/>
          </a:fontRef>
        </p:style>
      </p:cxnSp>
      <p:sp>
        <p:nvSpPr>
          <p:cNvPr id="19" name="Content Placeholder 8">
            <a:extLst>
              <a:ext uri="{FF2B5EF4-FFF2-40B4-BE49-F238E27FC236}">
                <a16:creationId xmlns:a16="http://schemas.microsoft.com/office/drawing/2014/main" id="{8B32D699-A875-8356-B085-93D05B683809}"/>
              </a:ext>
            </a:extLst>
          </p:cNvPr>
          <p:cNvSpPr>
            <a:spLocks noGrp="1"/>
          </p:cNvSpPr>
          <p:nvPr>
            <p:ph sz="half" idx="10"/>
          </p:nvPr>
        </p:nvSpPr>
        <p:spPr>
          <a:xfrm>
            <a:off x="6149975" y="1282700"/>
            <a:ext cx="5626100" cy="4475163"/>
          </a:xfrm>
        </p:spPr>
        <p:txBody>
          <a:bodyPr/>
          <a:lstStyle/>
          <a:p>
            <a:pPr marL="0" indent="0" algn="ctr">
              <a:buNone/>
            </a:pPr>
            <a:r>
              <a:rPr lang="en-US" dirty="0">
                <a:latin typeface="Times New Roman" panose="02020603050405020304" pitchFamily="18" charset="0"/>
                <a:cs typeface="Times New Roman" panose="02020603050405020304" pitchFamily="18" charset="0"/>
              </a:rPr>
              <a:t>In-Module Navigation</a:t>
            </a:r>
          </a:p>
          <a:p>
            <a:pPr marL="0" indent="0">
              <a:buNone/>
            </a:pPr>
            <a:r>
              <a:rPr lang="en-US" sz="2400" dirty="0">
                <a:latin typeface="Times New Roman" panose="02020603050405020304" pitchFamily="18" charset="0"/>
                <a:cs typeface="Times New Roman" panose="02020603050405020304" pitchFamily="18" charset="0"/>
              </a:rPr>
              <a:t>General ledger &gt; Period close &gt; Financial period close configuration</a:t>
            </a:r>
          </a:p>
          <a:p>
            <a:pPr marL="0" indent="0">
              <a:buNone/>
            </a:pPr>
            <a:endParaRPr lang="en-US" sz="2400" dirty="0">
              <a:latin typeface="Times New Roman" panose="02020603050405020304" pitchFamily="18" charset="0"/>
              <a:cs typeface="Times New Roman" panose="02020603050405020304" pitchFamily="18" charset="0"/>
            </a:endParaRPr>
          </a:p>
          <a:p>
            <a:endParaRPr lang="en-US" dirty="0"/>
          </a:p>
        </p:txBody>
      </p:sp>
      <p:pic>
        <p:nvPicPr>
          <p:cNvPr id="3" name="Picture 2">
            <a:extLst>
              <a:ext uri="{FF2B5EF4-FFF2-40B4-BE49-F238E27FC236}">
                <a16:creationId xmlns:a16="http://schemas.microsoft.com/office/drawing/2014/main" id="{7B1AC0EC-00F1-0FAA-E956-3F27E29F1B5D}"/>
              </a:ext>
            </a:extLst>
          </p:cNvPr>
          <p:cNvPicPr>
            <a:picLocks noChangeAspect="1"/>
          </p:cNvPicPr>
          <p:nvPr/>
        </p:nvPicPr>
        <p:blipFill>
          <a:blip r:embed="rId3"/>
          <a:stretch>
            <a:fillRect/>
          </a:stretch>
        </p:blipFill>
        <p:spPr>
          <a:xfrm>
            <a:off x="7345353" y="2608263"/>
            <a:ext cx="2953858" cy="3530977"/>
          </a:xfrm>
          <a:prstGeom prst="rect">
            <a:avLst/>
          </a:prstGeom>
          <a:ln>
            <a:solidFill>
              <a:schemeClr val="tx1"/>
            </a:solid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F570E676-0929-680A-5104-F0CDA77B28F9}"/>
              </a:ext>
            </a:extLst>
          </p:cNvPr>
          <p:cNvPicPr>
            <a:picLocks noChangeAspect="1"/>
          </p:cNvPicPr>
          <p:nvPr/>
        </p:nvPicPr>
        <p:blipFill>
          <a:blip r:embed="rId4"/>
          <a:stretch>
            <a:fillRect/>
          </a:stretch>
        </p:blipFill>
        <p:spPr>
          <a:xfrm>
            <a:off x="464366" y="3073290"/>
            <a:ext cx="5431410" cy="2084721"/>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69586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64794-42E2-D6F0-4B49-2516B283DF3B}"/>
              </a:ext>
            </a:extLst>
          </p:cNvPr>
          <p:cNvSpPr>
            <a:spLocks noGrp="1"/>
          </p:cNvSpPr>
          <p:nvPr>
            <p:ph type="title"/>
          </p:nvPr>
        </p:nvSpPr>
        <p:spPr/>
        <p:txBody>
          <a:bodyPr/>
          <a:lstStyle/>
          <a:p>
            <a:r>
              <a:rPr lang="en-US" sz="4800" dirty="0">
                <a:latin typeface="+mj-lt"/>
              </a:rPr>
              <a:t>From </a:t>
            </a:r>
            <a:r>
              <a:rPr lang="en-US" sz="6000" dirty="0">
                <a:latin typeface="Chiller" panose="04020404031007020602" pitchFamily="82" charset="0"/>
              </a:rPr>
              <a:t>Chaos</a:t>
            </a:r>
            <a:r>
              <a:rPr lang="en-US" sz="6000" dirty="0">
                <a:latin typeface="+mj-lt"/>
              </a:rPr>
              <a:t> </a:t>
            </a:r>
            <a:r>
              <a:rPr lang="en-US" sz="4800" dirty="0">
                <a:latin typeface="+mj-lt"/>
              </a:rPr>
              <a:t>to </a:t>
            </a:r>
            <a:r>
              <a:rPr lang="en-US" sz="4800" dirty="0">
                <a:latin typeface="Monotype Corsiva" panose="03010101010201010101" pitchFamily="66" charset="0"/>
              </a:rPr>
              <a:t>Control</a:t>
            </a:r>
            <a:r>
              <a:rPr lang="en-US" sz="4800" dirty="0">
                <a:latin typeface="+mj-lt"/>
              </a:rPr>
              <a:t>: </a:t>
            </a:r>
            <a:br>
              <a:rPr lang="en-US" sz="4800" dirty="0">
                <a:latin typeface="+mj-lt"/>
              </a:rPr>
            </a:br>
            <a:r>
              <a:rPr lang="en-US" sz="4400" dirty="0">
                <a:latin typeface="+mj-lt"/>
              </a:rPr>
              <a:t>Achieving a Smooth Financial Period Close in D365 F&amp;O</a:t>
            </a:r>
            <a:br>
              <a:rPr lang="en-US" sz="4800" dirty="0">
                <a:latin typeface="+mj-lt"/>
              </a:rPr>
            </a:br>
            <a:endParaRPr lang="en-US" sz="4800" dirty="0">
              <a:latin typeface="+mj-lt"/>
            </a:endParaRPr>
          </a:p>
        </p:txBody>
      </p:sp>
      <p:sp>
        <p:nvSpPr>
          <p:cNvPr id="3" name="Text Placeholder 2">
            <a:extLst>
              <a:ext uri="{FF2B5EF4-FFF2-40B4-BE49-F238E27FC236}">
                <a16:creationId xmlns:a16="http://schemas.microsoft.com/office/drawing/2014/main" id="{8CB293AB-F803-273A-116B-EF7BB9435A85}"/>
              </a:ext>
            </a:extLst>
          </p:cNvPr>
          <p:cNvSpPr>
            <a:spLocks noGrp="1"/>
          </p:cNvSpPr>
          <p:nvPr>
            <p:ph type="body" idx="1"/>
          </p:nvPr>
        </p:nvSpPr>
        <p:spPr>
          <a:xfrm>
            <a:off x="831850" y="4280771"/>
            <a:ext cx="10515600" cy="1500187"/>
          </a:xfrm>
        </p:spPr>
        <p:txBody>
          <a:bodyPr>
            <a:normAutofit fontScale="92500" lnSpcReduction="10000"/>
          </a:bodyPr>
          <a:lstStyle/>
          <a:p>
            <a:r>
              <a:rPr lang="en-US" dirty="0"/>
              <a:t>Brittany Burke</a:t>
            </a:r>
          </a:p>
          <a:p>
            <a:r>
              <a:rPr lang="en-US" dirty="0"/>
              <a:t>Solutions Architect</a:t>
            </a:r>
          </a:p>
          <a:p>
            <a:r>
              <a:rPr lang="en-US" dirty="0"/>
              <a:t>Caf2Code LLC</a:t>
            </a:r>
          </a:p>
        </p:txBody>
      </p:sp>
    </p:spTree>
    <p:extLst>
      <p:ext uri="{BB962C8B-B14F-4D97-AF65-F5344CB8AC3E}">
        <p14:creationId xmlns:p14="http://schemas.microsoft.com/office/powerpoint/2010/main" val="131434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99D862F3-E1CA-745B-FB75-8D96DEB84995}"/>
              </a:ext>
            </a:extLst>
          </p:cNvPr>
          <p:cNvPicPr>
            <a:picLocks noGrp="1" noChangeAspect="1"/>
          </p:cNvPicPr>
          <p:nvPr>
            <p:ph sz="half" idx="1"/>
          </p:nvPr>
        </p:nvPicPr>
        <p:blipFill>
          <a:blip r:embed="rId2"/>
          <a:stretch>
            <a:fillRect/>
          </a:stretch>
        </p:blipFill>
        <p:spPr>
          <a:xfrm>
            <a:off x="393700" y="2190191"/>
            <a:ext cx="5626100" cy="2477618"/>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Calendars</a:t>
            </a:r>
          </a:p>
        </p:txBody>
      </p:sp>
      <p:sp>
        <p:nvSpPr>
          <p:cNvPr id="14" name="Content Placeholder 13">
            <a:extLst>
              <a:ext uri="{FF2B5EF4-FFF2-40B4-BE49-F238E27FC236}">
                <a16:creationId xmlns:a16="http://schemas.microsoft.com/office/drawing/2014/main" id="{EDDC15B0-1905-EA2A-10EF-23B232F52B84}"/>
              </a:ext>
            </a:extLst>
          </p:cNvPr>
          <p:cNvSpPr>
            <a:spLocks noGrp="1"/>
          </p:cNvSpPr>
          <p:nvPr>
            <p:ph sz="half" idx="10"/>
          </p:nvPr>
        </p:nvSpPr>
        <p:spPr>
          <a:xfrm>
            <a:off x="6150721" y="2190191"/>
            <a:ext cx="5625484" cy="2477619"/>
          </a:xfrm>
        </p:spPr>
        <p:txBody>
          <a:bodyPr>
            <a:normAutofit lnSpcReduction="10000"/>
          </a:bodyPr>
          <a:lstStyle/>
          <a:p>
            <a:r>
              <a:rPr lang="en-US" dirty="0">
                <a:latin typeface="+mj-lt"/>
              </a:rPr>
              <a:t>Create one of more calendars to define working days to assign tasks for completion</a:t>
            </a:r>
          </a:p>
          <a:p>
            <a:endParaRPr lang="en-US" dirty="0">
              <a:latin typeface="+mj-lt"/>
            </a:endParaRPr>
          </a:p>
          <a:p>
            <a:r>
              <a:rPr lang="en-US" dirty="0">
                <a:latin typeface="+mj-lt"/>
              </a:rPr>
              <a:t>Prerequisite setup to create closing schedules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spTree>
    <p:extLst>
      <p:ext uri="{BB962C8B-B14F-4D97-AF65-F5344CB8AC3E}">
        <p14:creationId xmlns:p14="http://schemas.microsoft.com/office/powerpoint/2010/main" val="32315286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Calendars</a:t>
            </a:r>
          </a:p>
        </p:txBody>
      </p:sp>
      <p:sp>
        <p:nvSpPr>
          <p:cNvPr id="14" name="Content Placeholder 13">
            <a:extLst>
              <a:ext uri="{FF2B5EF4-FFF2-40B4-BE49-F238E27FC236}">
                <a16:creationId xmlns:a16="http://schemas.microsoft.com/office/drawing/2014/main" id="{EDDC15B0-1905-EA2A-10EF-23B232F52B84}"/>
              </a:ext>
            </a:extLst>
          </p:cNvPr>
          <p:cNvSpPr>
            <a:spLocks noGrp="1"/>
          </p:cNvSpPr>
          <p:nvPr>
            <p:ph sz="half" idx="10"/>
          </p:nvPr>
        </p:nvSpPr>
        <p:spPr/>
        <p:txBody>
          <a:bodyPr/>
          <a:lstStyle/>
          <a:p>
            <a:r>
              <a:rPr lang="en-US" dirty="0">
                <a:latin typeface="+mj-lt"/>
              </a:rPr>
              <a:t>Define all dates closing tasks can be scheduled for completion.</a:t>
            </a:r>
          </a:p>
          <a:p>
            <a:endParaRPr lang="en-US" dirty="0">
              <a:latin typeface="+mj-lt"/>
            </a:endParaRPr>
          </a:p>
          <a:p>
            <a:r>
              <a:rPr lang="en-US" dirty="0">
                <a:latin typeface="+mj-lt"/>
              </a:rPr>
              <a:t>Prevents tasks from being due on days work is not expected (weekends, holidays, company days off)</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6" name="Content Placeholder 5">
            <a:extLst>
              <a:ext uri="{FF2B5EF4-FFF2-40B4-BE49-F238E27FC236}">
                <a16:creationId xmlns:a16="http://schemas.microsoft.com/office/drawing/2014/main" id="{8C3A917A-304F-36F4-B5B4-819DFD9FD838}"/>
              </a:ext>
            </a:extLst>
          </p:cNvPr>
          <p:cNvPicPr>
            <a:picLocks noGrp="1" noChangeAspect="1"/>
          </p:cNvPicPr>
          <p:nvPr>
            <p:ph sz="half" idx="1"/>
          </p:nvPr>
        </p:nvPicPr>
        <p:blipFill>
          <a:blip r:embed="rId2"/>
          <a:stretch>
            <a:fillRect/>
          </a:stretch>
        </p:blipFill>
        <p:spPr>
          <a:xfrm>
            <a:off x="394316" y="2234996"/>
            <a:ext cx="5626100" cy="2388009"/>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15285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Task areas</a:t>
            </a:r>
          </a:p>
        </p:txBody>
      </p:sp>
      <p:sp>
        <p:nvSpPr>
          <p:cNvPr id="7" name="Content Placeholder 6">
            <a:extLst>
              <a:ext uri="{FF2B5EF4-FFF2-40B4-BE49-F238E27FC236}">
                <a16:creationId xmlns:a16="http://schemas.microsoft.com/office/drawing/2014/main" id="{E32FBF59-DC4B-9C3D-4D50-6573012DD928}"/>
              </a:ext>
            </a:extLst>
          </p:cNvPr>
          <p:cNvSpPr>
            <a:spLocks noGrp="1"/>
          </p:cNvSpPr>
          <p:nvPr>
            <p:ph sz="half" idx="10"/>
          </p:nvPr>
        </p:nvSpPr>
        <p:spPr>
          <a:xfrm>
            <a:off x="6150721" y="1571364"/>
            <a:ext cx="5625484" cy="3715269"/>
          </a:xfrm>
        </p:spPr>
        <p:txBody>
          <a:bodyPr/>
          <a:lstStyle/>
          <a:p>
            <a:r>
              <a:rPr lang="en-US" dirty="0">
                <a:latin typeface="+mj-lt"/>
              </a:rPr>
              <a:t>Prerequisite setup to create templates</a:t>
            </a:r>
          </a:p>
          <a:p>
            <a:endParaRPr lang="en-US" dirty="0">
              <a:latin typeface="+mj-lt"/>
            </a:endParaRPr>
          </a:p>
          <a:p>
            <a:r>
              <a:rPr lang="en-US" dirty="0">
                <a:latin typeface="+mj-lt"/>
              </a:rPr>
              <a:t>Groups closing tasks into areas of ownership/department </a:t>
            </a:r>
          </a:p>
          <a:p>
            <a:endParaRPr lang="en-US" dirty="0">
              <a:latin typeface="+mj-lt"/>
            </a:endParaRPr>
          </a:p>
          <a:p>
            <a:endParaRPr lang="en-US" dirty="0">
              <a:latin typeface="+mj-lt"/>
            </a:endParaRPr>
          </a:p>
          <a:p>
            <a:pPr marL="457200" lvl="1" indent="0">
              <a:buNone/>
            </a:pPr>
            <a:endParaRPr lang="en-US" dirty="0">
              <a:latin typeface="+mj-lt"/>
            </a:endParaRPr>
          </a:p>
          <a:p>
            <a:endParaRPr lang="en-US" dirty="0">
              <a:latin typeface="+mj-lt"/>
            </a:endParaRP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16" name="Picture 15">
            <a:extLst>
              <a:ext uri="{FF2B5EF4-FFF2-40B4-BE49-F238E27FC236}">
                <a16:creationId xmlns:a16="http://schemas.microsoft.com/office/drawing/2014/main" id="{14B8616F-3E49-B115-6890-409F86355F6F}"/>
              </a:ext>
            </a:extLst>
          </p:cNvPr>
          <p:cNvPicPr>
            <a:picLocks noChangeAspect="1"/>
          </p:cNvPicPr>
          <p:nvPr/>
        </p:nvPicPr>
        <p:blipFill rotWithShape="1">
          <a:blip r:embed="rId2"/>
          <a:srcRect r="17515"/>
          <a:stretch/>
        </p:blipFill>
        <p:spPr>
          <a:xfrm>
            <a:off x="519789" y="1571366"/>
            <a:ext cx="5233311" cy="371526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17230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Closing roles</a:t>
            </a:r>
          </a:p>
        </p:txBody>
      </p:sp>
      <p:sp>
        <p:nvSpPr>
          <p:cNvPr id="9" name="Content Placeholder 8">
            <a:extLst>
              <a:ext uri="{FF2B5EF4-FFF2-40B4-BE49-F238E27FC236}">
                <a16:creationId xmlns:a16="http://schemas.microsoft.com/office/drawing/2014/main" id="{029F5ABC-B530-B52D-F739-0CBC78ED90B1}"/>
              </a:ext>
            </a:extLst>
          </p:cNvPr>
          <p:cNvSpPr>
            <a:spLocks noGrp="1"/>
          </p:cNvSpPr>
          <p:nvPr>
            <p:ph sz="half" idx="10"/>
          </p:nvPr>
        </p:nvSpPr>
        <p:spPr/>
        <p:txBody>
          <a:bodyPr/>
          <a:lstStyle/>
          <a:p>
            <a:r>
              <a:rPr lang="en-US" dirty="0">
                <a:latin typeface="+mj-lt"/>
              </a:rPr>
              <a:t>Prerequisite setup to create templates</a:t>
            </a:r>
          </a:p>
          <a:p>
            <a:endParaRPr lang="en-US" dirty="0">
              <a:latin typeface="+mj-lt"/>
            </a:endParaRPr>
          </a:p>
          <a:p>
            <a:r>
              <a:rPr lang="en-US" dirty="0">
                <a:latin typeface="+mj-lt"/>
              </a:rPr>
              <a:t>Prerequisite setup to create resources</a:t>
            </a:r>
          </a:p>
          <a:p>
            <a:endParaRPr lang="en-US" dirty="0">
              <a:latin typeface="+mj-lt"/>
            </a:endParaRPr>
          </a:p>
          <a:p>
            <a:r>
              <a:rPr lang="en-US" dirty="0">
                <a:latin typeface="+mj-lt"/>
              </a:rPr>
              <a:t>Independent of security roles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7" name="Picture 6">
            <a:extLst>
              <a:ext uri="{FF2B5EF4-FFF2-40B4-BE49-F238E27FC236}">
                <a16:creationId xmlns:a16="http://schemas.microsoft.com/office/drawing/2014/main" id="{0DB759C6-1795-5140-3520-68D2CDC74E72}"/>
              </a:ext>
            </a:extLst>
          </p:cNvPr>
          <p:cNvPicPr>
            <a:picLocks noChangeAspect="1"/>
          </p:cNvPicPr>
          <p:nvPr/>
        </p:nvPicPr>
        <p:blipFill>
          <a:blip r:embed="rId2"/>
          <a:stretch>
            <a:fillRect/>
          </a:stretch>
        </p:blipFill>
        <p:spPr>
          <a:xfrm>
            <a:off x="394316" y="1699994"/>
            <a:ext cx="5586430" cy="3620209"/>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90648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a:extLst>
              <a:ext uri="{FF2B5EF4-FFF2-40B4-BE49-F238E27FC236}">
                <a16:creationId xmlns:a16="http://schemas.microsoft.com/office/drawing/2014/main" id="{60BD005B-8964-9DAA-923F-C5C021BA7D2A}"/>
              </a:ext>
            </a:extLst>
          </p:cNvPr>
          <p:cNvPicPr>
            <a:picLocks noGrp="1" noChangeAspect="1"/>
          </p:cNvPicPr>
          <p:nvPr>
            <p:ph sz="half" idx="1"/>
          </p:nvPr>
        </p:nvPicPr>
        <p:blipFill>
          <a:blip r:embed="rId2"/>
          <a:stretch>
            <a:fillRect/>
          </a:stretch>
        </p:blipFill>
        <p:spPr>
          <a:xfrm>
            <a:off x="393700" y="2062754"/>
            <a:ext cx="5626100" cy="2732493"/>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Resources</a:t>
            </a:r>
          </a:p>
        </p:txBody>
      </p:sp>
      <p:sp>
        <p:nvSpPr>
          <p:cNvPr id="7" name="Content Placeholder 6">
            <a:extLst>
              <a:ext uri="{FF2B5EF4-FFF2-40B4-BE49-F238E27FC236}">
                <a16:creationId xmlns:a16="http://schemas.microsoft.com/office/drawing/2014/main" id="{D2E8C72A-84E0-DE6A-3BA1-A2F243AA19C6}"/>
              </a:ext>
            </a:extLst>
          </p:cNvPr>
          <p:cNvSpPr>
            <a:spLocks noGrp="1"/>
          </p:cNvSpPr>
          <p:nvPr>
            <p:ph sz="half" idx="10"/>
          </p:nvPr>
        </p:nvSpPr>
        <p:spPr/>
        <p:txBody>
          <a:bodyPr>
            <a:normAutofit/>
          </a:bodyPr>
          <a:lstStyle/>
          <a:p>
            <a:r>
              <a:rPr lang="en-US" dirty="0">
                <a:latin typeface="+mj-lt"/>
              </a:rPr>
              <a:t>Prerequisite setup to create templates</a:t>
            </a:r>
          </a:p>
          <a:p>
            <a:endParaRPr lang="en-US" dirty="0">
              <a:latin typeface="+mj-lt"/>
            </a:endParaRPr>
          </a:p>
          <a:p>
            <a:r>
              <a:rPr lang="en-US" dirty="0">
                <a:latin typeface="+mj-lt"/>
              </a:rPr>
              <a:t>Closing roles can only be assigned to </a:t>
            </a:r>
            <a:r>
              <a:rPr lang="en-US" b="1" u="sng" dirty="0">
                <a:latin typeface="+mj-lt"/>
              </a:rPr>
              <a:t>one</a:t>
            </a:r>
            <a:r>
              <a:rPr lang="en-US" dirty="0">
                <a:latin typeface="+mj-lt"/>
              </a:rPr>
              <a:t> resource per company</a:t>
            </a:r>
          </a:p>
          <a:p>
            <a:endParaRPr lang="en-US" dirty="0">
              <a:latin typeface="+mj-lt"/>
            </a:endParaRPr>
          </a:p>
          <a:p>
            <a:r>
              <a:rPr lang="en-US" dirty="0">
                <a:latin typeface="+mj-lt"/>
              </a:rPr>
              <a:t>Primary &amp; default person responsible for marking closing task(s) complete</a:t>
            </a:r>
          </a:p>
          <a:p>
            <a:pPr lvl="1"/>
            <a:endParaRPr lang="en-US" dirty="0">
              <a:latin typeface="+mj-lt"/>
            </a:endParaRPr>
          </a:p>
          <a:p>
            <a:endParaRPr lang="en-US" dirty="0">
              <a:latin typeface="+mj-lt"/>
            </a:endParaRP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spTree>
    <p:extLst>
      <p:ext uri="{BB962C8B-B14F-4D97-AF65-F5344CB8AC3E}">
        <p14:creationId xmlns:p14="http://schemas.microsoft.com/office/powerpoint/2010/main" val="23547116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a:t>Financial Period Close Configuration</a:t>
            </a:r>
            <a:br>
              <a:rPr lang="en-US"/>
            </a:br>
            <a:r>
              <a:rPr lang="en-US"/>
              <a:t>Resources</a:t>
            </a:r>
            <a:endParaRPr lang="en-US" dirty="0"/>
          </a:p>
        </p:txBody>
      </p:sp>
      <p:sp>
        <p:nvSpPr>
          <p:cNvPr id="7" name="Content Placeholder 6">
            <a:extLst>
              <a:ext uri="{FF2B5EF4-FFF2-40B4-BE49-F238E27FC236}">
                <a16:creationId xmlns:a16="http://schemas.microsoft.com/office/drawing/2014/main" id="{D2E8C72A-84E0-DE6A-3BA1-A2F243AA19C6}"/>
              </a:ext>
            </a:extLst>
          </p:cNvPr>
          <p:cNvSpPr>
            <a:spLocks noGrp="1"/>
          </p:cNvSpPr>
          <p:nvPr>
            <p:ph sz="half" idx="10"/>
          </p:nvPr>
        </p:nvSpPr>
        <p:spPr>
          <a:xfrm>
            <a:off x="6150721" y="2009775"/>
            <a:ext cx="5625484" cy="2838450"/>
          </a:xfrm>
        </p:spPr>
        <p:txBody>
          <a:bodyPr>
            <a:normAutofit lnSpcReduction="10000"/>
          </a:bodyPr>
          <a:lstStyle/>
          <a:p>
            <a:r>
              <a:rPr lang="en-US" dirty="0">
                <a:latin typeface="+mj-lt"/>
              </a:rPr>
              <a:t>View determines what level of detail an employee can see in the workspace</a:t>
            </a:r>
          </a:p>
          <a:p>
            <a:endParaRPr lang="en-US" dirty="0">
              <a:latin typeface="+mj-lt"/>
            </a:endParaRPr>
          </a:p>
          <a:p>
            <a:pPr lvl="1"/>
            <a:r>
              <a:rPr lang="en-US" dirty="0">
                <a:latin typeface="+mj-lt"/>
              </a:rPr>
              <a:t>Only assigned tasks</a:t>
            </a:r>
          </a:p>
          <a:p>
            <a:pPr lvl="1"/>
            <a:endParaRPr lang="en-US" dirty="0">
              <a:latin typeface="+mj-lt"/>
            </a:endParaRPr>
          </a:p>
          <a:p>
            <a:pPr lvl="1"/>
            <a:r>
              <a:rPr lang="en-US" dirty="0">
                <a:latin typeface="+mj-lt"/>
              </a:rPr>
              <a:t>All tasks and status</a:t>
            </a:r>
          </a:p>
          <a:p>
            <a:endParaRPr lang="en-US" dirty="0">
              <a:latin typeface="+mj-lt"/>
            </a:endParaRPr>
          </a:p>
          <a:p>
            <a:pPr lvl="1"/>
            <a:endParaRPr lang="en-US" dirty="0">
              <a:latin typeface="+mj-lt"/>
            </a:endParaRPr>
          </a:p>
          <a:p>
            <a:endParaRPr lang="en-US" dirty="0">
              <a:latin typeface="+mj-lt"/>
            </a:endParaRP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5" name="Content Placeholder 4">
            <a:extLst>
              <a:ext uri="{FF2B5EF4-FFF2-40B4-BE49-F238E27FC236}">
                <a16:creationId xmlns:a16="http://schemas.microsoft.com/office/drawing/2014/main" id="{56F4FB7B-343B-2EAA-18CB-CD0561BE2BD5}"/>
              </a:ext>
            </a:extLst>
          </p:cNvPr>
          <p:cNvPicPr>
            <a:picLocks noGrp="1" noChangeAspect="1"/>
          </p:cNvPicPr>
          <p:nvPr>
            <p:ph sz="half" idx="1"/>
          </p:nvPr>
        </p:nvPicPr>
        <p:blipFill>
          <a:blip r:embed="rId2"/>
          <a:stretch>
            <a:fillRect/>
          </a:stretch>
        </p:blipFill>
        <p:spPr>
          <a:xfrm>
            <a:off x="520429" y="2670189"/>
            <a:ext cx="5318396" cy="1517623"/>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178685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5287607B-0952-28E9-3C8A-64E64531A3ED}"/>
              </a:ext>
            </a:extLst>
          </p:cNvPr>
          <p:cNvPicPr>
            <a:picLocks noGrp="1" noChangeAspect="1"/>
          </p:cNvPicPr>
          <p:nvPr>
            <p:ph idx="1"/>
          </p:nvPr>
        </p:nvPicPr>
        <p:blipFill>
          <a:blip r:embed="rId2"/>
          <a:stretch>
            <a:fillRect/>
          </a:stretch>
        </p:blipFill>
        <p:spPr>
          <a:xfrm>
            <a:off x="415794" y="1806991"/>
            <a:ext cx="11382375" cy="2901117"/>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spTree>
    <p:extLst>
      <p:ext uri="{BB962C8B-B14F-4D97-AF65-F5344CB8AC3E}">
        <p14:creationId xmlns:p14="http://schemas.microsoft.com/office/powerpoint/2010/main" val="1613472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sz="half" idx="1"/>
          </p:nvPr>
        </p:nvSpPr>
        <p:spPr/>
        <p:txBody>
          <a:bodyPr/>
          <a:lstStyle/>
          <a:p>
            <a:r>
              <a:rPr lang="en-US" dirty="0">
                <a:latin typeface="+mj-lt"/>
              </a:rPr>
              <a:t>Multiple templates can be created as needed</a:t>
            </a:r>
          </a:p>
          <a:p>
            <a:endParaRPr lang="en-US" dirty="0">
              <a:latin typeface="+mj-lt"/>
            </a:endParaRPr>
          </a:p>
          <a:p>
            <a:endParaRPr lang="en-US" dirty="0">
              <a:latin typeface="+mj-lt"/>
            </a:endParaRPr>
          </a:p>
          <a:p>
            <a:endParaRPr lang="en-US" dirty="0">
              <a:latin typeface="+mj-lt"/>
            </a:endParaRPr>
          </a:p>
          <a:p>
            <a:r>
              <a:rPr lang="en-US" dirty="0">
                <a:latin typeface="+mj-lt"/>
              </a:rPr>
              <a:t>A template can be created by copying an existing template</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pic>
        <p:nvPicPr>
          <p:cNvPr id="11" name="Content Placeholder 10">
            <a:extLst>
              <a:ext uri="{FF2B5EF4-FFF2-40B4-BE49-F238E27FC236}">
                <a16:creationId xmlns:a16="http://schemas.microsoft.com/office/drawing/2014/main" id="{13E64FDF-AD7B-BBF3-B272-556C4FB89638}"/>
              </a:ext>
            </a:extLst>
          </p:cNvPr>
          <p:cNvPicPr>
            <a:picLocks noGrp="1" noChangeAspect="1"/>
          </p:cNvPicPr>
          <p:nvPr>
            <p:ph sz="half" idx="10"/>
          </p:nvPr>
        </p:nvPicPr>
        <p:blipFill>
          <a:blip r:embed="rId2"/>
          <a:stretch>
            <a:fillRect/>
          </a:stretch>
        </p:blipFill>
        <p:spPr>
          <a:xfrm>
            <a:off x="6041280" y="1133179"/>
            <a:ext cx="5439534" cy="2124371"/>
          </a:xfrm>
          <a:prstGeom prst="rect">
            <a:avLst/>
          </a:prstGeom>
          <a:ln>
            <a:solidFill>
              <a:schemeClr val="tx1"/>
            </a:solidFill>
          </a:ln>
          <a:effectLst>
            <a:outerShdw blurRad="292100" dist="139700" dir="2700000" algn="tl" rotWithShape="0">
              <a:srgbClr val="333333">
                <a:alpha val="65000"/>
              </a:srgbClr>
            </a:outerShdw>
          </a:effectLst>
        </p:spPr>
      </p:pic>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13" name="Picture 12">
            <a:extLst>
              <a:ext uri="{FF2B5EF4-FFF2-40B4-BE49-F238E27FC236}">
                <a16:creationId xmlns:a16="http://schemas.microsoft.com/office/drawing/2014/main" id="{32BE3199-1003-6418-5586-64DE06E2918D}"/>
              </a:ext>
            </a:extLst>
          </p:cNvPr>
          <p:cNvPicPr>
            <a:picLocks noChangeAspect="1"/>
          </p:cNvPicPr>
          <p:nvPr/>
        </p:nvPicPr>
        <p:blipFill>
          <a:blip r:embed="rId3"/>
          <a:stretch>
            <a:fillRect/>
          </a:stretch>
        </p:blipFill>
        <p:spPr>
          <a:xfrm>
            <a:off x="6660491" y="3580982"/>
            <a:ext cx="4201111" cy="2000529"/>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98208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sz="half" idx="1"/>
          </p:nvPr>
        </p:nvSpPr>
        <p:spPr>
          <a:xfrm>
            <a:off x="394316" y="1701889"/>
            <a:ext cx="5625484" cy="2867425"/>
          </a:xfrm>
        </p:spPr>
        <p:txBody>
          <a:bodyPr anchor="ctr"/>
          <a:lstStyle/>
          <a:p>
            <a:r>
              <a:rPr lang="en-US" dirty="0">
                <a:latin typeface="+mj-lt"/>
              </a:rPr>
              <a:t>Select </a:t>
            </a:r>
            <a:r>
              <a:rPr lang="en-US" b="1" dirty="0">
                <a:latin typeface="+mj-lt"/>
              </a:rPr>
              <a:t>New</a:t>
            </a:r>
            <a:r>
              <a:rPr lang="en-US" dirty="0">
                <a:latin typeface="+mj-lt"/>
              </a:rPr>
              <a:t> to create a new task</a:t>
            </a:r>
          </a:p>
          <a:p>
            <a:endParaRPr lang="en-US"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latin typeface="+mj-lt"/>
            </a:endParaRPr>
          </a:p>
        </p:txBody>
      </p:sp>
      <p:pic>
        <p:nvPicPr>
          <p:cNvPr id="9" name="Content Placeholder 8">
            <a:extLst>
              <a:ext uri="{FF2B5EF4-FFF2-40B4-BE49-F238E27FC236}">
                <a16:creationId xmlns:a16="http://schemas.microsoft.com/office/drawing/2014/main" id="{9C12F218-2427-F2D7-07EF-E3567436D9BB}"/>
              </a:ext>
            </a:extLst>
          </p:cNvPr>
          <p:cNvPicPr>
            <a:picLocks noGrp="1" noChangeAspect="1"/>
          </p:cNvPicPr>
          <p:nvPr>
            <p:ph sz="half" idx="10"/>
          </p:nvPr>
        </p:nvPicPr>
        <p:blipFill>
          <a:blip r:embed="rId2"/>
          <a:stretch>
            <a:fillRect/>
          </a:stretch>
        </p:blipFill>
        <p:spPr>
          <a:xfrm>
            <a:off x="6483078" y="1701889"/>
            <a:ext cx="4829849" cy="286742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71178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idx="1"/>
          </p:nvPr>
        </p:nvSpPr>
        <p:spPr>
          <a:xfrm>
            <a:off x="394315" y="1212691"/>
            <a:ext cx="11381889" cy="5088800"/>
          </a:xfrm>
        </p:spPr>
        <p:txBody>
          <a:bodyPr>
            <a:normAutofit/>
          </a:bodyPr>
          <a:lstStyle/>
          <a:p>
            <a:pPr marL="0" indent="0">
              <a:buNone/>
            </a:pPr>
            <a:r>
              <a:rPr lang="en-US" dirty="0">
                <a:latin typeface="+mj-lt"/>
              </a:rPr>
              <a:t>Define the following fields for each task</a:t>
            </a:r>
          </a:p>
          <a:p>
            <a:r>
              <a:rPr lang="en-US" sz="2000" dirty="0">
                <a:latin typeface="+mj-lt"/>
              </a:rPr>
              <a:t>Area</a:t>
            </a:r>
          </a:p>
          <a:p>
            <a:r>
              <a:rPr lang="en-US" sz="2000" dirty="0">
                <a:latin typeface="+mj-lt"/>
              </a:rPr>
              <a:t>Task</a:t>
            </a:r>
          </a:p>
          <a:p>
            <a:r>
              <a:rPr lang="en-US" sz="2000" dirty="0">
                <a:latin typeface="+mj-lt"/>
              </a:rPr>
              <a:t>Due date relative to period end date (+ / - days)</a:t>
            </a:r>
          </a:p>
          <a:p>
            <a:r>
              <a:rPr lang="en-US" sz="2000" dirty="0">
                <a:latin typeface="+mj-lt"/>
              </a:rPr>
              <a:t>Due time</a:t>
            </a:r>
          </a:p>
          <a:p>
            <a:r>
              <a:rPr lang="en-US" sz="2000" dirty="0">
                <a:latin typeface="+mj-lt"/>
              </a:rPr>
              <a:t>Closing role</a:t>
            </a:r>
          </a:p>
          <a:p>
            <a:r>
              <a:rPr lang="en-US" sz="2000" dirty="0">
                <a:latin typeface="+mj-lt"/>
              </a:rPr>
              <a:t>Company</a:t>
            </a:r>
          </a:p>
          <a:p>
            <a:endParaRPr lang="en-US" dirty="0">
              <a:latin typeface="+mj-lt"/>
            </a:endParaRPr>
          </a:p>
          <a:p>
            <a:endParaRPr lang="en-US"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mj-lt"/>
            </a:endParaRPr>
          </a:p>
          <a:p>
            <a:endParaRPr lang="en-US" dirty="0">
              <a:latin typeface="+mj-lt"/>
            </a:endParaRPr>
          </a:p>
        </p:txBody>
      </p:sp>
      <p:grpSp>
        <p:nvGrpSpPr>
          <p:cNvPr id="5" name="Group 4">
            <a:extLst>
              <a:ext uri="{FF2B5EF4-FFF2-40B4-BE49-F238E27FC236}">
                <a16:creationId xmlns:a16="http://schemas.microsoft.com/office/drawing/2014/main" id="{D4F2D078-4226-9765-5D98-74C8D34CE89B}"/>
              </a:ext>
            </a:extLst>
          </p:cNvPr>
          <p:cNvGrpSpPr/>
          <p:nvPr/>
        </p:nvGrpSpPr>
        <p:grpSpPr>
          <a:xfrm>
            <a:off x="1846641" y="3651658"/>
            <a:ext cx="9780924" cy="2062735"/>
            <a:chOff x="1846641" y="3651658"/>
            <a:chExt cx="9780924" cy="2062735"/>
          </a:xfrm>
        </p:grpSpPr>
        <p:pic>
          <p:nvPicPr>
            <p:cNvPr id="7" name="Picture 6">
              <a:extLst>
                <a:ext uri="{FF2B5EF4-FFF2-40B4-BE49-F238E27FC236}">
                  <a16:creationId xmlns:a16="http://schemas.microsoft.com/office/drawing/2014/main" id="{85F1F819-EC49-FE71-C9D2-98A563252532}"/>
                </a:ext>
              </a:extLst>
            </p:cNvPr>
            <p:cNvPicPr>
              <a:picLocks noChangeAspect="1"/>
            </p:cNvPicPr>
            <p:nvPr/>
          </p:nvPicPr>
          <p:blipFill rotWithShape="1">
            <a:blip r:embed="rId2"/>
            <a:srcRect r="3875"/>
            <a:stretch/>
          </p:blipFill>
          <p:spPr>
            <a:xfrm>
              <a:off x="1846641" y="3651658"/>
              <a:ext cx="9780924" cy="2062735"/>
            </a:xfrm>
            <a:prstGeom prst="rect">
              <a:avLst/>
            </a:prstGeom>
            <a:ln>
              <a:solidFill>
                <a:schemeClr val="tx1"/>
              </a:solid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C8C538C6-7449-44F6-A753-F721442EA683}"/>
                </a:ext>
              </a:extLst>
            </p:cNvPr>
            <p:cNvPicPr>
              <a:picLocks noChangeAspect="1"/>
            </p:cNvPicPr>
            <p:nvPr/>
          </p:nvPicPr>
          <p:blipFill>
            <a:blip r:embed="rId3"/>
            <a:stretch>
              <a:fillRect/>
            </a:stretch>
          </p:blipFill>
          <p:spPr>
            <a:xfrm>
              <a:off x="5656574" y="3979068"/>
              <a:ext cx="857370" cy="409632"/>
            </a:xfrm>
            <a:prstGeom prst="rect">
              <a:avLst/>
            </a:prstGeom>
          </p:spPr>
        </p:pic>
      </p:grpSp>
    </p:spTree>
    <p:extLst>
      <p:ext uri="{BB962C8B-B14F-4D97-AF65-F5344CB8AC3E}">
        <p14:creationId xmlns:p14="http://schemas.microsoft.com/office/powerpoint/2010/main" val="1587653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20149F76-6577-F4AE-20BA-2D436925635E}"/>
              </a:ext>
            </a:extLst>
          </p:cNvPr>
          <p:cNvSpPr>
            <a:spLocks noGrp="1"/>
          </p:cNvSpPr>
          <p:nvPr>
            <p:ph idx="1"/>
          </p:nvPr>
        </p:nvSpPr>
        <p:spPr>
          <a:xfrm>
            <a:off x="394315" y="1744052"/>
            <a:ext cx="11381889" cy="4205612"/>
          </a:xfrm>
        </p:spPr>
        <p:txBody>
          <a:bodyPr/>
          <a:lstStyle/>
          <a:p>
            <a:r>
              <a:rPr lang="en-US"/>
              <a:t>Solutions Architect</a:t>
            </a:r>
          </a:p>
          <a:p>
            <a:endParaRPr lang="en-US"/>
          </a:p>
          <a:p>
            <a:r>
              <a:rPr lang="en-US"/>
              <a:t>Masters in Accounting</a:t>
            </a:r>
          </a:p>
          <a:p>
            <a:endParaRPr lang="en-US"/>
          </a:p>
          <a:p>
            <a:r>
              <a:rPr lang="en-US"/>
              <a:t>Blog: D365 with Brittany</a:t>
            </a:r>
          </a:p>
          <a:p>
            <a:endParaRPr lang="en-US"/>
          </a:p>
          <a:p>
            <a:r>
              <a:rPr lang="en-US"/>
              <a:t>DUG Meetup Leader: Microsoft Dynamics 365 &amp; Power Platform – Florida Panhandle</a:t>
            </a:r>
            <a:endParaRPr lang="en-US" dirty="0"/>
          </a:p>
        </p:txBody>
      </p:sp>
      <p:sp>
        <p:nvSpPr>
          <p:cNvPr id="3" name="Title 2">
            <a:extLst>
              <a:ext uri="{FF2B5EF4-FFF2-40B4-BE49-F238E27FC236}">
                <a16:creationId xmlns:a16="http://schemas.microsoft.com/office/drawing/2014/main" id="{5DDC4715-7451-41B7-0D74-DC6BE7A2E931}"/>
              </a:ext>
            </a:extLst>
          </p:cNvPr>
          <p:cNvSpPr>
            <a:spLocks noGrp="1"/>
          </p:cNvSpPr>
          <p:nvPr>
            <p:ph type="title"/>
          </p:nvPr>
        </p:nvSpPr>
        <p:spPr/>
        <p:txBody>
          <a:bodyPr/>
          <a:lstStyle/>
          <a:p>
            <a:r>
              <a:rPr lang="en-US"/>
              <a:t>Brittany Burke</a:t>
            </a:r>
            <a:endParaRPr lang="en-US" dirty="0"/>
          </a:p>
        </p:txBody>
      </p:sp>
      <p:pic>
        <p:nvPicPr>
          <p:cNvPr id="7" name="Picture 2">
            <a:extLst>
              <a:ext uri="{FF2B5EF4-FFF2-40B4-BE49-F238E27FC236}">
                <a16:creationId xmlns:a16="http://schemas.microsoft.com/office/drawing/2014/main" id="{C9F2D175-EA9E-2500-0099-566152B184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9225" y="313357"/>
            <a:ext cx="2161479" cy="2161479"/>
          </a:xfrm>
          <a:prstGeom prst="rect">
            <a:avLst/>
          </a:prstGeom>
          <a:ln>
            <a:noFill/>
          </a:ln>
          <a:effectLst>
            <a:outerShdw blurRad="292100" dist="139700" dir="2700000" algn="tl" rotWithShape="0">
              <a:srgbClr val="333333">
                <a:alpha val="65000"/>
              </a:srgbClr>
            </a:outerShdw>
          </a:effectLst>
        </p:spPr>
      </p:pic>
      <p:pic>
        <p:nvPicPr>
          <p:cNvPr id="8" name="!!Logo">
            <a:extLst>
              <a:ext uri="{FF2B5EF4-FFF2-40B4-BE49-F238E27FC236}">
                <a16:creationId xmlns:a16="http://schemas.microsoft.com/office/drawing/2014/main" id="{50FB87DA-1658-07BA-02DB-51CB211F52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11725" y="2118760"/>
            <a:ext cx="2424242" cy="698803"/>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A7A61BAF-3FC7-11D6-8F9C-ED35862515AC}"/>
              </a:ext>
            </a:extLst>
          </p:cNvPr>
          <p:cNvGrpSpPr/>
          <p:nvPr/>
        </p:nvGrpSpPr>
        <p:grpSpPr>
          <a:xfrm>
            <a:off x="6755601" y="357600"/>
            <a:ext cx="4936491" cy="1685571"/>
            <a:chOff x="7014219" y="293026"/>
            <a:chExt cx="4936491" cy="1685571"/>
          </a:xfrm>
        </p:grpSpPr>
        <p:pic>
          <p:nvPicPr>
            <p:cNvPr id="5" name="Picture 4" descr="A picture containing text, sign, outdoor, blue&#10;&#10;Description automatically generated">
              <a:extLst>
                <a:ext uri="{FF2B5EF4-FFF2-40B4-BE49-F238E27FC236}">
                  <a16:creationId xmlns:a16="http://schemas.microsoft.com/office/drawing/2014/main" id="{F0483799-6FFE-3269-E429-063B7D938E6C}"/>
                </a:ext>
              </a:extLst>
            </p:cNvPr>
            <p:cNvPicPr>
              <a:picLocks noChangeAspect="1"/>
            </p:cNvPicPr>
            <p:nvPr/>
          </p:nvPicPr>
          <p:blipFill>
            <a:blip r:embed="rId5"/>
            <a:stretch>
              <a:fillRect/>
            </a:stretch>
          </p:blipFill>
          <p:spPr>
            <a:xfrm>
              <a:off x="8660138" y="313357"/>
              <a:ext cx="1644653" cy="1644653"/>
            </a:xfrm>
            <a:prstGeom prst="rect">
              <a:avLst/>
            </a:prstGeom>
          </p:spPr>
        </p:pic>
        <p:pic>
          <p:nvPicPr>
            <p:cNvPr id="6" name="Picture 5" descr="A picture containing text, sign, outdoor, blue&#10;&#10;Description automatically generated">
              <a:extLst>
                <a:ext uri="{FF2B5EF4-FFF2-40B4-BE49-F238E27FC236}">
                  <a16:creationId xmlns:a16="http://schemas.microsoft.com/office/drawing/2014/main" id="{A0B69972-E8A9-6781-CE8D-3EDD798AF5E5}"/>
                </a:ext>
              </a:extLst>
            </p:cNvPr>
            <p:cNvPicPr>
              <a:picLocks noChangeAspect="1"/>
            </p:cNvPicPr>
            <p:nvPr/>
          </p:nvPicPr>
          <p:blipFill>
            <a:blip r:embed="rId6"/>
            <a:stretch>
              <a:fillRect/>
            </a:stretch>
          </p:blipFill>
          <p:spPr>
            <a:xfrm>
              <a:off x="10304790" y="313357"/>
              <a:ext cx="1645920" cy="1665240"/>
            </a:xfrm>
            <a:prstGeom prst="rect">
              <a:avLst/>
            </a:prstGeom>
          </p:spPr>
        </p:pic>
        <p:pic>
          <p:nvPicPr>
            <p:cNvPr id="10" name="Picture 2">
              <a:hlinkClick r:id="rId7"/>
              <a:extLst>
                <a:ext uri="{FF2B5EF4-FFF2-40B4-BE49-F238E27FC236}">
                  <a16:creationId xmlns:a16="http://schemas.microsoft.com/office/drawing/2014/main" id="{75A9666F-5AD0-6A4F-4926-7268FA0425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14219" y="293026"/>
              <a:ext cx="1644654" cy="1644654"/>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2" descr="A blue sign with white text&#10;&#10;Description automatically generated">
            <a:extLst>
              <a:ext uri="{FF2B5EF4-FFF2-40B4-BE49-F238E27FC236}">
                <a16:creationId xmlns:a16="http://schemas.microsoft.com/office/drawing/2014/main" id="{E9175D66-44CC-7F96-A38B-6020DA007574}"/>
              </a:ext>
            </a:extLst>
          </p:cNvPr>
          <p:cNvPicPr>
            <a:picLocks noChangeAspect="1"/>
          </p:cNvPicPr>
          <p:nvPr/>
        </p:nvPicPr>
        <p:blipFill>
          <a:blip r:embed="rId9"/>
          <a:stretch>
            <a:fillRect/>
          </a:stretch>
        </p:blipFill>
        <p:spPr>
          <a:xfrm>
            <a:off x="8146914" y="3165962"/>
            <a:ext cx="2289053" cy="923546"/>
          </a:xfrm>
          <a:prstGeom prst="rect">
            <a:avLst/>
          </a:prstGeom>
        </p:spPr>
      </p:pic>
    </p:spTree>
    <p:extLst>
      <p:ext uri="{BB962C8B-B14F-4D97-AF65-F5344CB8AC3E}">
        <p14:creationId xmlns:p14="http://schemas.microsoft.com/office/powerpoint/2010/main" val="2240351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sz="half" idx="1"/>
          </p:nvPr>
        </p:nvSpPr>
        <p:spPr>
          <a:xfrm>
            <a:off x="394316" y="1276489"/>
            <a:ext cx="5625484" cy="4900474"/>
          </a:xfrm>
        </p:spPr>
        <p:txBody>
          <a:bodyPr>
            <a:normAutofit/>
          </a:bodyPr>
          <a:lstStyle/>
          <a:p>
            <a:pPr marL="0" indent="0">
              <a:buNone/>
            </a:pPr>
            <a:r>
              <a:rPr lang="en-US" dirty="0">
                <a:latin typeface="+mj-lt"/>
              </a:rPr>
              <a:t>Task link</a:t>
            </a:r>
          </a:p>
          <a:p>
            <a:endParaRPr lang="en-US" sz="2400" dirty="0">
              <a:latin typeface="+mj-lt"/>
            </a:endParaRPr>
          </a:p>
          <a:p>
            <a:r>
              <a:rPr lang="en-US" sz="2400" dirty="0">
                <a:latin typeface="+mj-lt"/>
              </a:rPr>
              <a:t>Optional field on the template</a:t>
            </a:r>
          </a:p>
          <a:p>
            <a:endParaRPr lang="en-US" sz="2400" dirty="0">
              <a:latin typeface="+mj-lt"/>
            </a:endParaRPr>
          </a:p>
          <a:p>
            <a:r>
              <a:rPr lang="en-US" sz="2400" dirty="0">
                <a:latin typeface="+mj-lt"/>
              </a:rPr>
              <a:t>Creates a hyperlink on the task in the workspace to where the work or process should be completed</a:t>
            </a:r>
          </a:p>
          <a:p>
            <a:endParaRPr lang="en-US" sz="2400" dirty="0">
              <a:latin typeface="+mj-lt"/>
            </a:endParaRPr>
          </a:p>
          <a:p>
            <a:r>
              <a:rPr lang="en-US" sz="2400" dirty="0">
                <a:latin typeface="+mj-lt"/>
              </a:rPr>
              <a:t>Can be a menu path in D365 or an external URL </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mj-lt"/>
            </a:endParaRPr>
          </a:p>
          <a:p>
            <a:endParaRPr lang="en-US" dirty="0">
              <a:latin typeface="+mj-lt"/>
            </a:endParaRPr>
          </a:p>
        </p:txBody>
      </p:sp>
      <p:pic>
        <p:nvPicPr>
          <p:cNvPr id="14" name="Content Placeholder 13">
            <a:extLst>
              <a:ext uri="{FF2B5EF4-FFF2-40B4-BE49-F238E27FC236}">
                <a16:creationId xmlns:a16="http://schemas.microsoft.com/office/drawing/2014/main" id="{F56DC16A-06D2-D95F-0D3C-ECBEFB4034B2}"/>
              </a:ext>
            </a:extLst>
          </p:cNvPr>
          <p:cNvPicPr>
            <a:picLocks noGrp="1" noChangeAspect="1"/>
          </p:cNvPicPr>
          <p:nvPr>
            <p:ph sz="half" idx="10"/>
          </p:nvPr>
        </p:nvPicPr>
        <p:blipFill>
          <a:blip r:embed="rId2"/>
          <a:stretch>
            <a:fillRect/>
          </a:stretch>
        </p:blipFill>
        <p:spPr>
          <a:xfrm>
            <a:off x="7276864" y="1661866"/>
            <a:ext cx="3372321" cy="353426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93264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sz="half" idx="1"/>
          </p:nvPr>
        </p:nvSpPr>
        <p:spPr>
          <a:xfrm>
            <a:off x="394316" y="1276489"/>
            <a:ext cx="5625484" cy="4900474"/>
          </a:xfrm>
        </p:spPr>
        <p:txBody>
          <a:bodyPr>
            <a:normAutofit/>
          </a:bodyPr>
          <a:lstStyle/>
          <a:p>
            <a:pPr marL="0" indent="0">
              <a:buNone/>
            </a:pPr>
            <a:r>
              <a:rPr lang="en-US" dirty="0">
                <a:latin typeface="+mj-lt"/>
              </a:rPr>
              <a:t>Set a dependency</a:t>
            </a:r>
          </a:p>
          <a:p>
            <a:r>
              <a:rPr lang="en-US" sz="2000" dirty="0">
                <a:latin typeface="+mj-lt"/>
              </a:rPr>
              <a:t>The task cannot be completed until the tasks marked in “Set dependency” are marked completed. </a:t>
            </a:r>
          </a:p>
          <a:p>
            <a:r>
              <a:rPr lang="en-US" sz="2000" dirty="0">
                <a:latin typeface="+mj-lt"/>
              </a:rPr>
              <a:t>Marked tasks are predecessors to the current task</a:t>
            </a:r>
          </a:p>
          <a:p>
            <a:endParaRPr lang="en-US" dirty="0">
              <a:latin typeface="+mj-lt"/>
            </a:endParaRPr>
          </a:p>
          <a:p>
            <a:endParaRPr lang="en-US"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pic>
        <p:nvPicPr>
          <p:cNvPr id="9" name="Content Placeholder 8">
            <a:extLst>
              <a:ext uri="{FF2B5EF4-FFF2-40B4-BE49-F238E27FC236}">
                <a16:creationId xmlns:a16="http://schemas.microsoft.com/office/drawing/2014/main" id="{F52B1923-5055-672C-D19A-8355BC0A494C}"/>
              </a:ext>
            </a:extLst>
          </p:cNvPr>
          <p:cNvPicPr>
            <a:picLocks noGrp="1" noChangeAspect="1"/>
          </p:cNvPicPr>
          <p:nvPr>
            <p:ph sz="half" idx="10"/>
          </p:nvPr>
        </p:nvPicPr>
        <p:blipFill>
          <a:blip r:embed="rId2"/>
          <a:stretch>
            <a:fillRect/>
          </a:stretch>
        </p:blipFill>
        <p:spPr>
          <a:xfrm>
            <a:off x="6149359" y="1731146"/>
            <a:ext cx="5626100" cy="3395708"/>
          </a:xfrm>
          <a:prstGeom prst="rect">
            <a:avLst/>
          </a:prstGeom>
          <a:ln>
            <a:solidFill>
              <a:schemeClr val="tx1"/>
            </a:solidFill>
          </a:ln>
          <a:effectLst>
            <a:outerShdw blurRad="292100" dist="139700" dir="2700000" algn="tl" rotWithShape="0">
              <a:srgbClr val="333333">
                <a:alpha val="65000"/>
              </a:srgbClr>
            </a:outerShdw>
          </a:effectLst>
        </p:spPr>
      </p:pic>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mj-lt"/>
            </a:endParaRPr>
          </a:p>
          <a:p>
            <a:endParaRPr lang="en-US" dirty="0">
              <a:latin typeface="+mj-lt"/>
            </a:endParaRPr>
          </a:p>
        </p:txBody>
      </p:sp>
      <p:pic>
        <p:nvPicPr>
          <p:cNvPr id="5" name="Picture 4">
            <a:extLst>
              <a:ext uri="{FF2B5EF4-FFF2-40B4-BE49-F238E27FC236}">
                <a16:creationId xmlns:a16="http://schemas.microsoft.com/office/drawing/2014/main" id="{C0796863-2C27-10C6-45A7-74F8A4DC2D60}"/>
              </a:ext>
            </a:extLst>
          </p:cNvPr>
          <p:cNvPicPr>
            <a:picLocks noChangeAspect="1"/>
          </p:cNvPicPr>
          <p:nvPr/>
        </p:nvPicPr>
        <p:blipFill>
          <a:blip r:embed="rId3"/>
          <a:stretch>
            <a:fillRect/>
          </a:stretch>
        </p:blipFill>
        <p:spPr>
          <a:xfrm>
            <a:off x="1319020" y="3253564"/>
            <a:ext cx="3776076" cy="2243144"/>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3389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48E90E2-8F3E-E8FF-E35C-605BCB9307EC}"/>
              </a:ext>
            </a:extLst>
          </p:cNvPr>
          <p:cNvSpPr>
            <a:spLocks noGrp="1"/>
          </p:cNvSpPr>
          <p:nvPr>
            <p:ph sz="half" idx="1"/>
          </p:nvPr>
        </p:nvSpPr>
        <p:spPr>
          <a:xfrm>
            <a:off x="394316" y="1276489"/>
            <a:ext cx="5625484" cy="4900474"/>
          </a:xfrm>
        </p:spPr>
        <p:txBody>
          <a:bodyPr>
            <a:normAutofit/>
          </a:bodyPr>
          <a:lstStyle/>
          <a:p>
            <a:pPr marL="0" indent="0">
              <a:buNone/>
            </a:pPr>
            <a:r>
              <a:rPr lang="en-US" dirty="0">
                <a:latin typeface="+mj-lt"/>
              </a:rPr>
              <a:t>Add an attachment</a:t>
            </a:r>
          </a:p>
          <a:p>
            <a:endParaRPr lang="en-US" sz="2000" dirty="0">
              <a:latin typeface="+mj-lt"/>
            </a:endParaRPr>
          </a:p>
          <a:p>
            <a:r>
              <a:rPr lang="en-US" sz="2400" dirty="0">
                <a:latin typeface="+mj-lt"/>
              </a:rPr>
              <a:t>Optional field on the template</a:t>
            </a:r>
          </a:p>
          <a:p>
            <a:endParaRPr lang="en-US" sz="2400" dirty="0">
              <a:latin typeface="+mj-lt"/>
            </a:endParaRPr>
          </a:p>
          <a:p>
            <a:r>
              <a:rPr lang="en-US" sz="2400" dirty="0">
                <a:latin typeface="+mj-lt"/>
              </a:rPr>
              <a:t>Documentation for processes can be attached to templates for repeated use and consistent execution</a:t>
            </a:r>
          </a:p>
          <a:p>
            <a:endParaRPr lang="en-US" dirty="0">
              <a:latin typeface="+mj-lt"/>
            </a:endParaRPr>
          </a:p>
          <a:p>
            <a:endParaRPr lang="en-US"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Templates</a:t>
            </a:r>
          </a:p>
        </p:txBody>
      </p:sp>
      <p:sp>
        <p:nvSpPr>
          <p:cNvPr id="10" name="Content Placeholder 8">
            <a:extLst>
              <a:ext uri="{FF2B5EF4-FFF2-40B4-BE49-F238E27FC236}">
                <a16:creationId xmlns:a16="http://schemas.microsoft.com/office/drawing/2014/main" id="{A68C3052-40A5-7EB3-FEB3-BD51A52DDFD9}"/>
              </a:ext>
            </a:extLst>
          </p:cNvPr>
          <p:cNvSpPr txBox="1">
            <a:spLocks/>
          </p:cNvSpPr>
          <p:nvPr/>
        </p:nvSpPr>
        <p:spPr>
          <a:xfrm>
            <a:off x="415796" y="1276489"/>
            <a:ext cx="11360410" cy="19810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Times New Roman" panose="02020603050405020304" pitchFamily="18" charset="0"/>
                <a:ea typeface="+mn-ea"/>
                <a:cs typeface="Times New Roman" panose="02020603050405020304" pitchFamily="18"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imes New Roman" panose="02020603050405020304" pitchFamily="18" charset="0"/>
                <a:ea typeface="+mn-ea"/>
                <a:cs typeface="Times New Roman" panose="02020603050405020304" pitchFamily="18"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imes New Roman" panose="02020603050405020304" pitchFamily="18" charset="0"/>
                <a:ea typeface="+mn-ea"/>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imes New Roman" panose="02020603050405020304" pitchFamily="18" charset="0"/>
                <a:ea typeface="+mn-ea"/>
                <a:cs typeface="Times New Roman" panose="02020603050405020304" pitchFamily="18"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dirty="0">
              <a:latin typeface="+mj-lt"/>
            </a:endParaRPr>
          </a:p>
          <a:p>
            <a:endParaRPr lang="en-US" dirty="0">
              <a:latin typeface="+mj-lt"/>
            </a:endParaRPr>
          </a:p>
        </p:txBody>
      </p:sp>
      <p:pic>
        <p:nvPicPr>
          <p:cNvPr id="8" name="Content Placeholder 7">
            <a:extLst>
              <a:ext uri="{FF2B5EF4-FFF2-40B4-BE49-F238E27FC236}">
                <a16:creationId xmlns:a16="http://schemas.microsoft.com/office/drawing/2014/main" id="{11FC5A09-25E7-34DD-BD9C-00A012C7452E}"/>
              </a:ext>
            </a:extLst>
          </p:cNvPr>
          <p:cNvPicPr>
            <a:picLocks noGrp="1" noChangeAspect="1"/>
          </p:cNvPicPr>
          <p:nvPr>
            <p:ph sz="half" idx="10"/>
          </p:nvPr>
        </p:nvPicPr>
        <p:blipFill>
          <a:blip r:embed="rId2"/>
          <a:stretch>
            <a:fillRect/>
          </a:stretch>
        </p:blipFill>
        <p:spPr>
          <a:xfrm>
            <a:off x="6915082" y="1702413"/>
            <a:ext cx="3503979" cy="3110273"/>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04920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Financial Period Close Configuration</a:t>
            </a:r>
            <a:br>
              <a:rPr lang="en-US" dirty="0"/>
            </a:br>
            <a:r>
              <a:rPr lang="en-US" dirty="0"/>
              <a:t>Closing schedules</a:t>
            </a:r>
          </a:p>
        </p:txBody>
      </p:sp>
      <p:sp>
        <p:nvSpPr>
          <p:cNvPr id="3" name="Content Placeholder 2">
            <a:extLst>
              <a:ext uri="{FF2B5EF4-FFF2-40B4-BE49-F238E27FC236}">
                <a16:creationId xmlns:a16="http://schemas.microsoft.com/office/drawing/2014/main" id="{3CBF5061-E867-0903-8084-7586F2C9235D}"/>
              </a:ext>
            </a:extLst>
          </p:cNvPr>
          <p:cNvSpPr>
            <a:spLocks noGrp="1"/>
          </p:cNvSpPr>
          <p:nvPr>
            <p:ph sz="half" idx="11"/>
          </p:nvPr>
        </p:nvSpPr>
        <p:spPr>
          <a:xfrm>
            <a:off x="406507" y="1306432"/>
            <a:ext cx="5628821" cy="2518929"/>
          </a:xfrm>
        </p:spPr>
        <p:txBody>
          <a:bodyPr/>
          <a:lstStyle/>
          <a:p>
            <a:r>
              <a:rPr lang="en-US" dirty="0">
                <a:latin typeface="+mj-lt"/>
              </a:rPr>
              <a:t>Configured for each closing period</a:t>
            </a:r>
          </a:p>
          <a:p>
            <a:r>
              <a:rPr lang="en-US" dirty="0">
                <a:latin typeface="+mj-lt"/>
              </a:rPr>
              <a:t>Can apply to one or more company</a:t>
            </a:r>
          </a:p>
          <a:p>
            <a:endParaRPr lang="en-US" dirty="0">
              <a:latin typeface="+mj-lt"/>
            </a:endParaRPr>
          </a:p>
        </p:txBody>
      </p:sp>
      <p:pic>
        <p:nvPicPr>
          <p:cNvPr id="6" name="Content Placeholder 4">
            <a:extLst>
              <a:ext uri="{FF2B5EF4-FFF2-40B4-BE49-F238E27FC236}">
                <a16:creationId xmlns:a16="http://schemas.microsoft.com/office/drawing/2014/main" id="{2494776E-B326-A5FE-60CF-191C17FF4248}"/>
              </a:ext>
            </a:extLst>
          </p:cNvPr>
          <p:cNvPicPr>
            <a:picLocks noGrp="1" noChangeAspect="1"/>
          </p:cNvPicPr>
          <p:nvPr>
            <p:ph idx="10"/>
          </p:nvPr>
        </p:nvPicPr>
        <p:blipFill rotWithShape="1">
          <a:blip r:embed="rId2"/>
          <a:srcRect l="-103" t="397" r="103" b="11129"/>
          <a:stretch/>
        </p:blipFill>
        <p:spPr>
          <a:xfrm>
            <a:off x="848405" y="3009014"/>
            <a:ext cx="10473709" cy="2636874"/>
          </a:xfrm>
          <a:prstGeom prst="rect">
            <a:avLst/>
          </a:prstGeom>
          <a:ln>
            <a:solidFill>
              <a:schemeClr val="tx1"/>
            </a:solidFill>
          </a:ln>
          <a:effectLst>
            <a:outerShdw blurRad="292100" dist="139700" dir="2700000" algn="tl" rotWithShape="0">
              <a:srgbClr val="333333">
                <a:alpha val="65000"/>
              </a:srgbClr>
            </a:outerShdw>
          </a:effectLst>
        </p:spPr>
      </p:pic>
      <p:sp>
        <p:nvSpPr>
          <p:cNvPr id="8" name="Content Placeholder 7">
            <a:extLst>
              <a:ext uri="{FF2B5EF4-FFF2-40B4-BE49-F238E27FC236}">
                <a16:creationId xmlns:a16="http://schemas.microsoft.com/office/drawing/2014/main" id="{2F0C110D-8DB5-6260-AFE8-68755FF29E52}"/>
              </a:ext>
            </a:extLst>
          </p:cNvPr>
          <p:cNvSpPr>
            <a:spLocks noGrp="1"/>
          </p:cNvSpPr>
          <p:nvPr>
            <p:ph sz="half" idx="2"/>
          </p:nvPr>
        </p:nvSpPr>
        <p:spPr>
          <a:xfrm>
            <a:off x="6151106" y="1306432"/>
            <a:ext cx="5628821" cy="2518929"/>
          </a:xfrm>
        </p:spPr>
        <p:txBody>
          <a:bodyPr/>
          <a:lstStyle/>
          <a:p>
            <a:r>
              <a:rPr lang="en-US" dirty="0">
                <a:latin typeface="+mj-lt"/>
              </a:rPr>
              <a:t>Period start date</a:t>
            </a:r>
          </a:p>
          <a:p>
            <a:r>
              <a:rPr lang="en-US" dirty="0">
                <a:latin typeface="+mj-lt"/>
              </a:rPr>
              <a:t>Period end date</a:t>
            </a:r>
          </a:p>
          <a:p>
            <a:pPr lvl="1"/>
            <a:r>
              <a:rPr lang="en-US" dirty="0">
                <a:latin typeface="+mj-lt"/>
              </a:rPr>
              <a:t>Used to determine actual due date for period close tasks</a:t>
            </a:r>
          </a:p>
        </p:txBody>
      </p:sp>
    </p:spTree>
    <p:extLst>
      <p:ext uri="{BB962C8B-B14F-4D97-AF65-F5344CB8AC3E}">
        <p14:creationId xmlns:p14="http://schemas.microsoft.com/office/powerpoint/2010/main" val="37693957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C29433-42CF-A674-7A99-D3712803256A}"/>
              </a:ext>
            </a:extLst>
          </p:cNvPr>
          <p:cNvSpPr>
            <a:spLocks noGrp="1"/>
          </p:cNvSpPr>
          <p:nvPr>
            <p:ph type="title"/>
          </p:nvPr>
        </p:nvSpPr>
        <p:spPr/>
        <p:txBody>
          <a:bodyPr anchor="t"/>
          <a:lstStyle/>
          <a:p>
            <a:r>
              <a:rPr lang="en-US" sz="7200" dirty="0"/>
              <a:t>Using the Financial Period Close Workspace</a:t>
            </a:r>
            <a:endParaRPr lang="en-US" dirty="0"/>
          </a:p>
        </p:txBody>
      </p:sp>
      <p:sp>
        <p:nvSpPr>
          <p:cNvPr id="2" name="Title 3">
            <a:extLst>
              <a:ext uri="{FF2B5EF4-FFF2-40B4-BE49-F238E27FC236}">
                <a16:creationId xmlns:a16="http://schemas.microsoft.com/office/drawing/2014/main" id="{3F1DDE32-6977-9961-2AF1-2017B240206F}"/>
              </a:ext>
            </a:extLst>
          </p:cNvPr>
          <p:cNvSpPr txBox="1">
            <a:spLocks/>
          </p:cNvSpPr>
          <p:nvPr/>
        </p:nvSpPr>
        <p:spPr>
          <a:xfrm>
            <a:off x="394316" y="286357"/>
            <a:ext cx="11381889" cy="132556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7200" b="1" i="0" kern="1200">
                <a:solidFill>
                  <a:schemeClr val="tx1"/>
                </a:solidFill>
                <a:latin typeface="Times New Roman" panose="02020603050405020304" pitchFamily="18" charset="0"/>
                <a:ea typeface="Open Sans ExtraBold" pitchFamily="2" charset="0"/>
                <a:cs typeface="Times New Roman" panose="02020603050405020304" pitchFamily="18" charset="0"/>
              </a:defRPr>
            </a:lvl1pPr>
          </a:lstStyle>
          <a:p>
            <a:pPr algn="l"/>
            <a:r>
              <a:rPr lang="en-US" sz="1800" dirty="0"/>
              <a:t>From Chaos to Control: </a:t>
            </a:r>
          </a:p>
          <a:p>
            <a:pPr algn="l"/>
            <a:r>
              <a:rPr lang="en-US" sz="1800" dirty="0"/>
              <a:t>Achieving a Smooth Financial Period Close in D365 F&amp;O</a:t>
            </a:r>
            <a:endParaRPr lang="en-US" dirty="0"/>
          </a:p>
        </p:txBody>
      </p:sp>
    </p:spTree>
    <p:extLst>
      <p:ext uri="{BB962C8B-B14F-4D97-AF65-F5344CB8AC3E}">
        <p14:creationId xmlns:p14="http://schemas.microsoft.com/office/powerpoint/2010/main" val="3598197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idx="1"/>
          </p:nvPr>
        </p:nvSpPr>
        <p:spPr/>
        <p:txBody>
          <a:bodyPr>
            <a:normAutofit/>
          </a:bodyPr>
          <a:lstStyle/>
          <a:p>
            <a:r>
              <a:rPr lang="en-US" sz="2000" dirty="0">
                <a:latin typeface="+mj-lt"/>
              </a:rPr>
              <a:t>Attachments can be added to a task before or after it is completed for future reference</a:t>
            </a:r>
          </a:p>
          <a:p>
            <a:endParaRPr lang="en-US" sz="1600"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Using the Financial Period Close Workspace</a:t>
            </a:r>
            <a:br>
              <a:rPr lang="en-US" dirty="0"/>
            </a:br>
            <a:r>
              <a:rPr lang="en-US" dirty="0"/>
              <a:t>Add Attachments to a Task</a:t>
            </a:r>
          </a:p>
        </p:txBody>
      </p:sp>
      <p:pic>
        <p:nvPicPr>
          <p:cNvPr id="6" name="Picture 5">
            <a:extLst>
              <a:ext uri="{FF2B5EF4-FFF2-40B4-BE49-F238E27FC236}">
                <a16:creationId xmlns:a16="http://schemas.microsoft.com/office/drawing/2014/main" id="{D259A840-4D20-1104-2946-0DB49A43C6C6}"/>
              </a:ext>
            </a:extLst>
          </p:cNvPr>
          <p:cNvPicPr>
            <a:picLocks noChangeAspect="1"/>
          </p:cNvPicPr>
          <p:nvPr/>
        </p:nvPicPr>
        <p:blipFill>
          <a:blip r:embed="rId3"/>
          <a:stretch>
            <a:fillRect/>
          </a:stretch>
        </p:blipFill>
        <p:spPr>
          <a:xfrm>
            <a:off x="1488558" y="2233901"/>
            <a:ext cx="9214884" cy="2645389"/>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644710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idx="1"/>
          </p:nvPr>
        </p:nvSpPr>
        <p:spPr/>
        <p:txBody>
          <a:bodyPr>
            <a:normAutofit/>
          </a:bodyPr>
          <a:lstStyle/>
          <a:p>
            <a:r>
              <a:rPr lang="en-US" sz="2000" dirty="0">
                <a:latin typeface="+mj-lt"/>
              </a:rPr>
              <a:t>Only the current assigned resource (Responsible) can mark a task complete</a:t>
            </a:r>
          </a:p>
          <a:p>
            <a:r>
              <a:rPr lang="en-US" sz="2000" dirty="0">
                <a:latin typeface="+mj-lt"/>
              </a:rPr>
              <a:t>Tasks can be reassigned as needed</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Using the Financial Period Close Workspace</a:t>
            </a:r>
            <a:br>
              <a:rPr lang="en-US" dirty="0"/>
            </a:br>
            <a:r>
              <a:rPr lang="en-US" dirty="0"/>
              <a:t>Marking Tasks Complete</a:t>
            </a:r>
          </a:p>
        </p:txBody>
      </p:sp>
      <p:pic>
        <p:nvPicPr>
          <p:cNvPr id="3" name="Picture 2">
            <a:extLst>
              <a:ext uri="{FF2B5EF4-FFF2-40B4-BE49-F238E27FC236}">
                <a16:creationId xmlns:a16="http://schemas.microsoft.com/office/drawing/2014/main" id="{1E9B4924-CA04-A8EB-299A-725F4AE5C3C1}"/>
              </a:ext>
            </a:extLst>
          </p:cNvPr>
          <p:cNvPicPr>
            <a:picLocks noChangeAspect="1"/>
          </p:cNvPicPr>
          <p:nvPr/>
        </p:nvPicPr>
        <p:blipFill>
          <a:blip r:embed="rId3"/>
          <a:stretch>
            <a:fillRect/>
          </a:stretch>
        </p:blipFill>
        <p:spPr>
          <a:xfrm>
            <a:off x="1550582" y="2821252"/>
            <a:ext cx="9090837" cy="2424674"/>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67582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idx="1"/>
          </p:nvPr>
        </p:nvSpPr>
        <p:spPr/>
        <p:txBody>
          <a:bodyPr>
            <a:normAutofit/>
          </a:bodyPr>
          <a:lstStyle/>
          <a:p>
            <a:r>
              <a:rPr lang="en-US" sz="2000" dirty="0">
                <a:latin typeface="+mj-lt"/>
              </a:rPr>
              <a:t>When a task is marked complete, the completed date is captured automatically</a:t>
            </a:r>
          </a:p>
          <a:p>
            <a:pPr lvl="1"/>
            <a:r>
              <a:rPr lang="en-US" sz="1600" dirty="0">
                <a:latin typeface="+mj-lt"/>
              </a:rPr>
              <a:t>This date cannot be edited by users</a:t>
            </a:r>
          </a:p>
          <a:p>
            <a:r>
              <a:rPr lang="en-US" sz="2000" dirty="0">
                <a:latin typeface="+mj-lt"/>
              </a:rPr>
              <a:t>If marked complete by accident, any user that can configure the Financial period close workspace can remove the completed flag</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Using the Financial Period Close Workspace</a:t>
            </a:r>
            <a:br>
              <a:rPr lang="en-US" dirty="0"/>
            </a:br>
            <a:r>
              <a:rPr lang="en-US" dirty="0"/>
              <a:t>Marking Tasks Complete</a:t>
            </a:r>
          </a:p>
        </p:txBody>
      </p:sp>
      <p:pic>
        <p:nvPicPr>
          <p:cNvPr id="5" name="Picture 4">
            <a:extLst>
              <a:ext uri="{FF2B5EF4-FFF2-40B4-BE49-F238E27FC236}">
                <a16:creationId xmlns:a16="http://schemas.microsoft.com/office/drawing/2014/main" id="{F57FD59F-7FFC-9B0D-372D-64F0BF81A126}"/>
              </a:ext>
            </a:extLst>
          </p:cNvPr>
          <p:cNvPicPr>
            <a:picLocks noChangeAspect="1"/>
          </p:cNvPicPr>
          <p:nvPr/>
        </p:nvPicPr>
        <p:blipFill>
          <a:blip r:embed="rId3"/>
          <a:stretch>
            <a:fillRect/>
          </a:stretch>
        </p:blipFill>
        <p:spPr>
          <a:xfrm>
            <a:off x="588567" y="3090482"/>
            <a:ext cx="10993384" cy="1886213"/>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599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sz="half" idx="1"/>
          </p:nvPr>
        </p:nvSpPr>
        <p:spPr/>
        <p:txBody>
          <a:bodyPr>
            <a:normAutofit/>
          </a:bodyPr>
          <a:lstStyle/>
          <a:p>
            <a:r>
              <a:rPr lang="en-US" sz="2400" dirty="0">
                <a:latin typeface="+mj-lt"/>
              </a:rPr>
              <a:t>To reassign a task, select the task and select </a:t>
            </a:r>
            <a:r>
              <a:rPr lang="en-US" sz="2400" b="1" dirty="0">
                <a:latin typeface="+mj-lt"/>
              </a:rPr>
              <a:t>Edit</a:t>
            </a:r>
          </a:p>
          <a:p>
            <a:endParaRPr lang="en-US" sz="2400" b="1" dirty="0">
              <a:latin typeface="+mj-lt"/>
            </a:endParaRPr>
          </a:p>
          <a:p>
            <a:r>
              <a:rPr lang="en-US" sz="2400" dirty="0">
                <a:latin typeface="+mj-lt"/>
              </a:rPr>
              <a:t>Only tasks that have not been marked as complete can be edited</a:t>
            </a:r>
          </a:p>
          <a:p>
            <a:endParaRPr lang="en-US" sz="2000"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Using the Financial Period Close Workspace</a:t>
            </a:r>
            <a:br>
              <a:rPr lang="en-US" dirty="0"/>
            </a:br>
            <a:r>
              <a:rPr lang="en-US" dirty="0"/>
              <a:t>Reassigning Tasks</a:t>
            </a:r>
          </a:p>
        </p:txBody>
      </p:sp>
      <p:pic>
        <p:nvPicPr>
          <p:cNvPr id="6" name="Content Placeholder 5">
            <a:extLst>
              <a:ext uri="{FF2B5EF4-FFF2-40B4-BE49-F238E27FC236}">
                <a16:creationId xmlns:a16="http://schemas.microsoft.com/office/drawing/2014/main" id="{08FC6CE8-589D-80AF-2CEC-287D791CCC36}"/>
              </a:ext>
            </a:extLst>
          </p:cNvPr>
          <p:cNvPicPr>
            <a:picLocks noGrp="1" noChangeAspect="1"/>
          </p:cNvPicPr>
          <p:nvPr>
            <p:ph sz="half" idx="10"/>
          </p:nvPr>
        </p:nvPicPr>
        <p:blipFill>
          <a:blip r:embed="rId3"/>
          <a:stretch>
            <a:fillRect/>
          </a:stretch>
        </p:blipFill>
        <p:spPr>
          <a:xfrm>
            <a:off x="6019800" y="1766023"/>
            <a:ext cx="5626100" cy="332595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7759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4330CF-5406-0B45-95F4-7A49F9FD27C5}"/>
              </a:ext>
            </a:extLst>
          </p:cNvPr>
          <p:cNvSpPr>
            <a:spLocks noGrp="1"/>
          </p:cNvSpPr>
          <p:nvPr>
            <p:ph idx="1"/>
          </p:nvPr>
        </p:nvSpPr>
        <p:spPr/>
        <p:txBody>
          <a:bodyPr/>
          <a:lstStyle/>
          <a:p>
            <a:r>
              <a:rPr lang="en-US" dirty="0">
                <a:latin typeface="+mj-lt"/>
              </a:rPr>
              <a:t>Users with task access of “All tasks and status” can edit tasks for a specific closing schedule</a:t>
            </a:r>
          </a:p>
          <a:p>
            <a:pPr lvl="1"/>
            <a:r>
              <a:rPr lang="en-US" dirty="0">
                <a:latin typeface="+mj-lt"/>
              </a:rPr>
              <a:t>Add, remove, or change dependencies</a:t>
            </a:r>
          </a:p>
          <a:p>
            <a:pPr lvl="1"/>
            <a:r>
              <a:rPr lang="en-US" dirty="0">
                <a:latin typeface="+mj-lt"/>
              </a:rPr>
              <a:t>Change area</a:t>
            </a:r>
          </a:p>
          <a:p>
            <a:pPr lvl="1"/>
            <a:r>
              <a:rPr lang="en-US" dirty="0">
                <a:latin typeface="+mj-lt"/>
              </a:rPr>
              <a:t>Change Responsible</a:t>
            </a:r>
          </a:p>
          <a:p>
            <a:pPr lvl="1"/>
            <a:r>
              <a:rPr lang="en-US" dirty="0">
                <a:latin typeface="+mj-lt"/>
              </a:rPr>
              <a:t>Delete the task</a:t>
            </a:r>
          </a:p>
          <a:p>
            <a:pPr lvl="1"/>
            <a:r>
              <a:rPr lang="en-US" dirty="0">
                <a:latin typeface="+mj-lt"/>
              </a:rPr>
              <a:t>Add a new task</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Using the Financial Period Close Workspace</a:t>
            </a:r>
            <a:br>
              <a:rPr lang="en-US" dirty="0"/>
            </a:br>
            <a:r>
              <a:rPr lang="en-US" dirty="0"/>
              <a:t>Editing Tasks</a:t>
            </a:r>
          </a:p>
        </p:txBody>
      </p:sp>
    </p:spTree>
    <p:extLst>
      <p:ext uri="{BB962C8B-B14F-4D97-AF65-F5344CB8AC3E}">
        <p14:creationId xmlns:p14="http://schemas.microsoft.com/office/powerpoint/2010/main" val="7669187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1DE0708-4A35-A1B6-758E-921D817A0A83}"/>
              </a:ext>
            </a:extLst>
          </p:cNvPr>
          <p:cNvSpPr>
            <a:spLocks noGrp="1"/>
          </p:cNvSpPr>
          <p:nvPr>
            <p:ph idx="1"/>
          </p:nvPr>
        </p:nvSpPr>
        <p:spPr>
          <a:xfrm>
            <a:off x="394315" y="952500"/>
            <a:ext cx="11381889" cy="4984164"/>
          </a:xfrm>
        </p:spPr>
        <p:txBody>
          <a:bodyPr>
            <a:normAutofit fontScale="92500" lnSpcReduction="10000"/>
          </a:bodyPr>
          <a:lstStyle/>
          <a:p>
            <a:r>
              <a:rPr lang="en-US" dirty="0"/>
              <a:t>Exploring the Financial Period Close Workspace in D365 F&amp;O</a:t>
            </a:r>
          </a:p>
          <a:p>
            <a:pPr lvl="1"/>
            <a:r>
              <a:rPr lang="en-US" dirty="0"/>
              <a:t>Security Considerations</a:t>
            </a:r>
          </a:p>
          <a:p>
            <a:pPr lvl="1"/>
            <a:r>
              <a:rPr lang="en-US" dirty="0"/>
              <a:t>Navigation Path</a:t>
            </a:r>
          </a:p>
          <a:p>
            <a:pPr lvl="1"/>
            <a:r>
              <a:rPr lang="en-US" dirty="0"/>
              <a:t>Key Features</a:t>
            </a:r>
          </a:p>
          <a:p>
            <a:r>
              <a:rPr lang="en-US" dirty="0"/>
              <a:t>Financial Period Close Configuration</a:t>
            </a:r>
          </a:p>
          <a:p>
            <a:pPr lvl="1"/>
            <a:r>
              <a:rPr lang="en-US" dirty="0"/>
              <a:t>Calendars</a:t>
            </a:r>
          </a:p>
          <a:p>
            <a:pPr lvl="1"/>
            <a:r>
              <a:rPr lang="en-US" dirty="0"/>
              <a:t>Task areas</a:t>
            </a:r>
          </a:p>
          <a:p>
            <a:pPr lvl="1"/>
            <a:r>
              <a:rPr lang="en-US" dirty="0"/>
              <a:t>Closing roles</a:t>
            </a:r>
          </a:p>
          <a:p>
            <a:pPr lvl="1"/>
            <a:r>
              <a:rPr lang="en-US" dirty="0"/>
              <a:t>Resources</a:t>
            </a:r>
          </a:p>
          <a:p>
            <a:pPr lvl="1"/>
            <a:r>
              <a:rPr lang="en-US" dirty="0"/>
              <a:t>Templates</a:t>
            </a:r>
          </a:p>
          <a:p>
            <a:pPr lvl="1"/>
            <a:r>
              <a:rPr lang="en-US" dirty="0"/>
              <a:t>Closing Schedules</a:t>
            </a:r>
          </a:p>
          <a:p>
            <a:r>
              <a:rPr lang="en-US" dirty="0"/>
              <a:t>Using the Financial Period Close Workspace</a:t>
            </a:r>
          </a:p>
          <a:p>
            <a:r>
              <a:rPr lang="en-US" dirty="0"/>
              <a:t>Questions</a:t>
            </a:r>
          </a:p>
          <a:p>
            <a:pPr marL="0" indent="0">
              <a:buNone/>
            </a:pPr>
            <a:endParaRPr lang="en-US" dirty="0"/>
          </a:p>
          <a:p>
            <a:pPr lvl="1"/>
            <a:endParaRPr lang="en-US" dirty="0"/>
          </a:p>
        </p:txBody>
      </p:sp>
      <p:sp>
        <p:nvSpPr>
          <p:cNvPr id="3" name="Title 2">
            <a:extLst>
              <a:ext uri="{FF2B5EF4-FFF2-40B4-BE49-F238E27FC236}">
                <a16:creationId xmlns:a16="http://schemas.microsoft.com/office/drawing/2014/main" id="{08C29433-42CF-A674-7A99-D3712803256A}"/>
              </a:ext>
            </a:extLst>
          </p:cNvPr>
          <p:cNvSpPr>
            <a:spLocks noGrp="1"/>
          </p:cNvSpPr>
          <p:nvPr>
            <p:ph type="title"/>
          </p:nvPr>
        </p:nvSpPr>
        <p:spPr/>
        <p:txBody>
          <a:bodyPr anchor="t"/>
          <a:lstStyle/>
          <a:p>
            <a:r>
              <a:rPr lang="en-US" dirty="0"/>
              <a:t>Agenda</a:t>
            </a:r>
          </a:p>
        </p:txBody>
      </p:sp>
    </p:spTree>
    <p:extLst>
      <p:ext uri="{BB962C8B-B14F-4D97-AF65-F5344CB8AC3E}">
        <p14:creationId xmlns:p14="http://schemas.microsoft.com/office/powerpoint/2010/main" val="20045086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4330CF-5406-0B45-95F4-7A49F9FD27C5}"/>
              </a:ext>
            </a:extLst>
          </p:cNvPr>
          <p:cNvSpPr>
            <a:spLocks noGrp="1"/>
          </p:cNvSpPr>
          <p:nvPr>
            <p:ph idx="1"/>
          </p:nvPr>
        </p:nvSpPr>
        <p:spPr>
          <a:xfrm>
            <a:off x="394315" y="1595559"/>
            <a:ext cx="11381889" cy="4663400"/>
          </a:xfrm>
        </p:spPr>
        <p:txBody>
          <a:bodyPr/>
          <a:lstStyle/>
          <a:p>
            <a:r>
              <a:rPr lang="en-US" dirty="0">
                <a:latin typeface="+mj-lt"/>
              </a:rPr>
              <a:t>Enhanced visibility</a:t>
            </a:r>
          </a:p>
          <a:p>
            <a:r>
              <a:rPr lang="en-US" b="0" i="0" dirty="0">
                <a:solidFill>
                  <a:srgbClr val="212121"/>
                </a:solidFill>
                <a:effectLst/>
                <a:latin typeface="+mj-lt"/>
              </a:rPr>
              <a:t>Leadership can view progress without disturbing key resources during the process</a:t>
            </a:r>
          </a:p>
          <a:p>
            <a:r>
              <a:rPr lang="en-US" b="0" i="0" dirty="0">
                <a:solidFill>
                  <a:srgbClr val="212121"/>
                </a:solidFill>
                <a:effectLst/>
                <a:latin typeface="+mj-lt"/>
              </a:rPr>
              <a:t>Data is saved to compare closing times month over month to identify needs for additional resources or efficiency reviews</a:t>
            </a:r>
          </a:p>
          <a:p>
            <a:r>
              <a:rPr lang="en-US" b="0" i="0" dirty="0">
                <a:solidFill>
                  <a:srgbClr val="212121"/>
                </a:solidFill>
                <a:effectLst/>
                <a:latin typeface="+mj-lt"/>
              </a:rPr>
              <a:t>Ability to view progress at multiple levels</a:t>
            </a:r>
          </a:p>
          <a:p>
            <a:r>
              <a:rPr lang="en-US" b="0" i="0" dirty="0">
                <a:solidFill>
                  <a:srgbClr val="212121"/>
                </a:solidFill>
                <a:effectLst/>
                <a:latin typeface="+mj-lt"/>
              </a:rPr>
              <a:t>Does not require changing legal entities to view progress for different companies</a:t>
            </a:r>
          </a:p>
          <a:p>
            <a:r>
              <a:rPr lang="en-US" dirty="0">
                <a:solidFill>
                  <a:srgbClr val="212121"/>
                </a:solidFill>
                <a:latin typeface="+mj-lt"/>
              </a:rPr>
              <a:t>Removes the need for checklists external to D365 F&amp;O</a:t>
            </a:r>
            <a:endParaRPr lang="en-US" dirty="0">
              <a:latin typeface="+mj-lt"/>
            </a:endParaRP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fontScale="90000"/>
          </a:bodyPr>
          <a:lstStyle/>
          <a:p>
            <a:r>
              <a:rPr lang="en-US" sz="1800" dirty="0"/>
              <a:t>Using the Financial Period Close Workspace</a:t>
            </a:r>
            <a:br>
              <a:rPr lang="en-US" dirty="0"/>
            </a:br>
            <a:r>
              <a:rPr lang="en-US" dirty="0"/>
              <a:t>Benefits of Using the Financial Period Close Workspace</a:t>
            </a:r>
          </a:p>
        </p:txBody>
      </p:sp>
    </p:spTree>
    <p:extLst>
      <p:ext uri="{BB962C8B-B14F-4D97-AF65-F5344CB8AC3E}">
        <p14:creationId xmlns:p14="http://schemas.microsoft.com/office/powerpoint/2010/main" val="3890241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9DA2DBC6-8F65-1C36-C2F3-79596A66B063}"/>
              </a:ext>
            </a:extLst>
          </p:cNvPr>
          <p:cNvSpPr>
            <a:spLocks noGrp="1"/>
          </p:cNvSpPr>
          <p:nvPr>
            <p:ph sz="half" idx="1"/>
          </p:nvPr>
        </p:nvSpPr>
        <p:spPr/>
        <p:txBody>
          <a:bodyPr/>
          <a:lstStyle/>
          <a:p>
            <a:pPr marL="0" indent="0" algn="ctr">
              <a:buNone/>
            </a:pPr>
            <a:r>
              <a:rPr lang="en-US" sz="4000" dirty="0">
                <a:latin typeface="Times New Roman" panose="02020603050405020304" pitchFamily="18" charset="0"/>
                <a:cs typeface="Poppins" pitchFamily="2" charset="77"/>
              </a:rPr>
              <a:t>Questions?</a:t>
            </a:r>
            <a:endParaRPr lang="en-US" sz="2800" dirty="0">
              <a:latin typeface="Times New Roman" panose="02020603050405020304" pitchFamily="18" charset="0"/>
              <a:cs typeface="Poppins" pitchFamily="2" charset="77"/>
            </a:endParaRPr>
          </a:p>
          <a:p>
            <a:endParaRPr lang="en-US" dirty="0"/>
          </a:p>
        </p:txBody>
      </p:sp>
      <p:sp>
        <p:nvSpPr>
          <p:cNvPr id="2" name="Title 1">
            <a:extLst>
              <a:ext uri="{FF2B5EF4-FFF2-40B4-BE49-F238E27FC236}">
                <a16:creationId xmlns:a16="http://schemas.microsoft.com/office/drawing/2014/main" id="{439BA4F4-3983-9240-4F73-B5016AA4D655}"/>
              </a:ext>
            </a:extLst>
          </p:cNvPr>
          <p:cNvSpPr>
            <a:spLocks noGrp="1"/>
          </p:cNvSpPr>
          <p:nvPr>
            <p:ph type="title"/>
          </p:nvPr>
        </p:nvSpPr>
        <p:spPr/>
        <p:txBody>
          <a:bodyPr anchor="t">
            <a:normAutofit/>
          </a:bodyPr>
          <a:lstStyle/>
          <a:p>
            <a:pPr algn="l"/>
            <a:r>
              <a:rPr lang="en-US" sz="2000" dirty="0"/>
              <a:t>From Chaos to Control: </a:t>
            </a:r>
            <a:br>
              <a:rPr lang="en-US" sz="2000" dirty="0"/>
            </a:br>
            <a:r>
              <a:rPr lang="en-US" sz="2000" dirty="0"/>
              <a:t>Achieving a Smooth Financial Period Close in D365 F&amp;O</a:t>
            </a:r>
            <a:br>
              <a:rPr lang="en-US" dirty="0"/>
            </a:br>
            <a:r>
              <a:rPr lang="en-US" dirty="0"/>
              <a:t>Thank You for Attending!</a:t>
            </a:r>
          </a:p>
        </p:txBody>
      </p:sp>
      <p:sp>
        <p:nvSpPr>
          <p:cNvPr id="13" name="Content Placeholder 12">
            <a:extLst>
              <a:ext uri="{FF2B5EF4-FFF2-40B4-BE49-F238E27FC236}">
                <a16:creationId xmlns:a16="http://schemas.microsoft.com/office/drawing/2014/main" id="{EC235346-9474-69F3-E04D-68157344632A}"/>
              </a:ext>
            </a:extLst>
          </p:cNvPr>
          <p:cNvSpPr>
            <a:spLocks noGrp="1"/>
          </p:cNvSpPr>
          <p:nvPr>
            <p:ph sz="half" idx="10"/>
          </p:nvPr>
        </p:nvSpPr>
        <p:spPr>
          <a:xfrm>
            <a:off x="6150721" y="1691936"/>
            <a:ext cx="5625484" cy="4475074"/>
          </a:xfrm>
        </p:spPr>
        <p:txBody>
          <a:bodyPr/>
          <a:lstStyle/>
          <a:p>
            <a:pPr marL="0" indent="0" algn="ctr">
              <a:buNone/>
            </a:pPr>
            <a:r>
              <a:rPr lang="en-US" sz="4000" dirty="0">
                <a:latin typeface="+mj-lt"/>
              </a:rPr>
              <a:t>Brittany Burke</a:t>
            </a:r>
          </a:p>
          <a:p>
            <a:pPr marL="339725" lvl="1" indent="0" algn="ctr">
              <a:buNone/>
            </a:pPr>
            <a:r>
              <a:rPr lang="en-US" sz="2800" dirty="0">
                <a:latin typeface="+mj-lt"/>
                <a:cs typeface="Poppins" pitchFamily="2" charset="77"/>
              </a:rPr>
              <a:t>Solutions Architect</a:t>
            </a:r>
          </a:p>
          <a:p>
            <a:pPr marL="339725" lvl="1" indent="0" algn="ctr">
              <a:buNone/>
            </a:pPr>
            <a:r>
              <a:rPr lang="en-US" sz="2800" dirty="0">
                <a:latin typeface="+mj-lt"/>
                <a:cs typeface="Poppins" pitchFamily="2" charset="77"/>
              </a:rPr>
              <a:t>Caf2Code LLC</a:t>
            </a:r>
          </a:p>
          <a:p>
            <a:pPr marL="339725" lvl="1" indent="0" algn="ctr">
              <a:buNone/>
            </a:pPr>
            <a:r>
              <a:rPr lang="en-US" sz="2800" dirty="0">
                <a:latin typeface="+mj-lt"/>
                <a:hlinkClick r:id="rId2"/>
              </a:rPr>
              <a:t>Brittany@Caf2Code.com</a:t>
            </a:r>
            <a:endParaRPr lang="en-US" sz="2800" dirty="0">
              <a:latin typeface="+mj-lt"/>
            </a:endParaRPr>
          </a:p>
          <a:p>
            <a:pPr marL="339725" lvl="1" indent="0" algn="ctr">
              <a:buNone/>
            </a:pPr>
            <a:r>
              <a:rPr lang="en-US" sz="2800" dirty="0">
                <a:latin typeface="+mj-lt"/>
                <a:cs typeface="Poppins" pitchFamily="2" charset="77"/>
                <a:hlinkClick r:id="rId3"/>
              </a:rPr>
              <a:t>D365withBrittany.com</a:t>
            </a:r>
            <a:endParaRPr lang="en-US" sz="2800" dirty="0">
              <a:latin typeface="+mj-lt"/>
              <a:cs typeface="Poppins" pitchFamily="2" charset="77"/>
            </a:endParaRPr>
          </a:p>
          <a:p>
            <a:pPr algn="ctr"/>
            <a:endParaRPr lang="en-US" dirty="0">
              <a:latin typeface="+mj-lt"/>
            </a:endParaRPr>
          </a:p>
        </p:txBody>
      </p:sp>
      <p:pic>
        <p:nvPicPr>
          <p:cNvPr id="1026" name="Picture 2" descr="Image result for questions">
            <a:extLst>
              <a:ext uri="{FF2B5EF4-FFF2-40B4-BE49-F238E27FC236}">
                <a16:creationId xmlns:a16="http://schemas.microsoft.com/office/drawing/2014/main" id="{34946D7E-FCFB-1212-40F1-4D37314096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8919" y="2437824"/>
            <a:ext cx="3956618" cy="271828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B4837D5B-E46D-9700-8B42-CD409D9872D1}"/>
              </a:ext>
            </a:extLst>
          </p:cNvPr>
          <p:cNvGrpSpPr/>
          <p:nvPr/>
        </p:nvGrpSpPr>
        <p:grpSpPr>
          <a:xfrm>
            <a:off x="7858932" y="4154792"/>
            <a:ext cx="2395682" cy="1450851"/>
            <a:chOff x="7902290" y="4154792"/>
            <a:chExt cx="2395682" cy="1450851"/>
          </a:xfrm>
        </p:grpSpPr>
        <p:pic>
          <p:nvPicPr>
            <p:cNvPr id="18" name="Picture 2">
              <a:extLst>
                <a:ext uri="{FF2B5EF4-FFF2-40B4-BE49-F238E27FC236}">
                  <a16:creationId xmlns:a16="http://schemas.microsoft.com/office/drawing/2014/main" id="{43B75773-79C3-F8A5-7DF8-1643AE2111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5826" y="4154792"/>
              <a:ext cx="1152146" cy="115214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white rectangular sign with white text&#10;&#10;Description automatically generated">
              <a:extLst>
                <a:ext uri="{FF2B5EF4-FFF2-40B4-BE49-F238E27FC236}">
                  <a16:creationId xmlns:a16="http://schemas.microsoft.com/office/drawing/2014/main" id="{78511C0E-C814-2329-80E6-FE47C4415BED}"/>
                </a:ext>
              </a:extLst>
            </p:cNvPr>
            <p:cNvPicPr>
              <a:picLocks noChangeAspect="1"/>
            </p:cNvPicPr>
            <p:nvPr/>
          </p:nvPicPr>
          <p:blipFill>
            <a:blip r:embed="rId6"/>
            <a:stretch>
              <a:fillRect/>
            </a:stretch>
          </p:blipFill>
          <p:spPr>
            <a:xfrm>
              <a:off x="7902290" y="4154792"/>
              <a:ext cx="917450" cy="1450851"/>
            </a:xfrm>
            <a:prstGeom prst="rect">
              <a:avLst/>
            </a:prstGeom>
          </p:spPr>
        </p:pic>
      </p:grpSp>
    </p:spTree>
    <p:extLst>
      <p:ext uri="{BB962C8B-B14F-4D97-AF65-F5344CB8AC3E}">
        <p14:creationId xmlns:p14="http://schemas.microsoft.com/office/powerpoint/2010/main" val="410815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C29433-42CF-A674-7A99-D3712803256A}"/>
              </a:ext>
            </a:extLst>
          </p:cNvPr>
          <p:cNvSpPr>
            <a:spLocks noGrp="1"/>
          </p:cNvSpPr>
          <p:nvPr>
            <p:ph type="title"/>
          </p:nvPr>
        </p:nvSpPr>
        <p:spPr/>
        <p:txBody>
          <a:bodyPr anchor="t"/>
          <a:lstStyle/>
          <a:p>
            <a:r>
              <a:rPr lang="en-US" dirty="0"/>
              <a:t>Exploring the Financial Period Close Workspace in D365 F&amp;O</a:t>
            </a:r>
            <a:br>
              <a:rPr lang="en-US" dirty="0"/>
            </a:br>
            <a:endParaRPr lang="en-US" dirty="0"/>
          </a:p>
        </p:txBody>
      </p:sp>
      <p:sp>
        <p:nvSpPr>
          <p:cNvPr id="6" name="Title 3">
            <a:extLst>
              <a:ext uri="{FF2B5EF4-FFF2-40B4-BE49-F238E27FC236}">
                <a16:creationId xmlns:a16="http://schemas.microsoft.com/office/drawing/2014/main" id="{021E3257-70E4-D38A-9D1E-07815836D6F2}"/>
              </a:ext>
            </a:extLst>
          </p:cNvPr>
          <p:cNvSpPr txBox="1">
            <a:spLocks/>
          </p:cNvSpPr>
          <p:nvPr/>
        </p:nvSpPr>
        <p:spPr>
          <a:xfrm>
            <a:off x="394316" y="286357"/>
            <a:ext cx="11381889" cy="132556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7200" b="1" i="0" kern="1200">
                <a:solidFill>
                  <a:schemeClr val="tx1"/>
                </a:solidFill>
                <a:latin typeface="Times New Roman" panose="02020603050405020304" pitchFamily="18" charset="0"/>
                <a:ea typeface="Open Sans ExtraBold" pitchFamily="2" charset="0"/>
                <a:cs typeface="Times New Roman" panose="02020603050405020304" pitchFamily="18" charset="0"/>
              </a:defRPr>
            </a:lvl1pPr>
          </a:lstStyle>
          <a:p>
            <a:pPr algn="l"/>
            <a:r>
              <a:rPr lang="en-US" sz="1800" dirty="0"/>
              <a:t>From Chaos to Control: </a:t>
            </a:r>
          </a:p>
          <a:p>
            <a:pPr algn="l"/>
            <a:r>
              <a:rPr lang="en-US" sz="1800" dirty="0"/>
              <a:t>Achieving a Smooth Financial Period Close in D365 F&amp;O</a:t>
            </a:r>
            <a:endParaRPr lang="en-US" dirty="0"/>
          </a:p>
        </p:txBody>
      </p:sp>
    </p:spTree>
    <p:extLst>
      <p:ext uri="{BB962C8B-B14F-4D97-AF65-F5344CB8AC3E}">
        <p14:creationId xmlns:p14="http://schemas.microsoft.com/office/powerpoint/2010/main" val="4011722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9F44B508-F5A3-B36C-8848-F9CE01D62A14}"/>
              </a:ext>
            </a:extLst>
          </p:cNvPr>
          <p:cNvSpPr>
            <a:spLocks noGrp="1"/>
          </p:cNvSpPr>
          <p:nvPr>
            <p:ph idx="10"/>
          </p:nvPr>
        </p:nvSpPr>
        <p:spPr>
          <a:xfrm>
            <a:off x="394316" y="1688659"/>
            <a:ext cx="11381889" cy="557391"/>
          </a:xfrm>
        </p:spPr>
        <p:txBody>
          <a:bodyPr/>
          <a:lstStyle/>
          <a:p>
            <a:pPr marL="0" indent="0" algn="ctr">
              <a:buNone/>
            </a:pPr>
            <a:r>
              <a:rPr lang="en-US" sz="2400" u="sng" dirty="0">
                <a:latin typeface="+mj-lt"/>
                <a:cs typeface="Times New Roman" panose="02020603050405020304" pitchFamily="18" charset="0"/>
              </a:rPr>
              <a:t>Financial Period Close Workspace</a:t>
            </a:r>
          </a:p>
          <a:p>
            <a:endParaRPr lang="en-US" dirty="0"/>
          </a:p>
        </p:txBody>
      </p:sp>
      <p:sp>
        <p:nvSpPr>
          <p:cNvPr id="9" name="Content Placeholder 8">
            <a:extLst>
              <a:ext uri="{FF2B5EF4-FFF2-40B4-BE49-F238E27FC236}">
                <a16:creationId xmlns:a16="http://schemas.microsoft.com/office/drawing/2014/main" id="{D3A4BB60-BC47-2B0B-69E8-391135E89FF7}"/>
              </a:ext>
            </a:extLst>
          </p:cNvPr>
          <p:cNvSpPr>
            <a:spLocks noGrp="1"/>
          </p:cNvSpPr>
          <p:nvPr>
            <p:ph sz="half" idx="2"/>
          </p:nvPr>
        </p:nvSpPr>
        <p:spPr>
          <a:xfrm>
            <a:off x="6096001" y="2636670"/>
            <a:ext cx="5670804" cy="2476870"/>
          </a:xfrm>
        </p:spPr>
        <p:txBody>
          <a:bodyPr>
            <a:normAutofit/>
          </a:bodyPr>
          <a:lstStyle/>
          <a:p>
            <a:r>
              <a:rPr lang="en-US" sz="2400" dirty="0">
                <a:latin typeface="+mj-lt"/>
              </a:rPr>
              <a:t>Duty</a:t>
            </a:r>
            <a:endParaRPr lang="en-US" dirty="0">
              <a:latin typeface="+mj-lt"/>
            </a:endParaRPr>
          </a:p>
          <a:p>
            <a:pPr lvl="1"/>
            <a:r>
              <a:rPr lang="en-US" sz="2000" dirty="0">
                <a:latin typeface="+mj-lt"/>
              </a:rPr>
              <a:t>View financial period close  processes</a:t>
            </a:r>
          </a:p>
          <a:p>
            <a:pPr lvl="1"/>
            <a:endParaRPr lang="en-US" sz="2000" dirty="0">
              <a:latin typeface="+mj-lt"/>
            </a:endParaRPr>
          </a:p>
          <a:p>
            <a:r>
              <a:rPr lang="en-US" sz="2400" dirty="0">
                <a:latin typeface="+mj-lt"/>
              </a:rPr>
              <a:t>Privilege</a:t>
            </a:r>
            <a:endParaRPr lang="en-US" dirty="0">
              <a:latin typeface="+mj-lt"/>
            </a:endParaRPr>
          </a:p>
          <a:p>
            <a:pPr lvl="1"/>
            <a:r>
              <a:rPr lang="en-US" sz="2000" dirty="0">
                <a:latin typeface="+mj-lt"/>
              </a:rPr>
              <a:t>View financial period close processes</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Security Considerations – View Only</a:t>
            </a:r>
          </a:p>
        </p:txBody>
      </p:sp>
      <p:sp>
        <p:nvSpPr>
          <p:cNvPr id="14" name="Content Placeholder 13">
            <a:extLst>
              <a:ext uri="{FF2B5EF4-FFF2-40B4-BE49-F238E27FC236}">
                <a16:creationId xmlns:a16="http://schemas.microsoft.com/office/drawing/2014/main" id="{38663E75-C2A9-9F70-DD31-7E93887319DB}"/>
              </a:ext>
            </a:extLst>
          </p:cNvPr>
          <p:cNvSpPr>
            <a:spLocks noGrp="1"/>
          </p:cNvSpPr>
          <p:nvPr>
            <p:ph sz="half" idx="11"/>
          </p:nvPr>
        </p:nvSpPr>
        <p:spPr>
          <a:xfrm>
            <a:off x="324769" y="2636670"/>
            <a:ext cx="5670804" cy="2476870"/>
          </a:xfrm>
        </p:spPr>
        <p:txBody>
          <a:bodyPr>
            <a:normAutofit/>
          </a:bodyPr>
          <a:lstStyle/>
          <a:p>
            <a:r>
              <a:rPr lang="en-US" sz="2400" dirty="0">
                <a:latin typeface="+mj-lt"/>
              </a:rPr>
              <a:t>Roles</a:t>
            </a:r>
            <a:endParaRPr lang="en-US" dirty="0">
              <a:latin typeface="+mj-lt"/>
            </a:endParaRPr>
          </a:p>
          <a:p>
            <a:pPr lvl="1"/>
            <a:r>
              <a:rPr lang="en-US" sz="2000" dirty="0">
                <a:latin typeface="+mj-lt"/>
              </a:rPr>
              <a:t>Accounts payable manager</a:t>
            </a:r>
          </a:p>
          <a:p>
            <a:pPr lvl="1"/>
            <a:r>
              <a:rPr lang="en-US" sz="2000" dirty="0">
                <a:latin typeface="+mj-lt"/>
              </a:rPr>
              <a:t>Accounts receivable manager</a:t>
            </a:r>
          </a:p>
          <a:p>
            <a:pPr lvl="1"/>
            <a:r>
              <a:rPr lang="en-US" sz="2000" dirty="0">
                <a:latin typeface="+mj-lt"/>
              </a:rPr>
              <a:t>Chief financial officer</a:t>
            </a:r>
          </a:p>
          <a:p>
            <a:pPr lvl="1"/>
            <a:r>
              <a:rPr lang="en-US" sz="2000" dirty="0">
                <a:latin typeface="+mj-lt"/>
              </a:rPr>
              <a:t>Collections manager</a:t>
            </a:r>
          </a:p>
          <a:p>
            <a:pPr lvl="1"/>
            <a:r>
              <a:rPr lang="en-US" sz="2000" dirty="0">
                <a:latin typeface="+mj-lt"/>
              </a:rPr>
              <a:t>Financial controller</a:t>
            </a:r>
          </a:p>
          <a:p>
            <a:pPr lvl="1"/>
            <a:r>
              <a:rPr lang="en-US" sz="2000" dirty="0">
                <a:latin typeface="+mj-lt"/>
              </a:rPr>
              <a:t>Project manager</a:t>
            </a:r>
          </a:p>
          <a:p>
            <a:endParaRPr lang="en-US" dirty="0"/>
          </a:p>
        </p:txBody>
      </p:sp>
    </p:spTree>
    <p:extLst>
      <p:ext uri="{BB962C8B-B14F-4D97-AF65-F5344CB8AC3E}">
        <p14:creationId xmlns:p14="http://schemas.microsoft.com/office/powerpoint/2010/main" val="1845580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sz="half" idx="1"/>
          </p:nvPr>
        </p:nvSpPr>
        <p:spPr>
          <a:xfrm>
            <a:off x="394316" y="1278384"/>
            <a:ext cx="5625484" cy="4898579"/>
          </a:xfrm>
        </p:spPr>
        <p:txBody>
          <a:bodyPr>
            <a:normAutofit fontScale="92500" lnSpcReduction="10000"/>
          </a:bodyPr>
          <a:lstStyle/>
          <a:p>
            <a:pPr marL="0" indent="0" algn="ctr">
              <a:buNone/>
            </a:pPr>
            <a:r>
              <a:rPr lang="en-US" u="sng" dirty="0">
                <a:latin typeface="+mj-lt"/>
                <a:cs typeface="Times New Roman" panose="02020603050405020304" pitchFamily="18" charset="0"/>
              </a:rPr>
              <a:t>Financial Period Close Workspace</a:t>
            </a:r>
          </a:p>
          <a:p>
            <a:r>
              <a:rPr lang="en-US" sz="2400" dirty="0">
                <a:latin typeface="+mj-lt"/>
              </a:rPr>
              <a:t>Roles</a:t>
            </a:r>
            <a:endParaRPr lang="en-US" dirty="0">
              <a:latin typeface="+mj-lt"/>
            </a:endParaRPr>
          </a:p>
          <a:p>
            <a:pPr lvl="1"/>
            <a:r>
              <a:rPr lang="en-US" sz="2000" dirty="0">
                <a:latin typeface="+mj-lt"/>
              </a:rPr>
              <a:t>Accountant</a:t>
            </a:r>
          </a:p>
          <a:p>
            <a:pPr lvl="1"/>
            <a:r>
              <a:rPr lang="en-US" sz="2000" dirty="0">
                <a:latin typeface="+mj-lt"/>
              </a:rPr>
              <a:t>Accounting manager</a:t>
            </a:r>
          </a:p>
          <a:p>
            <a:pPr lvl="1"/>
            <a:r>
              <a:rPr lang="en-US" sz="2000" dirty="0">
                <a:latin typeface="+mj-lt"/>
              </a:rPr>
              <a:t>Accounting supervisor</a:t>
            </a:r>
          </a:p>
          <a:p>
            <a:pPr lvl="1"/>
            <a:r>
              <a:rPr lang="en-US" sz="2000" dirty="0">
                <a:latin typeface="+mj-lt"/>
              </a:rPr>
              <a:t>Accounts payable clerk</a:t>
            </a:r>
          </a:p>
          <a:p>
            <a:pPr lvl="1"/>
            <a:r>
              <a:rPr lang="en-US" sz="2000" dirty="0">
                <a:latin typeface="+mj-lt"/>
              </a:rPr>
              <a:t>Accounts payable payments clerk</a:t>
            </a:r>
          </a:p>
          <a:p>
            <a:pPr lvl="1"/>
            <a:r>
              <a:rPr lang="en-US" sz="2000" dirty="0">
                <a:latin typeface="+mj-lt"/>
              </a:rPr>
              <a:t>Accounts receivable clerk</a:t>
            </a:r>
          </a:p>
          <a:p>
            <a:pPr lvl="1"/>
            <a:r>
              <a:rPr lang="en-US" sz="2000" dirty="0">
                <a:latin typeface="+mj-lt"/>
              </a:rPr>
              <a:t>Collections agent</a:t>
            </a:r>
          </a:p>
          <a:p>
            <a:pPr lvl="1"/>
            <a:r>
              <a:rPr lang="en-US" sz="2000" dirty="0">
                <a:latin typeface="+mj-lt"/>
              </a:rPr>
              <a:t>Project accountant</a:t>
            </a:r>
          </a:p>
          <a:p>
            <a:r>
              <a:rPr lang="en-US" sz="2400" dirty="0">
                <a:latin typeface="+mj-lt"/>
              </a:rPr>
              <a:t>Duty</a:t>
            </a:r>
          </a:p>
          <a:p>
            <a:pPr lvl="1"/>
            <a:r>
              <a:rPr lang="en-US" sz="2000" dirty="0">
                <a:latin typeface="+mj-lt"/>
              </a:rPr>
              <a:t>Maintain financial period close  processes</a:t>
            </a:r>
          </a:p>
          <a:p>
            <a:r>
              <a:rPr lang="en-US" sz="2400" dirty="0">
                <a:latin typeface="+mj-lt"/>
              </a:rPr>
              <a:t>Privilege</a:t>
            </a:r>
            <a:endParaRPr lang="en-US" dirty="0">
              <a:latin typeface="+mj-lt"/>
            </a:endParaRPr>
          </a:p>
          <a:p>
            <a:pPr lvl="1"/>
            <a:r>
              <a:rPr lang="en-US" sz="2000" dirty="0">
                <a:latin typeface="+mj-lt"/>
              </a:rPr>
              <a:t>Maintain financial period close processes</a:t>
            </a:r>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Security Considerations – Maintain Access</a:t>
            </a:r>
          </a:p>
        </p:txBody>
      </p:sp>
      <p:sp>
        <p:nvSpPr>
          <p:cNvPr id="19" name="Content Placeholder 8">
            <a:extLst>
              <a:ext uri="{FF2B5EF4-FFF2-40B4-BE49-F238E27FC236}">
                <a16:creationId xmlns:a16="http://schemas.microsoft.com/office/drawing/2014/main" id="{8B32D699-A875-8356-B085-93D05B683809}"/>
              </a:ext>
            </a:extLst>
          </p:cNvPr>
          <p:cNvSpPr>
            <a:spLocks noGrp="1"/>
          </p:cNvSpPr>
          <p:nvPr>
            <p:ph sz="half" idx="10"/>
          </p:nvPr>
        </p:nvSpPr>
        <p:spPr>
          <a:xfrm>
            <a:off x="6150721" y="1276489"/>
            <a:ext cx="5625484" cy="4898579"/>
          </a:xfrm>
        </p:spPr>
        <p:txBody>
          <a:bodyPr>
            <a:normAutofit/>
          </a:bodyPr>
          <a:lstStyle/>
          <a:p>
            <a:pPr marL="0" indent="0" algn="ctr">
              <a:buNone/>
            </a:pPr>
            <a:r>
              <a:rPr lang="en-US" u="sng" dirty="0">
                <a:latin typeface="+mj-lt"/>
                <a:cs typeface="Times New Roman" panose="02020603050405020304" pitchFamily="18" charset="0"/>
              </a:rPr>
              <a:t>Configuration</a:t>
            </a:r>
          </a:p>
          <a:p>
            <a:r>
              <a:rPr lang="en-US" sz="2400" dirty="0">
                <a:latin typeface="+mj-lt"/>
              </a:rPr>
              <a:t>Roles</a:t>
            </a:r>
            <a:endParaRPr lang="en-US" dirty="0">
              <a:latin typeface="+mj-lt"/>
            </a:endParaRPr>
          </a:p>
          <a:p>
            <a:pPr lvl="1"/>
            <a:r>
              <a:rPr lang="en-US" sz="2000" dirty="0">
                <a:latin typeface="+mj-lt"/>
              </a:rPr>
              <a:t>Accounting manager</a:t>
            </a:r>
          </a:p>
          <a:p>
            <a:r>
              <a:rPr lang="en-US" sz="2200" dirty="0">
                <a:latin typeface="+mj-lt"/>
              </a:rPr>
              <a:t>Duty</a:t>
            </a:r>
          </a:p>
          <a:p>
            <a:pPr lvl="1"/>
            <a:r>
              <a:rPr lang="en-US" sz="2000" dirty="0">
                <a:latin typeface="+mj-lt"/>
              </a:rPr>
              <a:t>Maintain financial period close setup</a:t>
            </a:r>
          </a:p>
          <a:p>
            <a:r>
              <a:rPr lang="en-US" sz="2200" dirty="0">
                <a:latin typeface="+mj-lt"/>
              </a:rPr>
              <a:t>Privilege</a:t>
            </a:r>
          </a:p>
          <a:p>
            <a:pPr lvl="1"/>
            <a:r>
              <a:rPr lang="en-US" sz="2000" dirty="0">
                <a:latin typeface="+mj-lt"/>
              </a:rPr>
              <a:t>Maintain financial period close setup</a:t>
            </a:r>
            <a:endParaRPr lang="en-US" dirty="0"/>
          </a:p>
        </p:txBody>
      </p:sp>
      <p:cxnSp>
        <p:nvCxnSpPr>
          <p:cNvPr id="16" name="Straight Connector 15">
            <a:extLst>
              <a:ext uri="{FF2B5EF4-FFF2-40B4-BE49-F238E27FC236}">
                <a16:creationId xmlns:a16="http://schemas.microsoft.com/office/drawing/2014/main" id="{4C4B004E-642F-974E-B6AA-E631AD2D7231}"/>
              </a:ext>
            </a:extLst>
          </p:cNvPr>
          <p:cNvCxnSpPr>
            <a:cxnSpLocks/>
          </p:cNvCxnSpPr>
          <p:nvPr/>
        </p:nvCxnSpPr>
        <p:spPr>
          <a:xfrm>
            <a:off x="6096000" y="1874982"/>
            <a:ext cx="0" cy="404552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9378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A4BB60-BC47-2B0B-69E8-391135E89FF7}"/>
              </a:ext>
            </a:extLst>
          </p:cNvPr>
          <p:cNvSpPr>
            <a:spLocks noGrp="1"/>
          </p:cNvSpPr>
          <p:nvPr>
            <p:ph sz="half" idx="1"/>
          </p:nvPr>
        </p:nvSpPr>
        <p:spPr>
          <a:xfrm>
            <a:off x="394316" y="1284638"/>
            <a:ext cx="4025284" cy="4475074"/>
          </a:xfrm>
        </p:spPr>
        <p:txBody>
          <a:bodyPr/>
          <a:lstStyle/>
          <a:p>
            <a:pPr marL="0" indent="0" algn="ctr">
              <a:buNone/>
            </a:pPr>
            <a:r>
              <a:rPr lang="en-US" dirty="0">
                <a:latin typeface="Times New Roman" panose="02020603050405020304" pitchFamily="18" charset="0"/>
                <a:cs typeface="Times New Roman" panose="02020603050405020304" pitchFamily="18" charset="0"/>
              </a:rPr>
              <a:t>Workspace Navigation</a:t>
            </a:r>
          </a:p>
          <a:p>
            <a:pPr marL="0" indent="0">
              <a:buNone/>
            </a:pPr>
            <a:r>
              <a:rPr lang="en-US" sz="2000" dirty="0">
                <a:latin typeface="Times New Roman" panose="02020603050405020304" pitchFamily="18" charset="0"/>
                <a:cs typeface="Times New Roman" panose="02020603050405020304" pitchFamily="18" charset="0"/>
              </a:rPr>
              <a:t>Workspaces &gt; Financial period close</a:t>
            </a:r>
          </a:p>
          <a:p>
            <a:endParaRPr lang="en-US" dirty="0"/>
          </a:p>
        </p:txBody>
      </p:sp>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Navigation Paths</a:t>
            </a:r>
          </a:p>
        </p:txBody>
      </p:sp>
      <p:cxnSp>
        <p:nvCxnSpPr>
          <p:cNvPr id="16" name="Straight Connector 15">
            <a:extLst>
              <a:ext uri="{FF2B5EF4-FFF2-40B4-BE49-F238E27FC236}">
                <a16:creationId xmlns:a16="http://schemas.microsoft.com/office/drawing/2014/main" id="{4C4B004E-642F-974E-B6AA-E631AD2D7231}"/>
              </a:ext>
            </a:extLst>
          </p:cNvPr>
          <p:cNvCxnSpPr>
            <a:cxnSpLocks/>
          </p:cNvCxnSpPr>
          <p:nvPr/>
        </p:nvCxnSpPr>
        <p:spPr>
          <a:xfrm>
            <a:off x="4352925" y="1874982"/>
            <a:ext cx="0" cy="4045527"/>
          </a:xfrm>
          <a:prstGeom prst="line">
            <a:avLst/>
          </a:prstGeom>
        </p:spPr>
        <p:style>
          <a:lnRef idx="1">
            <a:schemeClr val="accent1"/>
          </a:lnRef>
          <a:fillRef idx="0">
            <a:schemeClr val="accent1"/>
          </a:fillRef>
          <a:effectRef idx="0">
            <a:schemeClr val="accent1"/>
          </a:effectRef>
          <a:fontRef idx="minor">
            <a:schemeClr val="tx1"/>
          </a:fontRef>
        </p:style>
      </p:cxnSp>
      <p:sp>
        <p:nvSpPr>
          <p:cNvPr id="19" name="Content Placeholder 8">
            <a:extLst>
              <a:ext uri="{FF2B5EF4-FFF2-40B4-BE49-F238E27FC236}">
                <a16:creationId xmlns:a16="http://schemas.microsoft.com/office/drawing/2014/main" id="{8B32D699-A875-8356-B085-93D05B683809}"/>
              </a:ext>
            </a:extLst>
          </p:cNvPr>
          <p:cNvSpPr>
            <a:spLocks noGrp="1"/>
          </p:cNvSpPr>
          <p:nvPr>
            <p:ph sz="half" idx="10"/>
          </p:nvPr>
        </p:nvSpPr>
        <p:spPr>
          <a:xfrm>
            <a:off x="4419600" y="1282700"/>
            <a:ext cx="7356475" cy="4475163"/>
          </a:xfrm>
        </p:spPr>
        <p:txBody>
          <a:bodyPr/>
          <a:lstStyle/>
          <a:p>
            <a:pPr marL="0" indent="0" algn="ctr">
              <a:buNone/>
            </a:pPr>
            <a:r>
              <a:rPr lang="en-US" dirty="0">
                <a:latin typeface="Times New Roman" panose="02020603050405020304" pitchFamily="18" charset="0"/>
                <a:cs typeface="Times New Roman" panose="02020603050405020304" pitchFamily="18" charset="0"/>
              </a:rPr>
              <a:t>In-Module Navigation</a:t>
            </a:r>
          </a:p>
          <a:p>
            <a:r>
              <a:rPr lang="en-US" sz="2000" dirty="0">
                <a:latin typeface="Times New Roman" panose="02020603050405020304" pitchFamily="18" charset="0"/>
                <a:cs typeface="Times New Roman" panose="02020603050405020304" pitchFamily="18" charset="0"/>
              </a:rPr>
              <a:t>General ledger &gt; Workspaces &gt; Financial period close</a:t>
            </a:r>
          </a:p>
          <a:p>
            <a:r>
              <a:rPr lang="en-US" sz="2000" dirty="0">
                <a:latin typeface="Times New Roman" panose="02020603050405020304" pitchFamily="18" charset="0"/>
                <a:cs typeface="Times New Roman" panose="02020603050405020304" pitchFamily="18" charset="0"/>
              </a:rPr>
              <a:t>General ledger &gt; Period close &gt; Financial period close workspace</a:t>
            </a:r>
          </a:p>
          <a:p>
            <a:r>
              <a:rPr lang="en-US" sz="2000" dirty="0">
                <a:latin typeface="Times New Roman" panose="02020603050405020304" pitchFamily="18" charset="0"/>
                <a:cs typeface="Times New Roman" panose="02020603050405020304" pitchFamily="18" charset="0"/>
              </a:rPr>
              <a:t>General ledger &gt; Period close &gt; All financial period close tasks</a:t>
            </a:r>
          </a:p>
        </p:txBody>
      </p:sp>
      <p:pic>
        <p:nvPicPr>
          <p:cNvPr id="23" name="Picture 22">
            <a:extLst>
              <a:ext uri="{FF2B5EF4-FFF2-40B4-BE49-F238E27FC236}">
                <a16:creationId xmlns:a16="http://schemas.microsoft.com/office/drawing/2014/main" id="{1AC8CD8A-0709-B696-1A34-F8E8AA7D357A}"/>
              </a:ext>
            </a:extLst>
          </p:cNvPr>
          <p:cNvPicPr>
            <a:picLocks noChangeAspect="1"/>
          </p:cNvPicPr>
          <p:nvPr/>
        </p:nvPicPr>
        <p:blipFill>
          <a:blip r:embed="rId3"/>
          <a:stretch>
            <a:fillRect/>
          </a:stretch>
        </p:blipFill>
        <p:spPr>
          <a:xfrm>
            <a:off x="1572277" y="2383726"/>
            <a:ext cx="1669362" cy="3645210"/>
          </a:xfrm>
          <a:prstGeom prst="rect">
            <a:avLst/>
          </a:prstGeom>
          <a:ln>
            <a:solidFill>
              <a:schemeClr val="tx1"/>
            </a:solidFill>
          </a:ln>
          <a:effectLst>
            <a:outerShdw blurRad="292100" dist="139700" dir="2700000" algn="tl" rotWithShape="0">
              <a:srgbClr val="333333">
                <a:alpha val="65000"/>
              </a:srgbClr>
            </a:outerShdw>
          </a:effectLst>
        </p:spPr>
      </p:pic>
      <p:pic>
        <p:nvPicPr>
          <p:cNvPr id="26" name="Picture 25">
            <a:extLst>
              <a:ext uri="{FF2B5EF4-FFF2-40B4-BE49-F238E27FC236}">
                <a16:creationId xmlns:a16="http://schemas.microsoft.com/office/drawing/2014/main" id="{10BD583A-9669-3978-F70B-2821BA33F14C}"/>
              </a:ext>
            </a:extLst>
          </p:cNvPr>
          <p:cNvPicPr>
            <a:picLocks noChangeAspect="1"/>
          </p:cNvPicPr>
          <p:nvPr/>
        </p:nvPicPr>
        <p:blipFill rotWithShape="1">
          <a:blip r:embed="rId4"/>
          <a:srcRect b="12923"/>
          <a:stretch/>
        </p:blipFill>
        <p:spPr>
          <a:xfrm>
            <a:off x="6541273" y="2960891"/>
            <a:ext cx="3113129" cy="349301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631011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Content Placeholder 20">
            <a:extLst>
              <a:ext uri="{FF2B5EF4-FFF2-40B4-BE49-F238E27FC236}">
                <a16:creationId xmlns:a16="http://schemas.microsoft.com/office/drawing/2014/main" id="{6DB464B5-50DD-E5DD-74F2-D3FDC0BDEC62}"/>
              </a:ext>
            </a:extLst>
          </p:cNvPr>
          <p:cNvPicPr>
            <a:picLocks noGrp="1" noChangeAspect="1"/>
          </p:cNvPicPr>
          <p:nvPr>
            <p:ph idx="1"/>
          </p:nvPr>
        </p:nvPicPr>
        <p:blipFill>
          <a:blip r:embed="rId3"/>
          <a:stretch>
            <a:fillRect/>
          </a:stretch>
        </p:blipFill>
        <p:spPr>
          <a:xfrm>
            <a:off x="2118896" y="1251666"/>
            <a:ext cx="7932728" cy="4664075"/>
          </a:xfrm>
          <a:prstGeom prst="rect">
            <a:avLst/>
          </a:prstGeom>
          <a:ln>
            <a:solidFill>
              <a:schemeClr val="tx1"/>
            </a:solidFill>
          </a:ln>
          <a:effectLst>
            <a:outerShdw blurRad="292100" dist="139700" dir="2700000" algn="tl" rotWithShape="0">
              <a:srgbClr val="333333">
                <a:alpha val="65000"/>
              </a:srgbClr>
            </a:outerShdw>
          </a:effectLst>
        </p:spPr>
      </p:pic>
      <p:sp>
        <p:nvSpPr>
          <p:cNvPr id="4" name="Title 3">
            <a:extLst>
              <a:ext uri="{FF2B5EF4-FFF2-40B4-BE49-F238E27FC236}">
                <a16:creationId xmlns:a16="http://schemas.microsoft.com/office/drawing/2014/main" id="{4C5BF1F3-3AE8-5437-0573-706872C66D05}"/>
              </a:ext>
            </a:extLst>
          </p:cNvPr>
          <p:cNvSpPr>
            <a:spLocks noGrp="1"/>
          </p:cNvSpPr>
          <p:nvPr>
            <p:ph type="title"/>
          </p:nvPr>
        </p:nvSpPr>
        <p:spPr/>
        <p:txBody>
          <a:bodyPr anchor="t">
            <a:normAutofit/>
          </a:bodyPr>
          <a:lstStyle/>
          <a:p>
            <a:r>
              <a:rPr lang="en-US" sz="1800" dirty="0"/>
              <a:t>Exploring the Financial Period Close Workspace in D365 F&amp;O</a:t>
            </a:r>
            <a:br>
              <a:rPr lang="en-US" dirty="0"/>
            </a:br>
            <a:r>
              <a:rPr lang="en-US" dirty="0"/>
              <a:t>Key Features</a:t>
            </a:r>
          </a:p>
        </p:txBody>
      </p:sp>
      <p:sp>
        <p:nvSpPr>
          <p:cNvPr id="2" name="Rectangle 1">
            <a:extLst>
              <a:ext uri="{FF2B5EF4-FFF2-40B4-BE49-F238E27FC236}">
                <a16:creationId xmlns:a16="http://schemas.microsoft.com/office/drawing/2014/main" id="{C755C59C-E808-EEE0-61DA-2A242A54DE67}"/>
              </a:ext>
            </a:extLst>
          </p:cNvPr>
          <p:cNvSpPr/>
          <p:nvPr/>
        </p:nvSpPr>
        <p:spPr>
          <a:xfrm>
            <a:off x="2305878" y="1689652"/>
            <a:ext cx="1500809" cy="496957"/>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348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3BDFEEF6050864EA8870CE378AB9E3B" ma:contentTypeVersion="4" ma:contentTypeDescription="Create a new document." ma:contentTypeScope="" ma:versionID="28f0d867c3a748c1420d0e2b4a7ba84e">
  <xsd:schema xmlns:xsd="http://www.w3.org/2001/XMLSchema" xmlns:xs="http://www.w3.org/2001/XMLSchema" xmlns:p="http://schemas.microsoft.com/office/2006/metadata/properties" xmlns:ns2="4b2cdf24-de6d-42b1-b9c9-388091563846" targetNamespace="http://schemas.microsoft.com/office/2006/metadata/properties" ma:root="true" ma:fieldsID="e3c82c36a8856befcd32c28fc7a70a82" ns2:_="">
    <xsd:import namespace="4b2cdf24-de6d-42b1-b9c9-388091563846"/>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2cdf24-de6d-42b1-b9c9-3880915638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A9DF9A-0CA9-44D1-A5AF-022979F1124E}">
  <ds:schemaRefs>
    <ds:schemaRef ds:uri="4b2cdf24-de6d-42b1-b9c9-388091563846"/>
    <ds:schemaRef ds:uri="http://schemas.microsoft.com/office/2006/documentManagement/types"/>
    <ds:schemaRef ds:uri="http://schemas.microsoft.com/office/infopath/2007/PartnerControls"/>
    <ds:schemaRef ds:uri="http://purl.org/dc/term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6F256BD6-FF91-4DF5-9A1F-9845DD6A7E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2cdf24-de6d-42b1-b9c9-3880915638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A5649F1-BC20-433F-9EB9-87E816DFF31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27935</TotalTime>
  <Words>1419</Words>
  <Application>Microsoft Office PowerPoint</Application>
  <PresentationFormat>Widescreen</PresentationFormat>
  <Paragraphs>232</Paragraphs>
  <Slides>41</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41</vt:i4>
      </vt:variant>
    </vt:vector>
  </HeadingPairs>
  <TitlesOfParts>
    <vt:vector size="50" baseType="lpstr">
      <vt:lpstr>Aptos</vt:lpstr>
      <vt:lpstr>Arial</vt:lpstr>
      <vt:lpstr>Chiller</vt:lpstr>
      <vt:lpstr>Monotype Corsiva</vt:lpstr>
      <vt:lpstr>Open Sans</vt:lpstr>
      <vt:lpstr>Open Sans Light</vt:lpstr>
      <vt:lpstr>Open Sans SemiBold</vt:lpstr>
      <vt:lpstr>Times New Roman</vt:lpstr>
      <vt:lpstr>Office Theme</vt:lpstr>
      <vt:lpstr>PowerPoint Presentation</vt:lpstr>
      <vt:lpstr>From Chaos to Control:  Achieving a Smooth Financial Period Close in D365 F&amp;O </vt:lpstr>
      <vt:lpstr>Brittany Burke</vt:lpstr>
      <vt:lpstr>Agenda</vt:lpstr>
      <vt:lpstr>Exploring the Financial Period Close Workspace in D365 F&amp;O </vt:lpstr>
      <vt:lpstr>Exploring the Financial Period Close Workspace in D365 F&amp;O Security Considerations – View Only</vt:lpstr>
      <vt:lpstr>Exploring the Financial Period Close Workspace in D365 F&amp;O Security Considerations – Maintain Access</vt:lpstr>
      <vt:lpstr>Exploring the Financial Period Close Workspace in D365 F&amp;O Navigation Paths</vt:lpstr>
      <vt:lpstr>Exploring the Financial Period Close Workspace in D365 F&amp;O Key Features</vt:lpstr>
      <vt:lpstr>Exploring the Financial Period Close Workspace in D365 F&amp;O Key Features</vt:lpstr>
      <vt:lpstr>Exploring the Financial Period Close Workspace in D365 F&amp;O Key Features </vt:lpstr>
      <vt:lpstr>Exploring the Financial Period Close Workspace in D365 F&amp;O Key Features – Tasks and Status</vt:lpstr>
      <vt:lpstr>Exploring the Financial Period Close Workspace in D365 F&amp;O Key Features – Tasks and Status</vt:lpstr>
      <vt:lpstr>Exploring the Financial Period Close Workspace in D365 F&amp;O Key Features – Tasks and Status</vt:lpstr>
      <vt:lpstr>Exploring the Financial Period Close Workspace in D365 F&amp;O Key Features – Tasks and Status</vt:lpstr>
      <vt:lpstr>Exploring the Financial Period Close Workspace in D365 F&amp;O Key Features </vt:lpstr>
      <vt:lpstr>Setup and Configuration Key Features</vt:lpstr>
      <vt:lpstr>Financial Period Close Configuration</vt:lpstr>
      <vt:lpstr>Financial Period Close Configuration Navigation Paths</vt:lpstr>
      <vt:lpstr>Financial Period Close Configuration Calendars</vt:lpstr>
      <vt:lpstr>Financial Period Close Configuration Calendars</vt:lpstr>
      <vt:lpstr>Financial Period Close Configuration Task areas</vt:lpstr>
      <vt:lpstr>Financial Period Close Configuration Closing roles</vt:lpstr>
      <vt:lpstr>Financial Period Close Configuration Resources</vt:lpstr>
      <vt:lpstr>Financial Period Close Configuration Resources</vt:lpstr>
      <vt:lpstr>Financial Period Close Configuration Templates</vt:lpstr>
      <vt:lpstr>Financial Period Close Configuration Templates</vt:lpstr>
      <vt:lpstr>Financial Period Close Configuration Templates</vt:lpstr>
      <vt:lpstr>Financial Period Close Configuration Templates</vt:lpstr>
      <vt:lpstr>Financial Period Close Configuration Templates</vt:lpstr>
      <vt:lpstr>Financial Period Close Configuration Templates</vt:lpstr>
      <vt:lpstr>Financial Period Close Configuration Templates</vt:lpstr>
      <vt:lpstr>Financial Period Close Configuration Closing schedules</vt:lpstr>
      <vt:lpstr>Using the Financial Period Close Workspace</vt:lpstr>
      <vt:lpstr>Using the Financial Period Close Workspace Add Attachments to a Task</vt:lpstr>
      <vt:lpstr>Using the Financial Period Close Workspace Marking Tasks Complete</vt:lpstr>
      <vt:lpstr>Using the Financial Period Close Workspace Marking Tasks Complete</vt:lpstr>
      <vt:lpstr>Using the Financial Period Close Workspace Reassigning Tasks</vt:lpstr>
      <vt:lpstr>Using the Financial Period Close Workspace Editing Tasks</vt:lpstr>
      <vt:lpstr>Using the Financial Period Close Workspace Benefits of Using the Financial Period Close Workspace</vt:lpstr>
      <vt:lpstr>From Chaos to Control:  Achieving a Smooth Financial Period Close in D365 F&amp;O Thank You for Attending!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Bishop</dc:creator>
  <cp:lastModifiedBy>Madeline Merced</cp:lastModifiedBy>
  <cp:revision>8</cp:revision>
  <dcterms:created xsi:type="dcterms:W3CDTF">2023-12-18T14:27:39Z</dcterms:created>
  <dcterms:modified xsi:type="dcterms:W3CDTF">2024-05-20T22:54:37Z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0x010100E3BDFEEF6050864EA8870CE378AB9E3B</vt:lpwstr>
  </property>
  <property fmtid="{D5CDD505-2E9C-101B-9397-08002B2CF9AE}" pid="3" name="MediaServiceImageTags">
    <vt:lpwstr/>
  </property>
</Properties>
</file>