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29" r:id="rId4"/>
  </p:sldMasterIdLst>
  <p:notesMasterIdLst>
    <p:notesMasterId r:id="rId26"/>
  </p:notesMasterIdLst>
  <p:handoutMasterIdLst>
    <p:handoutMasterId r:id="rId27"/>
  </p:handoutMasterIdLst>
  <p:sldIdLst>
    <p:sldId id="1394" r:id="rId5"/>
    <p:sldId id="1396" r:id="rId6"/>
    <p:sldId id="266" r:id="rId7"/>
    <p:sldId id="1387" r:id="rId8"/>
    <p:sldId id="1408" r:id="rId9"/>
    <p:sldId id="1415" r:id="rId10"/>
    <p:sldId id="1417" r:id="rId11"/>
    <p:sldId id="1409" r:id="rId12"/>
    <p:sldId id="1418" r:id="rId13"/>
    <p:sldId id="1410" r:id="rId14"/>
    <p:sldId id="1416" r:id="rId15"/>
    <p:sldId id="1419" r:id="rId16"/>
    <p:sldId id="1411" r:id="rId17"/>
    <p:sldId id="1413" r:id="rId18"/>
    <p:sldId id="1407" r:id="rId19"/>
    <p:sldId id="1412" r:id="rId20"/>
    <p:sldId id="1401" r:id="rId21"/>
    <p:sldId id="1420" r:id="rId22"/>
    <p:sldId id="1402" r:id="rId23"/>
    <p:sldId id="1421" r:id="rId24"/>
    <p:sldId id="1386" r:id="rId25"/>
  </p:sldIdLst>
  <p:sldSz cx="12436475" cy="6994525"/>
  <p:notesSz cx="7010400" cy="92964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." id="{BF68131C-8EB2-4A6D-ABFA-02E5AB776A1B}">
          <p14:sldIdLst>
            <p14:sldId id="1394"/>
            <p14:sldId id="1396"/>
            <p14:sldId id="266"/>
            <p14:sldId id="1387"/>
            <p14:sldId id="1408"/>
            <p14:sldId id="1415"/>
            <p14:sldId id="1417"/>
            <p14:sldId id="1409"/>
            <p14:sldId id="1418"/>
            <p14:sldId id="1410"/>
            <p14:sldId id="1416"/>
            <p14:sldId id="1419"/>
            <p14:sldId id="1411"/>
            <p14:sldId id="1413"/>
            <p14:sldId id="1407"/>
            <p14:sldId id="1412"/>
            <p14:sldId id="1401"/>
            <p14:sldId id="1420"/>
            <p14:sldId id="1402"/>
            <p14:sldId id="1421"/>
            <p14:sldId id="138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7" name="Auri Mathisen" initials="AM" lastIdx="1" clrIdx="7">
    <p:extLst>
      <p:ext uri="{19B8F6BF-5375-455C-9EA6-DF929625EA0E}">
        <p15:presenceInfo xmlns:p15="http://schemas.microsoft.com/office/powerpoint/2012/main" userId="S-1-5-21-383413107-1061881802-891584314-12534" providerId="AD"/>
      </p:ext>
    </p:extLst>
  </p:cmAuthor>
  <p:cmAuthor id="1" name="Mary Feil-Jacobs" initials="MFJ" lastIdx="43" clrIdx="1"/>
  <p:cmAuthor id="8" name="Judi Lee" initials="JL" lastIdx="3" clrIdx="8">
    <p:extLst>
      <p:ext uri="{19B8F6BF-5375-455C-9EA6-DF929625EA0E}">
        <p15:presenceInfo xmlns:p15="http://schemas.microsoft.com/office/powerpoint/2012/main" userId="S-1-5-21-383413107-1061881802-891584314-9954" providerId="AD"/>
      </p:ext>
    </p:extLst>
  </p:cmAuthor>
  <p:cmAuthor id="2" name="Monica Lueder" initials="ML" lastIdx="22" clrIdx="2">
    <p:extLst>
      <p:ext uri="{19B8F6BF-5375-455C-9EA6-DF929625EA0E}">
        <p15:presenceInfo xmlns:p15="http://schemas.microsoft.com/office/powerpoint/2012/main" userId="S-1-5-21-2127521184-1604012920-1887927527-2598260" providerId="AD"/>
      </p:ext>
    </p:extLst>
  </p:cmAuthor>
  <p:cmAuthor id="9" name="David Griffith" initials="DG" lastIdx="3" clrIdx="9">
    <p:extLst>
      <p:ext uri="{19B8F6BF-5375-455C-9EA6-DF929625EA0E}">
        <p15:presenceInfo xmlns:p15="http://schemas.microsoft.com/office/powerpoint/2012/main" userId="S-1-5-21-383413107-1061881802-891584314-4667" providerId="AD"/>
      </p:ext>
    </p:extLst>
  </p:cmAuthor>
  <p:cmAuthor id="3" name="Mary Feil-Jacobs" initials="MF" lastIdx="22" clrIdx="3">
    <p:extLst>
      <p:ext uri="{19B8F6BF-5375-455C-9EA6-DF929625EA0E}">
        <p15:presenceInfo xmlns:p15="http://schemas.microsoft.com/office/powerpoint/2012/main" userId="S-1-5-21-2127521184-1604012920-1887927527-65006" providerId="AD"/>
      </p:ext>
    </p:extLst>
  </p:cmAuthor>
  <p:cmAuthor id="10" name="Mark Rhodes" initials="MR" lastIdx="1" clrIdx="10">
    <p:extLst>
      <p:ext uri="{19B8F6BF-5375-455C-9EA6-DF929625EA0E}">
        <p15:presenceInfo xmlns:p15="http://schemas.microsoft.com/office/powerpoint/2012/main" userId="Mark Rhodes" providerId="None"/>
      </p:ext>
    </p:extLst>
  </p:cmAuthor>
  <p:cmAuthor id="4" name="Mitchell Derrey" initials="MD" lastIdx="6" clrIdx="4">
    <p:extLst>
      <p:ext uri="{19B8F6BF-5375-455C-9EA6-DF929625EA0E}">
        <p15:presenceInfo xmlns:p15="http://schemas.microsoft.com/office/powerpoint/2012/main" userId="S-1-5-21-383413107-1061881802-891584314-4851" providerId="AD"/>
      </p:ext>
    </p:extLst>
  </p:cmAuthor>
  <p:cmAuthor id="5" name="Christen Anderson" initials="CA" lastIdx="19" clrIdx="5">
    <p:extLst>
      <p:ext uri="{19B8F6BF-5375-455C-9EA6-DF929625EA0E}">
        <p15:presenceInfo xmlns:p15="http://schemas.microsoft.com/office/powerpoint/2012/main" userId="Christen Anderson" providerId="None"/>
      </p:ext>
    </p:extLst>
  </p:cmAuthor>
  <p:cmAuthor id="6" name="Delaney Freer" initials="DF" lastIdx="16" clrIdx="6">
    <p:extLst>
      <p:ext uri="{19B8F6BF-5375-455C-9EA6-DF929625EA0E}">
        <p15:presenceInfo xmlns:p15="http://schemas.microsoft.com/office/powerpoint/2012/main" userId="4a46fd6c6e3be69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E275C"/>
    <a:srgbClr val="001E60"/>
    <a:srgbClr val="E6E6E6"/>
    <a:srgbClr val="0095C8"/>
    <a:srgbClr val="E1B81C"/>
    <a:srgbClr val="E4002B"/>
    <a:srgbClr val="002060"/>
    <a:srgbClr val="84BD00"/>
    <a:srgbClr val="20B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403440-B097-4DFE-886F-2B7DCFB40D45}" v="1" dt="2023-10-15T22:57:49.8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3567" autoAdjust="0"/>
  </p:normalViewPr>
  <p:slideViewPr>
    <p:cSldViewPr snapToGrid="0">
      <p:cViewPr varScale="1">
        <p:scale>
          <a:sx n="82" d="100"/>
          <a:sy n="82" d="100"/>
        </p:scale>
        <p:origin x="9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en Wooll" userId="a8e0d9ad-964c-483b-985f-3bd0efb89457" providerId="ADAL" clId="{A9403440-B097-4DFE-886F-2B7DCFB40D45}"/>
    <pc:docChg chg="custSel modSld modNotesMaster modHandout">
      <pc:chgData name="Lauren Wooll" userId="a8e0d9ad-964c-483b-985f-3bd0efb89457" providerId="ADAL" clId="{A9403440-B097-4DFE-886F-2B7DCFB40D45}" dt="2023-10-19T02:52:01.202" v="63" actId="20577"/>
      <pc:docMkLst>
        <pc:docMk/>
      </pc:docMkLst>
      <pc:sldChg chg="modNotesTx">
        <pc:chgData name="Lauren Wooll" userId="a8e0d9ad-964c-483b-985f-3bd0efb89457" providerId="ADAL" clId="{A9403440-B097-4DFE-886F-2B7DCFB40D45}" dt="2023-10-19T02:52:01.202" v="63" actId="20577"/>
        <pc:sldMkLst>
          <pc:docMk/>
          <pc:sldMk cId="191731372" sldId="1401"/>
        </pc:sldMkLst>
      </pc:sldChg>
      <pc:sldChg chg="modNotesTx">
        <pc:chgData name="Lauren Wooll" userId="a8e0d9ad-964c-483b-985f-3bd0efb89457" providerId="ADAL" clId="{A9403440-B097-4DFE-886F-2B7DCFB40D45}" dt="2023-10-19T02:51:45.451" v="51" actId="20577"/>
        <pc:sldMkLst>
          <pc:docMk/>
          <pc:sldMk cId="740840022" sldId="1412"/>
        </pc:sldMkLst>
      </pc:sldChg>
      <pc:sldChg chg="modSp mod">
        <pc:chgData name="Lauren Wooll" userId="a8e0d9ad-964c-483b-985f-3bd0efb89457" providerId="ADAL" clId="{A9403440-B097-4DFE-886F-2B7DCFB40D45}" dt="2023-10-19T02:51:28.740" v="48" actId="20577"/>
        <pc:sldMkLst>
          <pc:docMk/>
          <pc:sldMk cId="931273035" sldId="1413"/>
        </pc:sldMkLst>
        <pc:spChg chg="mod">
          <ac:chgData name="Lauren Wooll" userId="a8e0d9ad-964c-483b-985f-3bd0efb89457" providerId="ADAL" clId="{A9403440-B097-4DFE-886F-2B7DCFB40D45}" dt="2023-10-19T02:51:28.740" v="48" actId="20577"/>
          <ac:spMkLst>
            <pc:docMk/>
            <pc:sldMk cId="931273035" sldId="1413"/>
            <ac:spMk id="3" creationId="{BE05C184-E3AC-1D34-B9D9-FC8784A83A0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7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r>
              <a:rPr lang="en-US"/>
              <a:t>CRMUG Summit 2017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E58CAF0-866C-41B3-A854-572A2A51FA6A}" type="datetime8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10/21/2023 11:01 AM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912103" y="8829967"/>
            <a:ext cx="1096674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5923788" cy="33797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 marL="406034" defTabSz="931467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© 2017 Dynamic Communities.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CRMUG Summit 2017</a:t>
            </a:r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058EF5B-311B-4148-8831-2D28534D49CD}" type="datetime8">
              <a:rPr lang="en-US" smtClean="0"/>
              <a:t>10/21/2023 11:00 AM</a:t>
            </a:fld>
            <a:endParaRPr lang="en-US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6040627" y="8829967"/>
            <a:ext cx="96815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5923788" cy="33797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 marL="406034" defTabSz="931467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© 2017 Dynamic Communities.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CRMUG Summit 2017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058EF5B-311B-4148-8831-2D28534D49CD}" type="datetime8">
              <a:rPr lang="en-US" smtClean="0"/>
              <a:t>10/21/2023 11:00 AM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490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CRMUG Summit 2017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058EF5B-311B-4148-8831-2D28534D49CD}" type="datetime8">
              <a:rPr lang="en-US" smtClean="0"/>
              <a:t>10/21/2023 11:00 AM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708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CRMUG Summit 2017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058EF5B-311B-4148-8831-2D28534D49CD}" type="datetime8">
              <a:rPr lang="en-US" smtClean="0"/>
              <a:t>10/21/2023 11:00 AM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16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CRMUG Summit 2017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058EF5B-311B-4148-8831-2D28534D49CD}" type="datetime8">
              <a:rPr lang="en-US" smtClean="0"/>
              <a:t>10/21/2023 11:00 AM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464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CRMUG Summit 2017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058EF5B-311B-4148-8831-2D28534D49CD}" type="datetime8">
              <a:rPr lang="en-US" smtClean="0"/>
              <a:t>10/21/2023 11:00 AM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651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CRMUG Summit 2017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058EF5B-311B-4148-8831-2D28534D49CD}" type="datetime8">
              <a:rPr lang="en-US" smtClean="0"/>
              <a:t>10/21/2023 11:00 AM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1788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CRMUG Summit 2017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058EF5B-311B-4148-8831-2D28534D49CD}" type="datetime8">
              <a:rPr lang="en-US" smtClean="0"/>
              <a:t>10/21/2023 11:00 AM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905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CRMUG Summit 2017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058EF5B-311B-4148-8831-2D28534D49CD}" type="datetime8">
              <a:rPr lang="en-US" smtClean="0"/>
              <a:t>10/21/2023 11:00 AM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37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CRMUG Summit 2017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058EF5B-311B-4148-8831-2D28534D49CD}" type="datetime8">
              <a:rPr lang="en-US" smtClean="0"/>
              <a:t>10/21/2023 11:00 AM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5263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CRMUG Summit 2017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058EF5B-311B-4148-8831-2D28534D49CD}" type="datetime8">
              <a:rPr lang="en-US" smtClean="0"/>
              <a:t>10/21/2023 11:00 AM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591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CRMUG Summit 2017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058EF5B-311B-4148-8831-2D28534D49CD}" type="datetime8">
              <a:rPr lang="en-US" smtClean="0"/>
              <a:t>10/21/2023 11:00 AM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253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CRMUG Summit 2017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058EF5B-311B-4148-8831-2D28534D49CD}" type="datetime8">
              <a:rPr lang="en-US" smtClean="0"/>
              <a:t>10/21/2023 11:00 AM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338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CRMUG Summit 2017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058EF5B-311B-4148-8831-2D28534D49CD}" type="datetime8">
              <a:rPr lang="en-US" smtClean="0"/>
              <a:t>10/21/2023 11:00 AM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547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CRMUG Summit 2017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058EF5B-311B-4148-8831-2D28534D49CD}" type="datetime8">
              <a:rPr lang="en-US" smtClean="0"/>
              <a:t>10/21/2023 11:00 AM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73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CRMUG Summit 2017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058EF5B-311B-4148-8831-2D28534D49CD}" type="datetime8">
              <a:rPr lang="en-US" smtClean="0"/>
              <a:t>10/21/2023 11:00 AM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358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CRMUG Summit 2017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058EF5B-311B-4148-8831-2D28534D49CD}" type="datetime8">
              <a:rPr lang="en-US" smtClean="0"/>
              <a:t>10/21/2023 11:00 AM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96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CRMUG Summit 2017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058EF5B-311B-4148-8831-2D28534D49CD}" type="datetime8">
              <a:rPr lang="en-US" smtClean="0"/>
              <a:t>10/21/2023 11:00 AM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289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CRMUG Summit 2017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058EF5B-311B-4148-8831-2D28534D49CD}" type="datetime8">
              <a:rPr lang="en-US" smtClean="0"/>
              <a:t>10/21/2023 11:00 AM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081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CRMUG Summit 2017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058EF5B-311B-4148-8831-2D28534D49CD}" type="datetime8">
              <a:rPr lang="en-US" smtClean="0"/>
              <a:t>10/21/2023 11:00 AM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60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CRMUG Summit 2017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058EF5B-311B-4148-8831-2D28534D49CD}" type="datetime8">
              <a:rPr lang="en-US" smtClean="0"/>
              <a:t>10/21/2023 11:00 AM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108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CRMUG Summit 2017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058EF5B-311B-4148-8831-2D28534D49CD}" type="datetime8">
              <a:rPr lang="en-US" smtClean="0"/>
              <a:t>10/21/2023 11:00 AM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1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emf"/><Relationship Id="rId4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5036889B-8107-3301-0E17-EB8909B519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6262"/>
            <a:ext cx="12462954" cy="6996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object 3" descr="object 3">
            <a:extLst>
              <a:ext uri="{FF2B5EF4-FFF2-40B4-BE49-F238E27FC236}">
                <a16:creationId xmlns:a16="http://schemas.microsoft.com/office/drawing/2014/main" id="{39E74036-A3F9-B7BB-8D9B-24BB88EAA4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57898"/>
            <a:ext cx="12462953" cy="94456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5" name="object 10">
            <a:extLst>
              <a:ext uri="{FF2B5EF4-FFF2-40B4-BE49-F238E27FC236}">
                <a16:creationId xmlns:a16="http://schemas.microsoft.com/office/drawing/2014/main" id="{52109E8A-CE4F-EF72-5D99-CAF28285F65F}"/>
              </a:ext>
            </a:extLst>
          </p:cNvPr>
          <p:cNvSpPr txBox="1"/>
          <p:nvPr userDrawn="1"/>
        </p:nvSpPr>
        <p:spPr>
          <a:xfrm>
            <a:off x="713677" y="6476999"/>
            <a:ext cx="2684147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200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@</a:t>
            </a:r>
            <a:r>
              <a:rPr sz="1200" spc="-65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1200" spc="-50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2023</a:t>
            </a:r>
            <a:r>
              <a:rPr sz="1200" spc="-65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1200" spc="60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Dynamic</a:t>
            </a:r>
            <a:r>
              <a:rPr sz="1200" spc="-65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1200" spc="40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Communities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B4ECB6-20DA-3692-D3D8-199EC8AB46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53986" y="144462"/>
            <a:ext cx="30988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38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orient="horz" pos="105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exam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837" y="334962"/>
            <a:ext cx="11889564" cy="91757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31837" y="1401762"/>
            <a:ext cx="11887199" cy="226263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856024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 notes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731927" y="1668462"/>
            <a:ext cx="10972484" cy="4941350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Poppins" pitchFamily="2" charset="77"/>
                <a:ea typeface="Poppins" pitchFamily="2" charset="77"/>
                <a:cs typeface="Poppins" pitchFamily="2" charset="77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Poppins" pitchFamily="2" charset="77"/>
                <a:ea typeface="Poppins" pitchFamily="2" charset="77"/>
                <a:cs typeface="Poppins" pitchFamily="2" charset="77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Poppins" pitchFamily="2" charset="77"/>
                <a:ea typeface="Poppins" pitchFamily="2" charset="77"/>
                <a:cs typeface="Poppins" pitchFamily="2" charset="77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Poppins" pitchFamily="2" charset="77"/>
                <a:ea typeface="Poppins" pitchFamily="2" charset="77"/>
                <a:cs typeface="Poppins" pitchFamily="2" charset="77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Poppins" pitchFamily="2" charset="77"/>
                <a:ea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1" i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Poppins" pitchFamily="2" charset="77"/>
                <a:ea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2969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skyline with tall buildings&#10;&#10;Description automatically generated">
            <a:extLst>
              <a:ext uri="{FF2B5EF4-FFF2-40B4-BE49-F238E27FC236}">
                <a16:creationId xmlns:a16="http://schemas.microsoft.com/office/drawing/2014/main" id="{39ADB91B-D1B4-654C-0BC8-C85502C2DC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83"/>
            <a:ext cx="12436475" cy="6993559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11FC0C72-737D-446E-3EBF-97A33E71CB20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274637" y="6469062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algn="r" defTabSz="932290" eaLnBrk="0" hangingPunct="0"/>
            <a:r>
              <a:rPr lang="en-US" sz="7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© 2023 Dynamic Communities. All rights reserved.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549DF6-554F-15DB-5AC4-13BD037780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31674" y="2143331"/>
            <a:ext cx="8173126" cy="189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790E94-4D12-F39E-4E59-BBE047B006B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94137" y="4030662"/>
            <a:ext cx="3048000" cy="65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7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488C3-1EA5-3614-1946-6015D751C8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2129" y="2205479"/>
            <a:ext cx="6077634" cy="1351952"/>
          </a:xfrm>
          <a:ln>
            <a:noFill/>
          </a:ln>
        </p:spPr>
        <p:txBody>
          <a:bodyPr/>
          <a:lstStyle>
            <a:lvl1pPr>
              <a:defRPr sz="4488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Session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F30869-1BD4-D9D2-CE84-B199E855DE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grpSp>
        <p:nvGrpSpPr>
          <p:cNvPr id="4" name="object 5">
            <a:extLst>
              <a:ext uri="{FF2B5EF4-FFF2-40B4-BE49-F238E27FC236}">
                <a16:creationId xmlns:a16="http://schemas.microsoft.com/office/drawing/2014/main" id="{10416EDB-7D40-C6A0-D921-27F135D4DBF8}"/>
              </a:ext>
            </a:extLst>
          </p:cNvPr>
          <p:cNvGrpSpPr/>
          <p:nvPr userDrawn="1"/>
        </p:nvGrpSpPr>
        <p:grpSpPr>
          <a:xfrm>
            <a:off x="5331127" y="0"/>
            <a:ext cx="7105348" cy="6994525"/>
            <a:chOff x="9939" y="0"/>
            <a:chExt cx="6965670" cy="6858000"/>
          </a:xfrm>
        </p:grpSpPr>
        <p:pic>
          <p:nvPicPr>
            <p:cNvPr id="5" name="object 6" descr="object 6">
              <a:extLst>
                <a:ext uri="{FF2B5EF4-FFF2-40B4-BE49-F238E27FC236}">
                  <a16:creationId xmlns:a16="http://schemas.microsoft.com/office/drawing/2014/main" id="{B8656FAB-7B5A-1E44-8CEF-E7521B6FF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786" y="0"/>
              <a:ext cx="6772823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object 7">
              <a:extLst>
                <a:ext uri="{FF2B5EF4-FFF2-40B4-BE49-F238E27FC236}">
                  <a16:creationId xmlns:a16="http://schemas.microsoft.com/office/drawing/2014/main" id="{B3A07263-C4FD-0ADF-128B-E8B5F3ABBC24}"/>
                </a:ext>
              </a:extLst>
            </p:cNvPr>
            <p:cNvSpPr/>
            <p:nvPr/>
          </p:nvSpPr>
          <p:spPr>
            <a:xfrm>
              <a:off x="9939" y="0"/>
              <a:ext cx="3131718" cy="68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2" y="0"/>
                  </a:moveTo>
                  <a:lnTo>
                    <a:pt x="21185" y="0"/>
                  </a:lnTo>
                  <a:lnTo>
                    <a:pt x="9563" y="12525"/>
                  </a:lnTo>
                  <a:lnTo>
                    <a:pt x="8589" y="12425"/>
                  </a:lnTo>
                  <a:lnTo>
                    <a:pt x="0" y="21600"/>
                  </a:lnTo>
                  <a:lnTo>
                    <a:pt x="1628" y="21600"/>
                  </a:lnTo>
                  <a:lnTo>
                    <a:pt x="21600" y="2"/>
                  </a:lnTo>
                  <a:lnTo>
                    <a:pt x="21582" y="0"/>
                  </a:lnTo>
                  <a:close/>
                </a:path>
              </a:pathLst>
            </a:custGeom>
            <a:solidFill>
              <a:srgbClr val="E88C2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836"/>
            </a:p>
          </p:txBody>
        </p:sp>
        <p:pic>
          <p:nvPicPr>
            <p:cNvPr id="7" name="object 8" descr="object 8">
              <a:extLst>
                <a:ext uri="{FF2B5EF4-FFF2-40B4-BE49-F238E27FC236}">
                  <a16:creationId xmlns:a16="http://schemas.microsoft.com/office/drawing/2014/main" id="{C02CA8C5-4A73-C3A6-19B9-F368E77E0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1204" y="362827"/>
              <a:ext cx="3004401" cy="10882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" name="object 9">
            <a:extLst>
              <a:ext uri="{FF2B5EF4-FFF2-40B4-BE49-F238E27FC236}">
                <a16:creationId xmlns:a16="http://schemas.microsoft.com/office/drawing/2014/main" id="{EEE12B02-F83C-EE22-51AA-8DB85C11B023}"/>
              </a:ext>
            </a:extLst>
          </p:cNvPr>
          <p:cNvSpPr txBox="1"/>
          <p:nvPr userDrawn="1"/>
        </p:nvSpPr>
        <p:spPr>
          <a:xfrm>
            <a:off x="466368" y="652823"/>
            <a:ext cx="5389247" cy="672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181" indent="12953">
              <a:lnSpc>
                <a:spcPct val="100000"/>
              </a:lnSpc>
              <a:spcBef>
                <a:spcPts val="102"/>
              </a:spcBef>
              <a:defRPr sz="2100">
                <a:solidFill>
                  <a:srgbClr val="252F35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sz="2142"/>
              <a:t>The </a:t>
            </a:r>
            <a:r>
              <a:rPr sz="2142" spc="102"/>
              <a:t>Largest Independent</a:t>
            </a:r>
            <a:r>
              <a:rPr sz="2142" spc="-408"/>
              <a:t> </a:t>
            </a:r>
            <a:r>
              <a:rPr sz="2142" spc="102"/>
              <a:t>Gathering  of</a:t>
            </a:r>
            <a:r>
              <a:rPr sz="2142" spc="-102"/>
              <a:t> </a:t>
            </a:r>
            <a:r>
              <a:rPr sz="2142" spc="102"/>
              <a:t>the</a:t>
            </a:r>
            <a:r>
              <a:rPr sz="2142" spc="-102"/>
              <a:t> </a:t>
            </a:r>
            <a:r>
              <a:rPr sz="2142" spc="102"/>
              <a:t>Microsoft</a:t>
            </a:r>
            <a:r>
              <a:rPr sz="2142" spc="-102"/>
              <a:t> </a:t>
            </a:r>
            <a:r>
              <a:rPr sz="2142"/>
              <a:t>User</a:t>
            </a:r>
            <a:r>
              <a:rPr sz="2142" spc="-102"/>
              <a:t> </a:t>
            </a:r>
            <a:r>
              <a:rPr sz="2142" spc="102"/>
              <a:t>Ecosystem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AE3F88F1-DEAB-1BF5-CA50-15868AFD63BC}"/>
              </a:ext>
            </a:extLst>
          </p:cNvPr>
          <p:cNvSpPr txBox="1"/>
          <p:nvPr userDrawn="1"/>
        </p:nvSpPr>
        <p:spPr>
          <a:xfrm>
            <a:off x="6628103" y="4794975"/>
            <a:ext cx="5686710" cy="1063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R="5181" indent="12953" algn="r">
              <a:lnSpc>
                <a:spcPct val="100000"/>
              </a:lnSpc>
              <a:spcBef>
                <a:spcPts val="306"/>
              </a:spcBef>
              <a:defRPr sz="2100" spc="85">
                <a:solidFill>
                  <a:srgbClr val="252F35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3264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Decrease</a:t>
            </a:r>
            <a:r>
              <a:rPr sz="3264" spc="-116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3264" spc="-5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Complexities,</a:t>
            </a:r>
            <a:endParaRPr lang="en-US" sz="3264" spc="-5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marR="5181" indent="12953" algn="r">
              <a:lnSpc>
                <a:spcPct val="100000"/>
              </a:lnSpc>
              <a:spcBef>
                <a:spcPts val="306"/>
              </a:spcBef>
              <a:defRPr sz="2100" spc="85">
                <a:solidFill>
                  <a:srgbClr val="252F35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3264" spc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Deliver</a:t>
            </a:r>
            <a:r>
              <a:rPr sz="3264" spc="-112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3264" spc="-25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Results.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B3D165BB-366E-FF38-B8DA-3AF941C1841F}"/>
              </a:ext>
            </a:extLst>
          </p:cNvPr>
          <p:cNvSpPr/>
          <p:nvPr userDrawn="1"/>
        </p:nvSpPr>
        <p:spPr>
          <a:xfrm>
            <a:off x="431123" y="2331509"/>
            <a:ext cx="96228" cy="494787"/>
          </a:xfrm>
          <a:prstGeom prst="rect">
            <a:avLst/>
          </a:prstGeom>
          <a:solidFill>
            <a:srgbClr val="E88C24"/>
          </a:solidFill>
          <a:ln w="12700">
            <a:miter lim="400000"/>
          </a:ln>
        </p:spPr>
        <p:txBody>
          <a:bodyPr lIns="46629" rIns="46629"/>
          <a:lstStyle/>
          <a:p>
            <a:endParaRPr sz="1836"/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8B820B61-2594-56BE-784C-A8565846E223}"/>
              </a:ext>
            </a:extLst>
          </p:cNvPr>
          <p:cNvSpPr txBox="1"/>
          <p:nvPr userDrawn="1"/>
        </p:nvSpPr>
        <p:spPr>
          <a:xfrm>
            <a:off x="272742" y="6629917"/>
            <a:ext cx="2737970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953">
              <a:spcBef>
                <a:spcPts val="102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200">
                <a:latin typeface="Poppins" pitchFamily="2" charset="77"/>
                <a:cs typeface="Poppins" pitchFamily="2" charset="77"/>
              </a:rPr>
              <a:t>@</a:t>
            </a:r>
            <a:r>
              <a:rPr sz="1200" spc="-66">
                <a:latin typeface="Poppins" pitchFamily="2" charset="77"/>
                <a:cs typeface="Poppins" pitchFamily="2" charset="77"/>
              </a:rPr>
              <a:t> </a:t>
            </a:r>
            <a:r>
              <a:rPr sz="1200" spc="-51">
                <a:latin typeface="Poppins" pitchFamily="2" charset="77"/>
                <a:cs typeface="Poppins" pitchFamily="2" charset="77"/>
              </a:rPr>
              <a:t>2023</a:t>
            </a:r>
            <a:r>
              <a:rPr sz="1200" spc="-66">
                <a:latin typeface="Poppins" pitchFamily="2" charset="77"/>
                <a:cs typeface="Poppins" pitchFamily="2" charset="77"/>
              </a:rPr>
              <a:t> </a:t>
            </a:r>
            <a:r>
              <a:rPr sz="1200" spc="61">
                <a:latin typeface="Poppins" pitchFamily="2" charset="77"/>
                <a:cs typeface="Poppins" pitchFamily="2" charset="77"/>
              </a:rPr>
              <a:t>Dynamic</a:t>
            </a:r>
            <a:r>
              <a:rPr sz="1200" spc="-66">
                <a:latin typeface="Poppins" pitchFamily="2" charset="77"/>
                <a:cs typeface="Poppins" pitchFamily="2" charset="77"/>
              </a:rPr>
              <a:t> </a:t>
            </a:r>
            <a:r>
              <a:rPr sz="1200" spc="41">
                <a:latin typeface="Poppins" pitchFamily="2" charset="77"/>
                <a:cs typeface="Poppins" pitchFamily="2" charset="77"/>
              </a:rPr>
              <a:t>Communities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1F45E9-0F3F-DF0B-8F1F-689A2ECF8C90}"/>
              </a:ext>
            </a:extLst>
          </p:cNvPr>
          <p:cNvSpPr/>
          <p:nvPr userDrawn="1"/>
        </p:nvSpPr>
        <p:spPr bwMode="auto">
          <a:xfrm>
            <a:off x="10103810" y="1130678"/>
            <a:ext cx="1928008" cy="2567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248ADF4-E10A-6C5A-D562-1354187FFD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96658" y="370050"/>
            <a:ext cx="30988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4230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8FB400-37E7-74B2-ACB9-7ED56CD5FD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object 16">
            <a:extLst>
              <a:ext uri="{FF2B5EF4-FFF2-40B4-BE49-F238E27FC236}">
                <a16:creationId xmlns:a16="http://schemas.microsoft.com/office/drawing/2014/main" id="{41689D62-EDA9-F483-FF57-0907B7F4C5D8}"/>
              </a:ext>
            </a:extLst>
          </p:cNvPr>
          <p:cNvSpPr txBox="1"/>
          <p:nvPr userDrawn="1"/>
        </p:nvSpPr>
        <p:spPr>
          <a:xfrm>
            <a:off x="272742" y="6629917"/>
            <a:ext cx="2737970" cy="208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/>
          <a:p>
            <a:pPr indent="12953">
              <a:spcBef>
                <a:spcPts val="102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326"/>
              <a:t>@</a:t>
            </a:r>
            <a:r>
              <a:rPr sz="1326" spc="-66"/>
              <a:t> </a:t>
            </a:r>
            <a:r>
              <a:rPr sz="1326" spc="-51"/>
              <a:t>2023</a:t>
            </a:r>
            <a:r>
              <a:rPr sz="1326" spc="-66"/>
              <a:t> </a:t>
            </a:r>
            <a:r>
              <a:rPr sz="1326" spc="61"/>
              <a:t>Dynamic</a:t>
            </a:r>
            <a:r>
              <a:rPr sz="1326" spc="-66"/>
              <a:t> </a:t>
            </a:r>
            <a:r>
              <a:rPr sz="1326" spc="41"/>
              <a:t>Communities</a:t>
            </a:r>
          </a:p>
        </p:txBody>
      </p:sp>
      <p:grpSp>
        <p:nvGrpSpPr>
          <p:cNvPr id="5" name="object 5">
            <a:extLst>
              <a:ext uri="{FF2B5EF4-FFF2-40B4-BE49-F238E27FC236}">
                <a16:creationId xmlns:a16="http://schemas.microsoft.com/office/drawing/2014/main" id="{85C1E2E6-89DA-8463-B7A4-A444CD643E2D}"/>
              </a:ext>
            </a:extLst>
          </p:cNvPr>
          <p:cNvGrpSpPr/>
          <p:nvPr userDrawn="1"/>
        </p:nvGrpSpPr>
        <p:grpSpPr>
          <a:xfrm>
            <a:off x="5331128" y="0"/>
            <a:ext cx="7105348" cy="6994525"/>
            <a:chOff x="9939" y="0"/>
            <a:chExt cx="6965670" cy="6858000"/>
          </a:xfrm>
        </p:grpSpPr>
        <p:pic>
          <p:nvPicPr>
            <p:cNvPr id="6" name="object 6" descr="object 6">
              <a:extLst>
                <a:ext uri="{FF2B5EF4-FFF2-40B4-BE49-F238E27FC236}">
                  <a16:creationId xmlns:a16="http://schemas.microsoft.com/office/drawing/2014/main" id="{F3DEC43C-5021-53EB-1F86-E478994D7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786" y="0"/>
              <a:ext cx="6772823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5D92CD1D-FBB0-9A6C-1F31-E7561DDDF351}"/>
                </a:ext>
              </a:extLst>
            </p:cNvPr>
            <p:cNvSpPr/>
            <p:nvPr/>
          </p:nvSpPr>
          <p:spPr>
            <a:xfrm>
              <a:off x="9939" y="0"/>
              <a:ext cx="3131718" cy="68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2" y="0"/>
                  </a:moveTo>
                  <a:lnTo>
                    <a:pt x="21185" y="0"/>
                  </a:lnTo>
                  <a:lnTo>
                    <a:pt x="9563" y="12525"/>
                  </a:lnTo>
                  <a:lnTo>
                    <a:pt x="8589" y="12425"/>
                  </a:lnTo>
                  <a:lnTo>
                    <a:pt x="0" y="21600"/>
                  </a:lnTo>
                  <a:lnTo>
                    <a:pt x="1628" y="21600"/>
                  </a:lnTo>
                  <a:lnTo>
                    <a:pt x="21600" y="2"/>
                  </a:lnTo>
                  <a:lnTo>
                    <a:pt x="21582" y="0"/>
                  </a:lnTo>
                  <a:close/>
                </a:path>
              </a:pathLst>
            </a:custGeom>
            <a:solidFill>
              <a:srgbClr val="E88C2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836"/>
            </a:p>
          </p:txBody>
        </p:sp>
        <p:pic>
          <p:nvPicPr>
            <p:cNvPr id="8" name="object 8" descr="object 8">
              <a:extLst>
                <a:ext uri="{FF2B5EF4-FFF2-40B4-BE49-F238E27FC236}">
                  <a16:creationId xmlns:a16="http://schemas.microsoft.com/office/drawing/2014/main" id="{DAE041F7-86C2-AD99-370C-9970361CA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1204" y="362827"/>
              <a:ext cx="3004401" cy="10882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" name="object 10">
            <a:extLst>
              <a:ext uri="{FF2B5EF4-FFF2-40B4-BE49-F238E27FC236}">
                <a16:creationId xmlns:a16="http://schemas.microsoft.com/office/drawing/2014/main" id="{1ABBA802-E452-2AFC-E7D9-86DF60B7192F}"/>
              </a:ext>
            </a:extLst>
          </p:cNvPr>
          <p:cNvSpPr/>
          <p:nvPr userDrawn="1"/>
        </p:nvSpPr>
        <p:spPr>
          <a:xfrm>
            <a:off x="580899" y="745163"/>
            <a:ext cx="96228" cy="494786"/>
          </a:xfrm>
          <a:prstGeom prst="rect">
            <a:avLst/>
          </a:prstGeom>
          <a:solidFill>
            <a:srgbClr val="E88C24"/>
          </a:solidFill>
          <a:ln w="12700">
            <a:miter lim="400000"/>
          </a:ln>
        </p:spPr>
        <p:txBody>
          <a:bodyPr lIns="46629" rIns="46629"/>
          <a:lstStyle/>
          <a:p>
            <a:endParaRPr sz="1836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A45573-240E-43E8-215E-27DACC27BE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4041" y="1672535"/>
            <a:ext cx="4852788" cy="4632253"/>
          </a:xfrm>
        </p:spPr>
        <p:txBody>
          <a:bodyPr/>
          <a:lstStyle>
            <a:lvl1pPr marL="291436" indent="-291436">
              <a:buClr>
                <a:srgbClr val="E88C23"/>
              </a:buClr>
              <a:buSzPct val="110000"/>
              <a:buFont typeface="Arial" panose="020B0604020202020204" pitchFamily="34" charset="0"/>
              <a:buChar char="•"/>
              <a:defRPr sz="2800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1pPr>
            <a:lvl2pPr marL="291436" indent="-291436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91436" indent="-291436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291436" indent="-291436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91436" indent="-291436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Agenda items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358E50-23C2-0424-524F-699C343C65C3}"/>
              </a:ext>
            </a:extLst>
          </p:cNvPr>
          <p:cNvSpPr txBox="1"/>
          <p:nvPr userDrawn="1"/>
        </p:nvSpPr>
        <p:spPr>
          <a:xfrm>
            <a:off x="774041" y="628494"/>
            <a:ext cx="2936625" cy="7345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6629" tIns="46629" rIns="46629" bIns="46629" numCol="1" spcCol="38100" rtlCol="0" anchor="t">
            <a:spAutoFit/>
          </a:bodyPr>
          <a:lstStyle/>
          <a:p>
            <a:pPr marL="0" marR="0" indent="0" algn="l" defTabSz="93259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80" b="1" i="0" u="none" strike="noStrike" cap="none" spc="0" normalizeH="0" baseline="0">
                <a:ln>
                  <a:noFill/>
                </a:ln>
                <a:solidFill>
                  <a:srgbClr val="273472"/>
                </a:solidFill>
                <a:effectLst/>
                <a:uFillTx/>
                <a:latin typeface="Poppins" pitchFamily="2" charset="77"/>
                <a:ea typeface="Verdana" panose="020B0604030504040204" pitchFamily="34" charset="0"/>
                <a:cs typeface="Poppins" pitchFamily="2" charset="77"/>
                <a:sym typeface="Calibri"/>
              </a:rPr>
              <a:t>Agenda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AADF316-47A3-C9C9-A9A2-873413595F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54749" y="370050"/>
            <a:ext cx="30988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0664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3" descr="object 3">
            <a:extLst>
              <a:ext uri="{FF2B5EF4-FFF2-40B4-BE49-F238E27FC236}">
                <a16:creationId xmlns:a16="http://schemas.microsoft.com/office/drawing/2014/main" id="{7C4580D5-DF6C-B99D-F0E1-D596FC54F696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447768" cy="116575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" name="object 5" descr="object 5">
            <a:extLst>
              <a:ext uri="{FF2B5EF4-FFF2-40B4-BE49-F238E27FC236}">
                <a16:creationId xmlns:a16="http://schemas.microsoft.com/office/drawing/2014/main" id="{D8A6BD4D-54AD-741C-B9BC-1E215FBE54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285" y="116575"/>
            <a:ext cx="2575149" cy="93260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970BF9C-EB8A-F7E0-0637-053886C09B4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5456" y="1332521"/>
            <a:ext cx="12125563" cy="5129318"/>
          </a:xfrm>
        </p:spPr>
        <p:txBody>
          <a:bodyPr/>
          <a:lstStyle>
            <a:lvl1pPr>
              <a:defRPr sz="2800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1pPr>
            <a:lvl2pPr>
              <a:defRPr sz="2400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2pPr>
            <a:lvl3pPr>
              <a:defRPr sz="2000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3pPr>
            <a:lvl4pPr>
              <a:defRPr sz="1800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4pPr>
            <a:lvl5pPr>
              <a:defRPr sz="1600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10A6AD1-9465-F490-B69E-FA1600170B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791" y="0"/>
            <a:ext cx="9717828" cy="1164444"/>
          </a:xfrm>
          <a:ln>
            <a:noFill/>
          </a:ln>
        </p:spPr>
        <p:txBody>
          <a:bodyPr anchor="ctr" anchorCtr="0"/>
          <a:lstStyle>
            <a:lvl1pPr>
              <a:defRPr sz="36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Session Title</a:t>
            </a:r>
          </a:p>
        </p:txBody>
      </p:sp>
      <p:pic>
        <p:nvPicPr>
          <p:cNvPr id="2" name="object 5" descr="object 5">
            <a:extLst>
              <a:ext uri="{FF2B5EF4-FFF2-40B4-BE49-F238E27FC236}">
                <a16:creationId xmlns:a16="http://schemas.microsoft.com/office/drawing/2014/main" id="{E52B9CDA-7D8F-BDDB-A414-A25418760B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64537" y="47446"/>
            <a:ext cx="3071937" cy="108821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8553AB-92A1-D8FE-3D0E-3A09CFBA18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64537" y="30759"/>
            <a:ext cx="30988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4061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">
            <a:extLst>
              <a:ext uri="{FF2B5EF4-FFF2-40B4-BE49-F238E27FC236}">
                <a16:creationId xmlns:a16="http://schemas.microsoft.com/office/drawing/2014/main" id="{A6C34573-A8A8-73DB-D0C3-870CB7F5C84E}"/>
              </a:ext>
            </a:extLst>
          </p:cNvPr>
          <p:cNvGrpSpPr/>
          <p:nvPr userDrawn="1"/>
        </p:nvGrpSpPr>
        <p:grpSpPr>
          <a:xfrm>
            <a:off x="5344906" y="0"/>
            <a:ext cx="7091570" cy="6994525"/>
            <a:chOff x="23446" y="0"/>
            <a:chExt cx="6952163" cy="6858000"/>
          </a:xfrm>
        </p:grpSpPr>
        <p:pic>
          <p:nvPicPr>
            <p:cNvPr id="5" name="object 3" descr="object 3">
              <a:extLst>
                <a:ext uri="{FF2B5EF4-FFF2-40B4-BE49-F238E27FC236}">
                  <a16:creationId xmlns:a16="http://schemas.microsoft.com/office/drawing/2014/main" id="{1C1BA485-0A2E-D80F-B5BE-CC26865AC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786" y="0"/>
              <a:ext cx="6772823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4331BA89-404D-BEDD-2CA9-127E7EDFA750}"/>
                </a:ext>
              </a:extLst>
            </p:cNvPr>
            <p:cNvSpPr/>
            <p:nvPr/>
          </p:nvSpPr>
          <p:spPr>
            <a:xfrm>
              <a:off x="23446" y="0"/>
              <a:ext cx="3131718" cy="68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2" y="0"/>
                  </a:moveTo>
                  <a:lnTo>
                    <a:pt x="21185" y="0"/>
                  </a:lnTo>
                  <a:lnTo>
                    <a:pt x="9563" y="12525"/>
                  </a:lnTo>
                  <a:lnTo>
                    <a:pt x="8589" y="12425"/>
                  </a:lnTo>
                  <a:lnTo>
                    <a:pt x="0" y="21600"/>
                  </a:lnTo>
                  <a:lnTo>
                    <a:pt x="1628" y="21600"/>
                  </a:lnTo>
                  <a:lnTo>
                    <a:pt x="21600" y="2"/>
                  </a:lnTo>
                  <a:lnTo>
                    <a:pt x="21582" y="0"/>
                  </a:lnTo>
                  <a:close/>
                </a:path>
              </a:pathLst>
            </a:custGeom>
            <a:solidFill>
              <a:srgbClr val="E88C2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836"/>
            </a:p>
          </p:txBody>
        </p:sp>
      </p:grpSp>
      <p:sp>
        <p:nvSpPr>
          <p:cNvPr id="7" name="object 5">
            <a:extLst>
              <a:ext uri="{FF2B5EF4-FFF2-40B4-BE49-F238E27FC236}">
                <a16:creationId xmlns:a16="http://schemas.microsoft.com/office/drawing/2014/main" id="{256BA24F-3423-2E63-2B93-BA7233ED1F28}"/>
              </a:ext>
            </a:extLst>
          </p:cNvPr>
          <p:cNvSpPr txBox="1"/>
          <p:nvPr userDrawn="1"/>
        </p:nvSpPr>
        <p:spPr>
          <a:xfrm>
            <a:off x="559641" y="5222579"/>
            <a:ext cx="3194516" cy="565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/>
          <a:p>
            <a:pPr marR="5181" indent="12953">
              <a:lnSpc>
                <a:spcPct val="100000"/>
              </a:lnSpc>
              <a:spcBef>
                <a:spcPts val="102"/>
              </a:spcBef>
              <a:defRPr spc="75">
                <a:solidFill>
                  <a:srgbClr val="252F35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836">
                <a:latin typeface="Poppins" pitchFamily="2" charset="77"/>
                <a:cs typeface="Poppins" pitchFamily="2" charset="77"/>
              </a:rPr>
              <a:t>Decrease</a:t>
            </a:r>
            <a:r>
              <a:rPr sz="1836" spc="-122">
                <a:latin typeface="Poppins" pitchFamily="2" charset="77"/>
                <a:cs typeface="Poppins" pitchFamily="2" charset="77"/>
              </a:rPr>
              <a:t> </a:t>
            </a:r>
            <a:r>
              <a:rPr sz="1836" spc="-5">
                <a:latin typeface="Poppins" pitchFamily="2" charset="77"/>
                <a:cs typeface="Poppins" pitchFamily="2" charset="77"/>
              </a:rPr>
              <a:t>Complexities, </a:t>
            </a:r>
            <a:r>
              <a:rPr sz="1836" spc="-570">
                <a:latin typeface="Poppins" pitchFamily="2" charset="77"/>
                <a:cs typeface="Poppins" pitchFamily="2" charset="77"/>
              </a:rPr>
              <a:t> </a:t>
            </a:r>
            <a:r>
              <a:rPr sz="1836" spc="0">
                <a:latin typeface="Poppins" pitchFamily="2" charset="77"/>
                <a:cs typeface="Poppins" pitchFamily="2" charset="77"/>
              </a:rPr>
              <a:t>Deliver</a:t>
            </a:r>
            <a:r>
              <a:rPr sz="1836" spc="-97">
                <a:latin typeface="Poppins" pitchFamily="2" charset="77"/>
                <a:cs typeface="Poppins" pitchFamily="2" charset="77"/>
              </a:rPr>
              <a:t> </a:t>
            </a:r>
            <a:r>
              <a:rPr sz="1836" spc="-20">
                <a:latin typeface="Poppins" pitchFamily="2" charset="77"/>
                <a:cs typeface="Poppins" pitchFamily="2" charset="77"/>
              </a:rPr>
              <a:t>Results.</a:t>
            </a: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28E884E9-8151-D4F3-956D-80BE3F8721D9}"/>
              </a:ext>
            </a:extLst>
          </p:cNvPr>
          <p:cNvSpPr/>
          <p:nvPr userDrawn="1"/>
        </p:nvSpPr>
        <p:spPr>
          <a:xfrm>
            <a:off x="580899" y="2043488"/>
            <a:ext cx="96228" cy="1246050"/>
          </a:xfrm>
          <a:prstGeom prst="rect">
            <a:avLst/>
          </a:prstGeom>
          <a:solidFill>
            <a:srgbClr val="E88C24"/>
          </a:solidFill>
          <a:ln w="12700">
            <a:miter lim="400000"/>
          </a:ln>
        </p:spPr>
        <p:txBody>
          <a:bodyPr lIns="46629" rIns="46629"/>
          <a:lstStyle/>
          <a:p>
            <a:endParaRPr sz="1836"/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E139D8A8-760E-24BB-D2E0-DF837F10EBE2}"/>
              </a:ext>
            </a:extLst>
          </p:cNvPr>
          <p:cNvSpPr txBox="1"/>
          <p:nvPr userDrawn="1"/>
        </p:nvSpPr>
        <p:spPr>
          <a:xfrm>
            <a:off x="7461885" y="5129318"/>
            <a:ext cx="450701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R="5080" indent="12700">
              <a:spcBef>
                <a:spcPts val="100"/>
              </a:spcBef>
              <a:defRPr spc="75">
                <a:solidFill>
                  <a:srgbClr val="252F35"/>
                </a:solidFill>
                <a:latin typeface="Lucida Sans Unicode"/>
                <a:ea typeface="Lucida Sans Unicode"/>
                <a:cs typeface="Lucida Sans Unicode"/>
              </a:defRPr>
            </a:lvl1pPr>
          </a:lstStyle>
          <a:p>
            <a:pPr lvl="0" algn="r"/>
            <a:r>
              <a:rPr sz="18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The Largest </a:t>
            </a:r>
            <a:r>
              <a:rPr lang="en-US" sz="18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Independent</a:t>
            </a:r>
            <a:r>
              <a:rPr sz="18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Gathering  of the Microsoft User Ecosystem</a:t>
            </a:r>
          </a:p>
        </p:txBody>
      </p:sp>
      <p:pic>
        <p:nvPicPr>
          <p:cNvPr id="12" name="object 10" descr="object 10">
            <a:extLst>
              <a:ext uri="{FF2B5EF4-FFF2-40B4-BE49-F238E27FC236}">
                <a16:creationId xmlns:a16="http://schemas.microsoft.com/office/drawing/2014/main" id="{F0278BBC-023B-DF94-52BD-4A186D6248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71826" y="370051"/>
            <a:ext cx="3064644" cy="110987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A10028-72AC-53E2-41A9-93F66C4F0D92}"/>
              </a:ext>
            </a:extLst>
          </p:cNvPr>
          <p:cNvSpPr txBox="1"/>
          <p:nvPr userDrawn="1"/>
        </p:nvSpPr>
        <p:spPr>
          <a:xfrm>
            <a:off x="871322" y="1922300"/>
            <a:ext cx="4656520" cy="14884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>
            <a:lvl1pPr lvl="0" indent="12700" eaLnBrk="1" hangingPunct="1">
              <a:spcBef>
                <a:spcPts val="100"/>
              </a:spcBef>
              <a:defRPr sz="4400" b="1" spc="-200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lvl="0"/>
            <a:r>
              <a:rPr lang="en-US" sz="4488" b="1" i="0">
                <a:latin typeface="Poppins ExtraBold" pitchFamily="2" charset="77"/>
                <a:cs typeface="Poppins ExtraBold" pitchFamily="2" charset="77"/>
                <a:sym typeface="Calibri"/>
              </a:rPr>
              <a:t>Thank you for Attending!</a:t>
            </a:r>
          </a:p>
        </p:txBody>
      </p:sp>
      <p:pic>
        <p:nvPicPr>
          <p:cNvPr id="2" name="object 5" descr="object 5">
            <a:extLst>
              <a:ext uri="{FF2B5EF4-FFF2-40B4-BE49-F238E27FC236}">
                <a16:creationId xmlns:a16="http://schemas.microsoft.com/office/drawing/2014/main" id="{1EF262F9-B709-2611-E303-7EC4DAA820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76293" y="391714"/>
            <a:ext cx="3071937" cy="108821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5244FD-3D06-1B78-0E0C-44F75E1A719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349430" y="370051"/>
            <a:ext cx="30988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3661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693737" y="1668462"/>
            <a:ext cx="8583613" cy="2901145"/>
          </a:xfrm>
        </p:spPr>
        <p:txBody>
          <a:bodyPr lIns="182880" tIns="146304" rIns="182880" bIns="146304"/>
          <a:lstStyle>
            <a:lvl1pPr marL="0" indent="0">
              <a:lnSpc>
                <a:spcPct val="80000"/>
              </a:lnSpc>
              <a:spcBef>
                <a:spcPts val="1200"/>
              </a:spcBef>
              <a:buNone/>
              <a:defRPr sz="5400" spc="-300">
                <a:effectLst>
                  <a:outerShdw blurRad="190500" dist="50800" dir="5400000" algn="ctr" rotWithShape="0">
                    <a:schemeClr val="bg1">
                      <a:alpha val="50000"/>
                    </a:scheme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 hasCustomPrompt="1"/>
          </p:nvPr>
        </p:nvSpPr>
        <p:spPr bwMode="black">
          <a:xfrm>
            <a:off x="693736" y="4678362"/>
            <a:ext cx="8583613" cy="1044406"/>
          </a:xfrm>
        </p:spPr>
        <p:txBody>
          <a:bodyPr lIns="182880" tIns="146304" rIns="182880" bIns="146304"/>
          <a:lstStyle>
            <a:lvl1pPr marL="0" indent="0">
              <a:buNone/>
              <a:defRPr sz="320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Speaker Name(s)</a:t>
            </a: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FF575EF7-E319-0810-D124-92BF2EF67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675"/>
            <a:ext cx="12462954" cy="6996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object 3" descr="object 3">
            <a:extLst>
              <a:ext uri="{FF2B5EF4-FFF2-40B4-BE49-F238E27FC236}">
                <a16:creationId xmlns:a16="http://schemas.microsoft.com/office/drawing/2014/main" id="{AB610140-7BCF-686D-991B-F684FE8489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49961"/>
            <a:ext cx="12462953" cy="94456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7" name="object 10">
            <a:extLst>
              <a:ext uri="{FF2B5EF4-FFF2-40B4-BE49-F238E27FC236}">
                <a16:creationId xmlns:a16="http://schemas.microsoft.com/office/drawing/2014/main" id="{EE279B16-6F41-C723-91AE-5EC4BFBA4493}"/>
              </a:ext>
            </a:extLst>
          </p:cNvPr>
          <p:cNvSpPr txBox="1"/>
          <p:nvPr userDrawn="1"/>
        </p:nvSpPr>
        <p:spPr>
          <a:xfrm>
            <a:off x="713677" y="6469062"/>
            <a:ext cx="268414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baseline="0">
                <a:solidFill>
                  <a:schemeClr val="tx1"/>
                </a:solidFill>
              </a:rPr>
              <a:t>@</a:t>
            </a:r>
            <a:r>
              <a:rPr spc="-65" baseline="0">
                <a:solidFill>
                  <a:schemeClr val="tx1"/>
                </a:solidFill>
              </a:rPr>
              <a:t> </a:t>
            </a:r>
            <a:r>
              <a:rPr spc="-50" baseline="0">
                <a:solidFill>
                  <a:schemeClr val="tx1"/>
                </a:solidFill>
              </a:rPr>
              <a:t>2023</a:t>
            </a:r>
            <a:r>
              <a:rPr spc="-65" baseline="0">
                <a:solidFill>
                  <a:schemeClr val="tx1"/>
                </a:solidFill>
              </a:rPr>
              <a:t> </a:t>
            </a:r>
            <a:r>
              <a:rPr spc="60" baseline="0">
                <a:solidFill>
                  <a:schemeClr val="tx1"/>
                </a:solidFill>
              </a:rPr>
              <a:t>Dynamic</a:t>
            </a:r>
            <a:r>
              <a:rPr spc="-65" baseline="0">
                <a:solidFill>
                  <a:schemeClr val="tx1"/>
                </a:solidFill>
              </a:rPr>
              <a:t> </a:t>
            </a:r>
            <a:r>
              <a:rPr spc="40" baseline="0">
                <a:solidFill>
                  <a:schemeClr val="tx1"/>
                </a:solidFill>
              </a:rPr>
              <a:t>Communities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333613-637E-9D32-3EFC-7BFFE38323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7675" y="220662"/>
            <a:ext cx="30988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184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orient="horz" pos="105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2 with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7C49BC2-92CC-441C-9FE7-0D196FB5D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473" y="1096963"/>
            <a:ext cx="10972800" cy="838200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109415-2F48-445D-A1F7-77E0709123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837" y="2087562"/>
            <a:ext cx="10972800" cy="3695700"/>
          </a:xfrm>
        </p:spPr>
        <p:txBody>
          <a:bodyPr/>
          <a:lstStyle>
            <a:lvl1pPr marL="346075" indent="-3460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682625" indent="-34290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339725" indent="0"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3pPr>
            <a:lvl4pPr marL="457200" indent="0">
              <a:buNone/>
              <a:defRPr>
                <a:solidFill>
                  <a:schemeClr val="tx1"/>
                </a:solidFill>
              </a:defRPr>
            </a:lvl4pPr>
            <a:lvl5pPr marL="685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69805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32153" y="1668462"/>
            <a:ext cx="10972484" cy="4191000"/>
          </a:xfrm>
        </p:spPr>
        <p:txBody>
          <a:bodyPr/>
          <a:lstStyle>
            <a:lvl1pPr marL="346075" indent="-3460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682625" indent="-34290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228600" indent="0">
              <a:buNone/>
              <a:defRPr>
                <a:solidFill>
                  <a:schemeClr val="tx1"/>
                </a:solidFill>
              </a:defRPr>
            </a:lvl3pPr>
            <a:lvl4pPr marL="457200" indent="0">
              <a:buNone/>
              <a:defRPr>
                <a:solidFill>
                  <a:schemeClr val="tx1"/>
                </a:solidFill>
              </a:defRPr>
            </a:lvl4pPr>
            <a:lvl5pPr marL="685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6105625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9561" y="1668462"/>
            <a:ext cx="10972484" cy="41910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Tx/>
              <a:buNone/>
              <a:defRPr sz="20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228600" indent="0">
              <a:buNone/>
              <a:defRPr>
                <a:solidFill>
                  <a:schemeClr val="tx1"/>
                </a:solidFill>
              </a:defRPr>
            </a:lvl3pPr>
            <a:lvl4pPr marL="457200" indent="0">
              <a:buNone/>
              <a:defRPr>
                <a:solidFill>
                  <a:schemeClr val="tx1"/>
                </a:solidFill>
              </a:defRPr>
            </a:lvl4pPr>
            <a:lvl5pPr marL="685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7506776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2 no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7C49BC2-92CC-441C-9FE7-0D196FB5D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473" y="1096963"/>
            <a:ext cx="10972800" cy="838200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109415-2F48-445D-A1F7-77E0709123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837" y="2087562"/>
            <a:ext cx="10972800" cy="36957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Tx/>
              <a:buNone/>
              <a:defRPr sz="20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228600" indent="0">
              <a:buNone/>
              <a:defRPr>
                <a:solidFill>
                  <a:schemeClr val="tx1"/>
                </a:solidFill>
              </a:defRPr>
            </a:lvl3pPr>
            <a:lvl4pPr marL="457200" indent="0">
              <a:buNone/>
              <a:defRPr>
                <a:solidFill>
                  <a:schemeClr val="tx1"/>
                </a:solidFill>
              </a:defRPr>
            </a:lvl4pPr>
            <a:lvl5pPr marL="685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25208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22932" y="1668462"/>
            <a:ext cx="5038106" cy="4191000"/>
          </a:xfrm>
        </p:spPr>
        <p:txBody>
          <a:bodyPr wrap="square">
            <a:no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>
                <a:latin typeface="Poppins" pitchFamily="2" charset="77"/>
                <a:cs typeface="Poppins" pitchFamily="2" charset="77"/>
              </a:defRPr>
            </a:lvl1pPr>
            <a:lvl2pPr marL="531166" indent="-233195">
              <a:defRPr sz="2400">
                <a:latin typeface="Poppins" pitchFamily="2" charset="77"/>
                <a:cs typeface="Poppins" pitchFamily="2" charset="77"/>
              </a:defRPr>
            </a:lvl2pPr>
            <a:lvl3pPr marL="699585" indent="-168419">
              <a:tabLst/>
              <a:defRPr sz="2000">
                <a:latin typeface="Poppins" pitchFamily="2" charset="77"/>
                <a:cs typeface="Poppins" pitchFamily="2" charset="77"/>
              </a:defRPr>
            </a:lvl3pPr>
            <a:lvl4pPr marL="880958" indent="-181374">
              <a:defRPr>
                <a:latin typeface="Poppins" pitchFamily="2" charset="77"/>
                <a:cs typeface="Poppins" pitchFamily="2" charset="77"/>
              </a:defRPr>
            </a:lvl4pPr>
            <a:lvl5pPr marL="1049377" indent="-168419">
              <a:tabLst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18237" y="1668462"/>
            <a:ext cx="5486400" cy="4191000"/>
          </a:xfrm>
        </p:spPr>
        <p:txBody>
          <a:bodyPr wrap="square">
            <a:no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>
                <a:latin typeface="Poppins" pitchFamily="2" charset="77"/>
                <a:cs typeface="Poppins" pitchFamily="2" charset="77"/>
              </a:defRPr>
            </a:lvl1pPr>
            <a:lvl2pPr marL="531166" indent="-233195">
              <a:defRPr sz="2400">
                <a:latin typeface="Poppins" pitchFamily="2" charset="77"/>
                <a:cs typeface="Poppins" pitchFamily="2" charset="77"/>
              </a:defRPr>
            </a:lvl2pPr>
            <a:lvl3pPr marL="699585" indent="-168419">
              <a:tabLst/>
              <a:defRPr sz="2000">
                <a:latin typeface="Poppins" pitchFamily="2" charset="77"/>
                <a:cs typeface="Poppins" pitchFamily="2" charset="77"/>
              </a:defRPr>
            </a:lvl3pPr>
            <a:lvl4pPr marL="880958" indent="-181374">
              <a:defRPr>
                <a:latin typeface="Poppins" pitchFamily="2" charset="77"/>
                <a:cs typeface="Poppins" pitchFamily="2" charset="77"/>
              </a:defRPr>
            </a:lvl4pPr>
            <a:lvl5pPr marL="1049377" indent="-168419">
              <a:tabLst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994670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39689" y="1668462"/>
            <a:ext cx="5021348" cy="4191000"/>
          </a:xfrm>
        </p:spPr>
        <p:txBody>
          <a:bodyPr wrap="square">
            <a:no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None/>
              <a:defRPr sz="20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231775" indent="0">
              <a:buNone/>
              <a:tabLst/>
              <a:defRPr sz="20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3pPr>
            <a:lvl4pPr marL="460375" indent="0">
              <a:buNone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4pPr>
            <a:lvl5pPr marL="685800" indent="0">
              <a:buNone/>
              <a:tabLst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18237" y="1668462"/>
            <a:ext cx="5486400" cy="4191000"/>
          </a:xfrm>
        </p:spPr>
        <p:txBody>
          <a:bodyPr wrap="square">
            <a:no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None/>
              <a:defRPr sz="20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231775" indent="0">
              <a:buNone/>
              <a:tabLst/>
              <a:defRPr sz="20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3pPr>
            <a:lvl4pPr marL="460375" indent="0">
              <a:buNone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4pPr>
            <a:lvl5pPr marL="685800" indent="0">
              <a:buNone/>
              <a:tabLst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397787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837" y="2125662"/>
            <a:ext cx="7315200" cy="2286000"/>
          </a:xfrm>
          <a:noFill/>
        </p:spPr>
        <p:txBody>
          <a:bodyPr wrap="square" tIns="91440" bIns="91440" anchor="t" anchorCtr="0">
            <a:noAutofit/>
          </a:bodyPr>
          <a:lstStyle>
            <a:lvl1pPr>
              <a:defRPr sz="5400" b="1" i="0" spc="-100" baseline="0">
                <a:solidFill>
                  <a:schemeClr val="tx1"/>
                </a:solidFill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7288490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2153" y="765713"/>
            <a:ext cx="10972484" cy="712249"/>
          </a:xfrm>
          <a:prstGeom prst="rect">
            <a:avLst/>
          </a:prstGeom>
        </p:spPr>
        <p:txBody>
          <a:bodyPr vert="horz" wrap="square" lIns="146304" tIns="91440" rIns="146304" bIns="9144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3D495861-0AB7-103A-179C-68129584113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" y="-1675"/>
            <a:ext cx="12462954" cy="69962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731836" y="1668462"/>
            <a:ext cx="10972485" cy="4190999"/>
          </a:xfrm>
          <a:prstGeom prst="rect">
            <a:avLst/>
          </a:prstGeom>
        </p:spPr>
        <p:txBody>
          <a:bodyPr vert="horz" wrap="square" lIns="146304" tIns="91440" rIns="146304" bIns="9144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5" name="Group 4" hidden="1"/>
          <p:cNvGrpSpPr/>
          <p:nvPr userDrawn="1"/>
        </p:nvGrpSpPr>
        <p:grpSpPr>
          <a:xfrm>
            <a:off x="12619037" y="0"/>
            <a:ext cx="952400" cy="5766965"/>
            <a:chOff x="12618968" y="0"/>
            <a:chExt cx="952400" cy="5766965"/>
          </a:xfrm>
        </p:grpSpPr>
        <p:grpSp>
          <p:nvGrpSpPr>
            <p:cNvPr id="6" name="Group 5"/>
            <p:cNvGrpSpPr/>
            <p:nvPr userDrawn="1"/>
          </p:nvGrpSpPr>
          <p:grpSpPr>
            <a:xfrm rot="5400000">
              <a:off x="11582060" y="1045295"/>
              <a:ext cx="2703053" cy="629235"/>
              <a:chOff x="1586734" y="4543426"/>
              <a:chExt cx="2703053" cy="629235"/>
            </a:xfrm>
          </p:grpSpPr>
          <p:sp>
            <p:nvSpPr>
              <p:cNvPr id="14" name="Rectangle 13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Blue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0 G:0 B:77</a:t>
                </a:r>
                <a:endParaRPr lang="en-US" sz="50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5" name="Rectangle 14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R:5</a:t>
                </a:r>
                <a:r>
                  <a:rPr lang="en-US" sz="50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 G:124 B:193</a:t>
                </a:r>
                <a:endParaRPr lang="en-US" sz="50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6" name="Rectangle 15"/>
              <p:cNvSpPr/>
              <p:nvPr userDrawn="1"/>
            </p:nvSpPr>
            <p:spPr bwMode="auto">
              <a:xfrm>
                <a:off x="3419856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>
                    <a:gradFill>
                      <a:gsLst>
                        <a:gs pos="28302">
                          <a:schemeClr val="bg1"/>
                        </a:gs>
                        <a:gs pos="67000">
                          <a:schemeClr val="bg1"/>
                        </a:gs>
                      </a:gsLst>
                      <a:lin ang="5400000" scaled="1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Red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>
                    <a:gradFill>
                      <a:gsLst>
                        <a:gs pos="28302">
                          <a:schemeClr val="bg1"/>
                        </a:gs>
                        <a:gs pos="67000">
                          <a:schemeClr val="bg1"/>
                        </a:gs>
                      </a:gsLst>
                      <a:lin ang="5400000" scaled="1"/>
                    </a:gradFill>
                    <a:ea typeface="Segoe UI" pitchFamily="34" charset="0"/>
                    <a:cs typeface="Segoe UI" pitchFamily="34" charset="0"/>
                  </a:rPr>
                  <a:t>R:237</a:t>
                </a:r>
                <a:r>
                  <a:rPr lang="en-US" sz="500" baseline="0">
                    <a:gradFill>
                      <a:gsLst>
                        <a:gs pos="28302">
                          <a:schemeClr val="bg1"/>
                        </a:gs>
                        <a:gs pos="67000">
                          <a:schemeClr val="bg1"/>
                        </a:gs>
                      </a:gsLst>
                      <a:lin ang="5400000" scaled="1"/>
                    </a:gradFill>
                    <a:ea typeface="Segoe UI" pitchFamily="34" charset="0"/>
                    <a:cs typeface="Segoe UI" pitchFamily="34" charset="0"/>
                  </a:rPr>
                  <a:t> G:38 B:36</a:t>
                </a:r>
                <a:endParaRPr lang="en-US" sz="500">
                  <a:gradFill>
                    <a:gsLst>
                      <a:gs pos="28302">
                        <a:schemeClr val="bg1"/>
                      </a:gs>
                      <a:gs pos="67000">
                        <a:schemeClr val="bg1"/>
                      </a:gs>
                    </a:gsLst>
                    <a:lin ang="5400000" scaled="1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7" name="Rectangle 16"/>
              <p:cNvSpPr/>
              <p:nvPr userDrawn="1"/>
            </p:nvSpPr>
            <p:spPr bwMode="auto">
              <a:xfrm>
                <a:off x="1586734" y="4882895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>
                    <a:gradFill>
                      <a:gsLst>
                        <a:gs pos="4717">
                          <a:schemeClr val="tx1"/>
                        </a:gs>
                        <a:gs pos="36000">
                          <a:schemeClr val="tx1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Gold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>
                    <a:gradFill>
                      <a:gsLst>
                        <a:gs pos="4717">
                          <a:schemeClr val="tx1"/>
                        </a:gs>
                        <a:gs pos="36000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R:254</a:t>
                </a:r>
                <a:r>
                  <a:rPr lang="en-US" sz="500" baseline="0">
                    <a:gradFill>
                      <a:gsLst>
                        <a:gs pos="4717">
                          <a:schemeClr val="tx1"/>
                        </a:gs>
                        <a:gs pos="36000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 G:197 B:35</a:t>
                </a:r>
                <a:endParaRPr lang="en-US" sz="500">
                  <a:gradFill>
                    <a:gsLst>
                      <a:gs pos="4717">
                        <a:schemeClr val="tx1"/>
                      </a:gs>
                      <a:gs pos="36000">
                        <a:schemeClr val="tx1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8" name="Rectangle 17"/>
              <p:cNvSpPr/>
              <p:nvPr userDrawn="1"/>
            </p:nvSpPr>
            <p:spPr bwMode="auto">
              <a:xfrm>
                <a:off x="3419857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>
                    <a:gradFill>
                      <a:gsLst>
                        <a:gs pos="7547">
                          <a:schemeClr val="tx1"/>
                        </a:gs>
                        <a:gs pos="28302">
                          <a:schemeClr val="tx1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Green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>
                    <a:gradFill>
                      <a:gsLst>
                        <a:gs pos="7547">
                          <a:schemeClr val="tx1"/>
                        </a:gs>
                        <a:gs pos="28302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>
                    <a:gradFill>
                      <a:gsLst>
                        <a:gs pos="7547">
                          <a:schemeClr val="tx1"/>
                        </a:gs>
                        <a:gs pos="28302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186 G:216 B:10</a:t>
                </a:r>
                <a:endParaRPr lang="en-US" sz="500">
                  <a:gradFill>
                    <a:gsLst>
                      <a:gs pos="7547">
                        <a:schemeClr val="tx1"/>
                      </a:gs>
                      <a:gs pos="28302">
                        <a:schemeClr val="tx1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9" name="Rectangle 18"/>
              <p:cNvSpPr/>
              <p:nvPr userDrawn="1"/>
            </p:nvSpPr>
            <p:spPr bwMode="auto">
              <a:xfrm>
                <a:off x="2505456" y="4882895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>
                    <a:gradFill>
                      <a:gsLst>
                        <a:gs pos="76415">
                          <a:schemeClr val="bg1"/>
                        </a:gs>
                        <a:gs pos="52000">
                          <a:schemeClr val="bg1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Teal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>
                    <a:gradFill>
                      <a:gsLst>
                        <a:gs pos="76415">
                          <a:schemeClr val="bg1"/>
                        </a:gs>
                        <a:gs pos="52000">
                          <a:schemeClr val="bg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R:0</a:t>
                </a:r>
                <a:r>
                  <a:rPr lang="en-US" sz="500" baseline="0">
                    <a:gradFill>
                      <a:gsLst>
                        <a:gs pos="76415">
                          <a:schemeClr val="bg1"/>
                        </a:gs>
                        <a:gs pos="52000">
                          <a:schemeClr val="bg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 G:130 B:114</a:t>
                </a:r>
                <a:endParaRPr lang="en-US" sz="500">
                  <a:gradFill>
                    <a:gsLst>
                      <a:gs pos="76415">
                        <a:schemeClr val="bg1"/>
                      </a:gs>
                      <a:gs pos="52000">
                        <a:schemeClr val="bg1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8" name="Group 7"/>
            <p:cNvGrpSpPr/>
            <p:nvPr userDrawn="1"/>
          </p:nvGrpSpPr>
          <p:grpSpPr>
            <a:xfrm rot="5400000">
              <a:off x="11412325" y="4270556"/>
              <a:ext cx="2703052" cy="289766"/>
              <a:chOff x="4476564" y="4543426"/>
              <a:chExt cx="2703052" cy="289766"/>
            </a:xfrm>
          </p:grpSpPr>
          <p:sp>
            <p:nvSpPr>
              <p:cNvPr id="11" name="Rectangle 10"/>
              <p:cNvSpPr/>
              <p:nvPr userDrawn="1"/>
            </p:nvSpPr>
            <p:spPr bwMode="auto">
              <a:xfrm>
                <a:off x="5395286" y="4543426"/>
                <a:ext cx="869930" cy="289766"/>
              </a:xfrm>
              <a:prstGeom prst="rect">
                <a:avLst/>
              </a:prstGeom>
              <a:solidFill>
                <a:srgbClr val="00BCF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baseline="0">
                    <a:gradFill>
                      <a:gsLst>
                        <a:gs pos="16981">
                          <a:schemeClr val="tx1"/>
                        </a:gs>
                        <a:gs pos="48000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Light Blue</a:t>
                </a:r>
              </a:p>
              <a:p>
                <a:pPr lvl="0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baseline="0">
                    <a:gradFill>
                      <a:gsLst>
                        <a:gs pos="16981">
                          <a:schemeClr val="tx1"/>
                        </a:gs>
                        <a:gs pos="48000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R:0 G:188 B:242</a:t>
                </a:r>
              </a:p>
            </p:txBody>
          </p:sp>
          <p:sp>
            <p:nvSpPr>
              <p:cNvPr id="12" name="Rectangle 11"/>
              <p:cNvSpPr/>
              <p:nvPr userDrawn="1"/>
            </p:nvSpPr>
            <p:spPr bwMode="auto">
              <a:xfrm>
                <a:off x="6309686" y="4543426"/>
                <a:ext cx="869930" cy="289766"/>
              </a:xfrm>
              <a:prstGeom prst="rect">
                <a:avLst/>
              </a:prstGeom>
              <a:solidFill>
                <a:srgbClr val="004B50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Teal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R:0</a:t>
                </a:r>
                <a:r>
                  <a:rPr lang="en-US" sz="500" baseline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 G:75 B:80</a:t>
                </a:r>
              </a:p>
            </p:txBody>
          </p:sp>
          <p:sp>
            <p:nvSpPr>
              <p:cNvPr id="13" name="Rectangle 12"/>
              <p:cNvSpPr/>
              <p:nvPr userDrawn="1"/>
            </p:nvSpPr>
            <p:spPr bwMode="auto">
              <a:xfrm>
                <a:off x="4476564" y="4543426"/>
                <a:ext cx="869930" cy="289766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>
                    <a:gradFill>
                      <a:gsLst>
                        <a:gs pos="2830">
                          <a:schemeClr val="bg2">
                            <a:lumMod val="10000"/>
                          </a:schemeClr>
                        </a:gs>
                        <a:gs pos="16981">
                          <a:schemeClr val="bg2">
                            <a:lumMod val="10000"/>
                          </a:schemeClr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>
                    <a:gradFill>
                      <a:gsLst>
                        <a:gs pos="2830">
                          <a:schemeClr val="bg2">
                            <a:lumMod val="10000"/>
                          </a:schemeClr>
                        </a:gs>
                        <a:gs pos="16981">
                          <a:schemeClr val="bg2">
                            <a:lumMod val="10000"/>
                          </a:schemeClr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R:150</a:t>
                </a:r>
                <a:r>
                  <a:rPr lang="en-US" sz="500" baseline="0">
                    <a:gradFill>
                      <a:gsLst>
                        <a:gs pos="2830">
                          <a:schemeClr val="bg2">
                            <a:lumMod val="10000"/>
                          </a:schemeClr>
                        </a:gs>
                        <a:gs pos="16981">
                          <a:schemeClr val="bg2">
                            <a:lumMod val="10000"/>
                          </a:schemeClr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 G:150 B:150</a:t>
                </a:r>
                <a:endParaRPr lang="en-US" sz="500">
                  <a:gradFill>
                    <a:gsLst>
                      <a:gs pos="2830">
                        <a:schemeClr val="bg2">
                          <a:lumMod val="10000"/>
                        </a:schemeClr>
                      </a:gs>
                      <a:gs pos="16981">
                        <a:schemeClr val="bg2">
                          <a:lumMod val="10000"/>
                        </a:schemeClr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9" name="TextBox 8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Main colors</a:t>
              </a:r>
            </a:p>
          </p:txBody>
        </p:sp>
        <p:sp>
          <p:nvSpPr>
            <p:cNvPr id="10" name="TextBox 9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Secondary colors (use only when</a:t>
              </a:r>
              <a:r>
                <a:rPr lang="en-US" sz="1000" baseline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 necessary)</a:t>
              </a:r>
              <a:endParaRPr lang="en-US" sz="10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endParaRPr>
            </a:p>
          </p:txBody>
        </p:sp>
      </p:grpSp>
      <p:pic>
        <p:nvPicPr>
          <p:cNvPr id="21" name="object 3" descr="object 3">
            <a:extLst>
              <a:ext uri="{FF2B5EF4-FFF2-40B4-BE49-F238E27FC236}">
                <a16:creationId xmlns:a16="http://schemas.microsoft.com/office/drawing/2014/main" id="{ED07FE4C-C6B5-2805-54E2-372049C16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49961"/>
            <a:ext cx="12462953" cy="94456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" name="object 10">
            <a:extLst>
              <a:ext uri="{FF2B5EF4-FFF2-40B4-BE49-F238E27FC236}">
                <a16:creationId xmlns:a16="http://schemas.microsoft.com/office/drawing/2014/main" id="{FDAC7605-1A2A-2BC3-3AC8-3BD446317472}"/>
              </a:ext>
            </a:extLst>
          </p:cNvPr>
          <p:cNvSpPr txBox="1"/>
          <p:nvPr userDrawn="1"/>
        </p:nvSpPr>
        <p:spPr>
          <a:xfrm>
            <a:off x="713677" y="6469062"/>
            <a:ext cx="2684147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2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@</a:t>
            </a:r>
            <a:r>
              <a:rPr sz="1200" spc="-65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1200" spc="-5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2023</a:t>
            </a:r>
            <a:r>
              <a:rPr sz="1200" spc="-65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1200" spc="6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Dynamic</a:t>
            </a:r>
            <a:r>
              <a:rPr sz="1200" spc="-65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1200" spc="4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Communities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85F8AC8-55C1-1E94-6F6A-6F8EF7ACDFA7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9364154" y="118013"/>
            <a:ext cx="30988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5" r:id="rId1"/>
    <p:sldLayoutId id="2147484314" r:id="rId2"/>
    <p:sldLayoutId id="2147484339" r:id="rId3"/>
    <p:sldLayoutId id="2147484295" r:id="rId4"/>
    <p:sldLayoutId id="2147484340" r:id="rId5"/>
    <p:sldLayoutId id="2147484302" r:id="rId6"/>
    <p:sldLayoutId id="2147484245" r:id="rId7"/>
    <p:sldLayoutId id="2147484297" r:id="rId8"/>
    <p:sldLayoutId id="2147484264" r:id="rId9"/>
    <p:sldLayoutId id="2147484338" r:id="rId10"/>
    <p:sldLayoutId id="2147484263" r:id="rId11"/>
    <p:sldLayoutId id="2147484337" r:id="rId12"/>
    <p:sldLayoutId id="2147484341" r:id="rId13"/>
    <p:sldLayoutId id="2147484344" r:id="rId14"/>
    <p:sldLayoutId id="2147484345" r:id="rId15"/>
    <p:sldLayoutId id="2147484347" r:id="rId16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0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Poppins" pitchFamily="2" charset="77"/>
          <a:ea typeface="+mn-ea"/>
          <a:cs typeface="Poppins" pitchFamily="2" charset="77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Poppins" pitchFamily="2" charset="77"/>
          <a:ea typeface="+mn-ea"/>
          <a:cs typeface="Poppins" pitchFamily="2" charset="77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Poppins" pitchFamily="2" charset="77"/>
          <a:ea typeface="+mn-ea"/>
          <a:cs typeface="Poppins" pitchFamily="2" charset="77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33" userDrawn="1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40" userDrawn="1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5B4F8C46-0305-374B-1CFE-286747264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459970" cy="6994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AE9BAD-D950-CD53-7583-F99308133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481"/>
            <a:ext cx="12436475" cy="69994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1EFD11-1E3F-0558-74F4-76034C9ED557}"/>
              </a:ext>
            </a:extLst>
          </p:cNvPr>
          <p:cNvSpPr txBox="1"/>
          <p:nvPr/>
        </p:nvSpPr>
        <p:spPr>
          <a:xfrm>
            <a:off x="9122633" y="-1"/>
            <a:ext cx="3314700" cy="157658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0" b="1">
                <a:latin typeface="Poppins ExtraBold" pitchFamily="2" charset="77"/>
                <a:cs typeface="Poppins ExtraBold" pitchFamily="2" charset="77"/>
              </a:rPr>
              <a:t>2023</a:t>
            </a:r>
          </a:p>
        </p:txBody>
      </p:sp>
      <p:pic>
        <p:nvPicPr>
          <p:cNvPr id="17" name="Picture 16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DA7104A4-1876-F218-924C-1DBE7991C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437" y="244098"/>
            <a:ext cx="7211562" cy="16696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B0AAEF-F784-DB2E-1B8C-09503340B3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2224" y="1956816"/>
            <a:ext cx="2133079" cy="5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4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3A12A9-7EF1-0E27-5AF4-DA65F3DA5AD3}"/>
              </a:ext>
            </a:extLst>
          </p:cNvPr>
          <p:cNvSpPr/>
          <p:nvPr/>
        </p:nvSpPr>
        <p:spPr bwMode="auto">
          <a:xfrm>
            <a:off x="223177" y="1711048"/>
            <a:ext cx="11277600" cy="4030662"/>
          </a:xfrm>
          <a:prstGeom prst="rect">
            <a:avLst/>
          </a:prstGeom>
          <a:solidFill>
            <a:srgbClr val="FFFFFF">
              <a:alpha val="34902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474EC9-C70C-92F8-CDE8-C1A5DF625635}"/>
              </a:ext>
            </a:extLst>
          </p:cNvPr>
          <p:cNvSpPr/>
          <p:nvPr/>
        </p:nvSpPr>
        <p:spPr bwMode="auto">
          <a:xfrm>
            <a:off x="223177" y="328103"/>
            <a:ext cx="8496458" cy="1163623"/>
          </a:xfrm>
          <a:prstGeom prst="rect">
            <a:avLst/>
          </a:prstGeom>
          <a:solidFill>
            <a:srgbClr val="FFFFFF">
              <a:alpha val="34902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600BBF-0B04-62EA-FCD2-7811A142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4" y="547425"/>
            <a:ext cx="9105584" cy="712249"/>
          </a:xfrm>
        </p:spPr>
        <p:txBody>
          <a:bodyPr/>
          <a:lstStyle/>
          <a:p>
            <a:r>
              <a:rPr lang="en-US" sz="3600"/>
              <a:t>Assessing Business Needs and Performance Gaps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95B0F-653D-29B2-FB9B-01FB1B7F5D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234023" y="1887784"/>
            <a:ext cx="11963400" cy="4196826"/>
          </a:xfrm>
        </p:spPr>
        <p:txBody>
          <a:bodyPr/>
          <a:lstStyle/>
          <a:p>
            <a:pPr marL="742950" lvl="1" indent="-285750">
              <a:lnSpc>
                <a:spcPct val="107000"/>
              </a:lnSpc>
              <a:spcBef>
                <a:spcPts val="0"/>
              </a:spcBef>
            </a:pPr>
            <a:r>
              <a:rPr lang="en-US" sz="280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Understand the business requirements and expectations from all parts of the business</a:t>
            </a:r>
          </a:p>
          <a:p>
            <a:pPr marL="2625365" lvl="5" indent="-285750">
              <a:lnSpc>
                <a:spcPct val="107000"/>
              </a:lnSpc>
              <a:spcBef>
                <a:spcPts val="0"/>
              </a:spcBef>
            </a:pPr>
            <a:r>
              <a:rPr lang="en-US" sz="2400"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Level of Effort-low hanging fruit</a:t>
            </a:r>
          </a:p>
          <a:p>
            <a:pPr marL="2625365" lvl="5" indent="-285750">
              <a:lnSpc>
                <a:spcPct val="107000"/>
              </a:lnSpc>
              <a:spcBef>
                <a:spcPts val="0"/>
              </a:spcBef>
            </a:pPr>
            <a:r>
              <a:rPr lang="en-US" sz="240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Reinforce confidence in the system</a:t>
            </a:r>
            <a:endParaRPr lang="en-US">
              <a:effectLst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</a:pPr>
            <a:endParaRPr lang="en-US" sz="2800">
              <a:effectLst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</a:pPr>
            <a:r>
              <a:rPr lang="en-US" sz="280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Identify areas where the system does not meet those requirements.</a:t>
            </a:r>
            <a:endParaRPr lang="en-US" sz="2600">
              <a:effectLst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799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E6318A-5EBC-428C-11FD-3F68F072897A}"/>
              </a:ext>
            </a:extLst>
          </p:cNvPr>
          <p:cNvSpPr/>
          <p:nvPr/>
        </p:nvSpPr>
        <p:spPr bwMode="auto">
          <a:xfrm>
            <a:off x="426722" y="1738836"/>
            <a:ext cx="10284821" cy="2969706"/>
          </a:xfrm>
          <a:prstGeom prst="rect">
            <a:avLst/>
          </a:prstGeom>
          <a:solidFill>
            <a:srgbClr val="FFFFFF">
              <a:alpha val="34902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963B58-2E27-57AE-AD22-CC7C97655C5B}"/>
              </a:ext>
            </a:extLst>
          </p:cNvPr>
          <p:cNvSpPr/>
          <p:nvPr/>
        </p:nvSpPr>
        <p:spPr bwMode="auto">
          <a:xfrm>
            <a:off x="426722" y="404113"/>
            <a:ext cx="4703418" cy="1073850"/>
          </a:xfrm>
          <a:prstGeom prst="rect">
            <a:avLst/>
          </a:prstGeom>
          <a:solidFill>
            <a:srgbClr val="FFFFFF">
              <a:alpha val="34902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399C52-532C-F1D7-6AB6-71A3C7D52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280" y="650131"/>
            <a:ext cx="10972484" cy="712249"/>
          </a:xfrm>
        </p:spPr>
        <p:txBody>
          <a:bodyPr/>
          <a:lstStyle/>
          <a:p>
            <a:r>
              <a:rPr lang="en-US"/>
              <a:t>Examples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599367-526E-8F1A-837A-C8DBB89702FA}"/>
              </a:ext>
            </a:extLst>
          </p:cNvPr>
          <p:cNvSpPr txBox="1"/>
          <p:nvPr/>
        </p:nvSpPr>
        <p:spPr>
          <a:xfrm>
            <a:off x="843148" y="1698172"/>
            <a:ext cx="9749642" cy="2674578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Quick wins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Expectations v Reality</a:t>
            </a:r>
          </a:p>
          <a:p>
            <a:pPr marL="809271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Physical v Financial Costing</a:t>
            </a:r>
          </a:p>
          <a:p>
            <a:pPr marL="809271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What data was going in verses what reports were showing</a:t>
            </a:r>
          </a:p>
          <a:p>
            <a:pPr marL="809271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Timing of transactions</a:t>
            </a:r>
          </a:p>
          <a:p>
            <a:pPr marL="809271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Finance- putting months on hold</a:t>
            </a:r>
          </a:p>
        </p:txBody>
      </p:sp>
    </p:spTree>
    <p:extLst>
      <p:ext uri="{BB962C8B-B14F-4D97-AF65-F5344CB8AC3E}">
        <p14:creationId xmlns:p14="http://schemas.microsoft.com/office/powerpoint/2010/main" val="104012726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9283AB7-FDB5-10B2-E1A4-72A680861123}"/>
              </a:ext>
            </a:extLst>
          </p:cNvPr>
          <p:cNvSpPr/>
          <p:nvPr/>
        </p:nvSpPr>
        <p:spPr bwMode="auto">
          <a:xfrm>
            <a:off x="726077" y="1479144"/>
            <a:ext cx="9866713" cy="2448870"/>
          </a:xfrm>
          <a:prstGeom prst="rect">
            <a:avLst/>
          </a:prstGeom>
          <a:solidFill>
            <a:srgbClr val="FFFFFF">
              <a:alpha val="34902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6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Poppins" panose="00000500000000000000" pitchFamily="2" charset="0"/>
              <a:ea typeface="Segoe UI" pitchFamily="34" charset="0"/>
              <a:cs typeface="Poppins" panose="000005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9F6F25-76B1-0650-1524-0460E464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995" y="2354262"/>
            <a:ext cx="10972484" cy="712249"/>
          </a:xfrm>
        </p:spPr>
        <p:txBody>
          <a:bodyPr/>
          <a:lstStyle/>
          <a:p>
            <a:r>
              <a:rPr lang="en-US"/>
              <a:t>Final Stop: Developing Solutions to Stabilize Dynamics 365 F&amp;O</a:t>
            </a:r>
          </a:p>
        </p:txBody>
      </p:sp>
      <p:pic>
        <p:nvPicPr>
          <p:cNvPr id="4098" name="Picture 2" descr="Happy 30th Anniversary SuperMarioKart Racing Flag by DerGamer0 on DeviantArt">
            <a:extLst>
              <a:ext uri="{FF2B5EF4-FFF2-40B4-BE49-F238E27FC236}">
                <a16:creationId xmlns:a16="http://schemas.microsoft.com/office/drawing/2014/main" id="{9A9D93BB-F996-9DED-8577-E2D564ED1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096" y="2710386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65435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765F27-5A50-789E-8860-817D8D659E4D}"/>
              </a:ext>
            </a:extLst>
          </p:cNvPr>
          <p:cNvSpPr/>
          <p:nvPr/>
        </p:nvSpPr>
        <p:spPr bwMode="auto">
          <a:xfrm>
            <a:off x="274637" y="1951434"/>
            <a:ext cx="11235026" cy="3063834"/>
          </a:xfrm>
          <a:prstGeom prst="rect">
            <a:avLst/>
          </a:prstGeom>
          <a:solidFill>
            <a:srgbClr val="FFFFFF">
              <a:alpha val="34902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672ED1-39ED-3237-D0DE-53414A865140}"/>
              </a:ext>
            </a:extLst>
          </p:cNvPr>
          <p:cNvSpPr/>
          <p:nvPr/>
        </p:nvSpPr>
        <p:spPr bwMode="auto">
          <a:xfrm>
            <a:off x="274637" y="230378"/>
            <a:ext cx="9201872" cy="1360916"/>
          </a:xfrm>
          <a:prstGeom prst="rect">
            <a:avLst/>
          </a:prstGeom>
          <a:solidFill>
            <a:srgbClr val="FFFFFF">
              <a:alpha val="34902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D6FB45-A050-9778-9603-677084F87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37" y="590518"/>
            <a:ext cx="10074087" cy="658845"/>
          </a:xfrm>
        </p:spPr>
        <p:txBody>
          <a:bodyPr/>
          <a:lstStyle/>
          <a:p>
            <a:r>
              <a:rPr lang="en-US" sz="3600"/>
              <a:t>Developing Solutions to Stabilize </a:t>
            </a:r>
            <a:br>
              <a:rPr lang="en-US" sz="3600"/>
            </a:br>
            <a:r>
              <a:rPr lang="en-US" sz="3600"/>
              <a:t>Dynamics 365 F&amp;O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3D1AD-9CD9-A114-E355-9E29E720AF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207220" y="2119724"/>
            <a:ext cx="11037799" cy="3063834"/>
          </a:xfrm>
        </p:spPr>
        <p:txBody>
          <a:bodyPr/>
          <a:lstStyle/>
          <a:p>
            <a:pPr marL="742950" lvl="1" indent="-285750">
              <a:lnSpc>
                <a:spcPct val="107000"/>
              </a:lnSpc>
              <a:spcBef>
                <a:spcPts val="0"/>
              </a:spcBef>
            </a:pPr>
            <a:r>
              <a:rPr lang="en-US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Steps taken to prioritize, design, and develop solutions.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Finding solutions to stabilize or establish a workaround while other issues get resolved 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Building out solutions and controls to benefit the entire business process- not just one issue at a time.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Future proofing solutions- asking the questions for long- and short-term impact</a:t>
            </a:r>
          </a:p>
          <a:p>
            <a:pPr marL="914400" marR="0" lvl="2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400">
              <a:effectLst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>
              <a:effectLst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648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900898-38F6-A897-94AA-5BCBD731C52C}"/>
              </a:ext>
            </a:extLst>
          </p:cNvPr>
          <p:cNvSpPr/>
          <p:nvPr/>
        </p:nvSpPr>
        <p:spPr bwMode="auto">
          <a:xfrm>
            <a:off x="320674" y="413504"/>
            <a:ext cx="6768914" cy="754823"/>
          </a:xfrm>
          <a:prstGeom prst="rect">
            <a:avLst/>
          </a:prstGeom>
          <a:solidFill>
            <a:srgbClr val="FFFFFF">
              <a:alpha val="34902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FA70D3-390D-26D2-531A-AC1386A7138E}"/>
              </a:ext>
            </a:extLst>
          </p:cNvPr>
          <p:cNvSpPr/>
          <p:nvPr/>
        </p:nvSpPr>
        <p:spPr bwMode="auto">
          <a:xfrm>
            <a:off x="320674" y="1458642"/>
            <a:ext cx="11235026" cy="4365193"/>
          </a:xfrm>
          <a:prstGeom prst="rect">
            <a:avLst/>
          </a:prstGeom>
          <a:solidFill>
            <a:srgbClr val="FFFFFF">
              <a:alpha val="34902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C6F1C6-3A7E-CCCD-1A56-17499CC3A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674" y="514139"/>
            <a:ext cx="7307442" cy="712249"/>
          </a:xfrm>
        </p:spPr>
        <p:txBody>
          <a:bodyPr/>
          <a:lstStyle/>
          <a:p>
            <a:r>
              <a:rPr lang="en-US"/>
              <a:t>Examples/Scenarios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5C184-E3AC-1D34-B9D9-FC8784A83A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1901" y="1632835"/>
            <a:ext cx="10972484" cy="4191000"/>
          </a:xfrm>
        </p:spPr>
        <p:txBody>
          <a:bodyPr/>
          <a:lstStyle/>
          <a:p>
            <a:pPr marL="742950" lvl="1" indent="-285750">
              <a:lnSpc>
                <a:spcPct val="107000"/>
              </a:lnSpc>
              <a:spcBef>
                <a:spcPts val="0"/>
              </a:spcBef>
            </a:pPr>
            <a:r>
              <a:rPr lang="en-US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Scenarios- proof in the concept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Continuous improvement and forward-thinking solutions</a:t>
            </a:r>
            <a:endParaRPr lang="en-US" sz="2400" dirty="0"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Inventory Costing</a:t>
            </a:r>
          </a:p>
          <a:p>
            <a:pPr marL="1597025" lvl="1" indent="-228600">
              <a:lnSpc>
                <a:spcPct val="107000"/>
              </a:lnSpc>
              <a:spcBef>
                <a:spcPts val="0"/>
              </a:spcBef>
            </a:pPr>
            <a:r>
              <a:rPr lang="en-US" sz="1800" dirty="0"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Laying out the options- poking holes to decide which was the right option</a:t>
            </a:r>
            <a:endParaRPr lang="en-US" sz="3600" dirty="0">
              <a:effectLst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Manufacturing Controls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Advanced Warehouse updates</a:t>
            </a: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Asking the right questions</a:t>
            </a: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Take a step back</a:t>
            </a: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Reimplement the right way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27303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D1BB6F-911D-7163-7311-169898597E4B}"/>
              </a:ext>
            </a:extLst>
          </p:cNvPr>
          <p:cNvSpPr/>
          <p:nvPr/>
        </p:nvSpPr>
        <p:spPr bwMode="auto">
          <a:xfrm>
            <a:off x="447850" y="1251569"/>
            <a:ext cx="8648700" cy="3619500"/>
          </a:xfrm>
          <a:prstGeom prst="rect">
            <a:avLst/>
          </a:prstGeom>
          <a:solidFill>
            <a:srgbClr val="FFFFFF">
              <a:alpha val="34902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82469F-ADED-4D26-B25B-535769348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050" y="1442069"/>
            <a:ext cx="9220200" cy="3200400"/>
          </a:xfrm>
        </p:spPr>
        <p:txBody>
          <a:bodyPr/>
          <a:lstStyle/>
          <a:p>
            <a:r>
              <a:rPr lang="en-US"/>
              <a:t>Winners Circle: Building a Trusting and Cohesive Partner-Client Relationship</a:t>
            </a:r>
          </a:p>
        </p:txBody>
      </p:sp>
      <p:pic>
        <p:nvPicPr>
          <p:cNvPr id="5128" name="Picture 8" descr="Olympics-winner GIFs - Get the best GIF on GIPHY">
            <a:extLst>
              <a:ext uri="{FF2B5EF4-FFF2-40B4-BE49-F238E27FC236}">
                <a16:creationId xmlns:a16="http://schemas.microsoft.com/office/drawing/2014/main" id="{F71E1DD2-E45A-1898-56D3-196D22A5F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427" y="2338018"/>
            <a:ext cx="2947998" cy="340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967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2038444-DE60-0669-E19B-C470ADB979CF}"/>
              </a:ext>
            </a:extLst>
          </p:cNvPr>
          <p:cNvSpPr/>
          <p:nvPr/>
        </p:nvSpPr>
        <p:spPr bwMode="auto">
          <a:xfrm>
            <a:off x="160336" y="1738836"/>
            <a:ext cx="12115801" cy="4196826"/>
          </a:xfrm>
          <a:prstGeom prst="rect">
            <a:avLst/>
          </a:prstGeom>
          <a:solidFill>
            <a:srgbClr val="FFFFFF">
              <a:alpha val="34902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v</a:t>
            </a: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A28AF4-42EE-9B73-3669-D0EA8B538C5B}"/>
              </a:ext>
            </a:extLst>
          </p:cNvPr>
          <p:cNvSpPr/>
          <p:nvPr/>
        </p:nvSpPr>
        <p:spPr bwMode="auto">
          <a:xfrm>
            <a:off x="160336" y="374210"/>
            <a:ext cx="8496458" cy="1163623"/>
          </a:xfrm>
          <a:prstGeom prst="rect">
            <a:avLst/>
          </a:prstGeom>
          <a:solidFill>
            <a:srgbClr val="FFFFFF">
              <a:alpha val="34902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B9679B-218D-0CC2-DA08-199DFF694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52" y="635084"/>
            <a:ext cx="10972484" cy="712249"/>
          </a:xfrm>
        </p:spPr>
        <p:txBody>
          <a:bodyPr/>
          <a:lstStyle/>
          <a:p>
            <a:r>
              <a:rPr lang="en-US" sz="3600"/>
              <a:t>Building a Trusting and Cohesive </a:t>
            </a:r>
            <a:br>
              <a:rPr lang="en-US" sz="3600"/>
            </a:br>
            <a:r>
              <a:rPr lang="en-US" sz="3600"/>
              <a:t>Partner-Client Relationship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06E8A2-5E13-4292-4F53-E9E50DECD9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337" y="1929336"/>
            <a:ext cx="11544300" cy="4006326"/>
          </a:xfrm>
        </p:spPr>
        <p:txBody>
          <a:bodyPr/>
          <a:lstStyle/>
          <a:p>
            <a:pPr marL="463550">
              <a:lnSpc>
                <a:spcPct val="107000"/>
              </a:lnSpc>
              <a:spcBef>
                <a:spcPts val="0"/>
              </a:spcBef>
            </a:pPr>
            <a:r>
              <a:rPr lang="en-US" sz="240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Importance of trust and collaboration to run a successful system.</a:t>
            </a:r>
          </a:p>
          <a:p>
            <a:pPr marL="463550">
              <a:lnSpc>
                <a:spcPct val="107000"/>
              </a:lnSpc>
              <a:spcBef>
                <a:spcPts val="0"/>
              </a:spcBef>
            </a:pPr>
            <a:r>
              <a:rPr lang="en-US" sz="240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Strategies employed by Caf2Code and PolyQuest to foster a strong partnership.</a:t>
            </a:r>
          </a:p>
          <a:p>
            <a:pPr marL="1711325" lvl="1">
              <a:lnSpc>
                <a:spcPct val="107000"/>
              </a:lnSpc>
              <a:spcBef>
                <a:spcPts val="0"/>
              </a:spcBef>
            </a:pPr>
            <a:r>
              <a:rPr lang="en-US" sz="200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Regular communication and feedback loops</a:t>
            </a:r>
          </a:p>
          <a:p>
            <a:pPr marL="1711325" lvl="1">
              <a:lnSpc>
                <a:spcPct val="107000"/>
              </a:lnSpc>
              <a:spcBef>
                <a:spcPts val="0"/>
              </a:spcBef>
            </a:pPr>
            <a:r>
              <a:rPr lang="en-US" sz="200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Proactive issue resolution and timely updates</a:t>
            </a:r>
          </a:p>
          <a:p>
            <a:pPr marL="1714500" lvl="3" indent="-34290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Solutions that fix the problem and are forward looking.</a:t>
            </a:r>
          </a:p>
          <a:p>
            <a:pPr marL="1711325" lvl="1">
              <a:lnSpc>
                <a:spcPct val="107000"/>
              </a:lnSpc>
              <a:spcBef>
                <a:spcPts val="0"/>
              </a:spcBef>
            </a:pPr>
            <a:r>
              <a:rPr lang="en-US" sz="200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Transparent decision-making processes</a:t>
            </a:r>
            <a:endParaRPr lang="en-US"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  <a:p>
            <a:r>
              <a:rPr lang="en-US" sz="2400"/>
              <a:t>Involvement from both teams on proposals, controls, and changes to system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40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92B0366-EFBE-3583-6B02-1A8EE89DCAC1}"/>
              </a:ext>
            </a:extLst>
          </p:cNvPr>
          <p:cNvSpPr/>
          <p:nvPr/>
        </p:nvSpPr>
        <p:spPr bwMode="auto">
          <a:xfrm>
            <a:off x="265237" y="1769881"/>
            <a:ext cx="11811000" cy="3811528"/>
          </a:xfrm>
          <a:prstGeom prst="rect">
            <a:avLst/>
          </a:prstGeom>
          <a:solidFill>
            <a:srgbClr val="FFFFFF">
              <a:alpha val="34902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v</a:t>
            </a: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32D52C-9453-0DFA-DF40-4277DFAFC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337" y="1836701"/>
            <a:ext cx="10972800" cy="3602203"/>
          </a:xfrm>
        </p:spPr>
        <p:txBody>
          <a:bodyPr/>
          <a:lstStyle/>
          <a:p>
            <a:r>
              <a:rPr lang="en-US" sz="2400"/>
              <a:t>Testing- with guidance from someone who knows the system-your partner.</a:t>
            </a:r>
          </a:p>
          <a:p>
            <a:pPr lvl="1"/>
            <a:r>
              <a:rPr lang="en-US" sz="1600"/>
              <a:t>Documentation is key- so issues can be revisited quickly and things will be done accurately any time it needs to be revisited.</a:t>
            </a:r>
            <a:endParaRPr lang="en-US" sz="2400"/>
          </a:p>
          <a:p>
            <a:r>
              <a:rPr lang="en-US" sz="2400"/>
              <a:t>Not just running through the process- but running through it the right way for the entire business</a:t>
            </a:r>
          </a:p>
          <a:p>
            <a:pPr lvl="1"/>
            <a:r>
              <a:rPr lang="en-US" sz="2000"/>
              <a:t>IE: Posting profiles</a:t>
            </a:r>
          </a:p>
          <a:p>
            <a:r>
              <a:rPr lang="en-US" sz="2400"/>
              <a:t>Welcoming business process change- using the system to its full advantage</a:t>
            </a:r>
          </a:p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5EE97A-D9F8-5B94-F4B5-568F7E74B5E9}"/>
              </a:ext>
            </a:extLst>
          </p:cNvPr>
          <p:cNvSpPr/>
          <p:nvPr/>
        </p:nvSpPr>
        <p:spPr bwMode="auto">
          <a:xfrm>
            <a:off x="160336" y="374210"/>
            <a:ext cx="8496458" cy="1163623"/>
          </a:xfrm>
          <a:prstGeom prst="rect">
            <a:avLst/>
          </a:prstGeom>
          <a:solidFill>
            <a:srgbClr val="FFFFFF">
              <a:alpha val="34902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9FB3A840-04B3-B3C9-A684-DDFCBFA1C526}"/>
              </a:ext>
            </a:extLst>
          </p:cNvPr>
          <p:cNvSpPr txBox="1">
            <a:spLocks/>
          </p:cNvSpPr>
          <p:nvPr/>
        </p:nvSpPr>
        <p:spPr>
          <a:xfrm>
            <a:off x="254865" y="611038"/>
            <a:ext cx="8651629" cy="838200"/>
          </a:xfrm>
          <a:prstGeom prst="rect">
            <a:avLst/>
          </a:prstGeom>
        </p:spPr>
        <p:txBody>
          <a:bodyPr vert="horz" wrap="square" lIns="146304" tIns="91440" rIns="146304" bIns="91440" rtlCol="0" anchor="ctr">
            <a:no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cap="none" spc="-102" baseline="0">
                <a:ln w="3175">
                  <a:noFill/>
                </a:ln>
                <a:solidFill>
                  <a:schemeClr val="tx1"/>
                </a:solidFill>
                <a:effectLst/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r>
              <a:rPr lang="en-US"/>
              <a:t>Lessons learned and best practices</a:t>
            </a:r>
          </a:p>
        </p:txBody>
      </p:sp>
    </p:spTree>
    <p:extLst>
      <p:ext uri="{BB962C8B-B14F-4D97-AF65-F5344CB8AC3E}">
        <p14:creationId xmlns:p14="http://schemas.microsoft.com/office/powerpoint/2010/main" val="19173137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073D0C-B61D-0568-4F78-60180A8520FC}"/>
              </a:ext>
            </a:extLst>
          </p:cNvPr>
          <p:cNvSpPr/>
          <p:nvPr/>
        </p:nvSpPr>
        <p:spPr bwMode="auto">
          <a:xfrm>
            <a:off x="160336" y="374210"/>
            <a:ext cx="8496458" cy="1163623"/>
          </a:xfrm>
          <a:prstGeom prst="rect">
            <a:avLst/>
          </a:prstGeom>
          <a:solidFill>
            <a:srgbClr val="FFFFFF">
              <a:alpha val="34902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2B0366-EFBE-3583-6B02-1A8EE89DCAC1}"/>
              </a:ext>
            </a:extLst>
          </p:cNvPr>
          <p:cNvSpPr/>
          <p:nvPr/>
        </p:nvSpPr>
        <p:spPr bwMode="auto">
          <a:xfrm>
            <a:off x="160336" y="2172956"/>
            <a:ext cx="10972800" cy="2467122"/>
          </a:xfrm>
          <a:prstGeom prst="rect">
            <a:avLst/>
          </a:prstGeom>
          <a:solidFill>
            <a:srgbClr val="FFFFFF">
              <a:alpha val="34902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v</a:t>
            </a: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B764AC-B8A3-1DED-80C2-FFBFE544F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865" y="611038"/>
            <a:ext cx="8401929" cy="838200"/>
          </a:xfrm>
        </p:spPr>
        <p:txBody>
          <a:bodyPr/>
          <a:lstStyle/>
          <a:p>
            <a:r>
              <a:rPr lang="en-US"/>
              <a:t>Lessons learned and best practices.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32D52C-9453-0DFA-DF40-4277DFAFC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337" y="2231550"/>
            <a:ext cx="10972800" cy="2171700"/>
          </a:xfrm>
        </p:spPr>
        <p:txBody>
          <a:bodyPr/>
          <a:lstStyle/>
          <a:p>
            <a:r>
              <a:rPr lang="en-US" sz="2400"/>
              <a:t>You don’t know until you know</a:t>
            </a:r>
          </a:p>
          <a:p>
            <a:pPr lvl="1"/>
            <a:r>
              <a:rPr lang="en-US" sz="2000"/>
              <a:t>Understanding what all the options are- weigh their pros and cons in relation to the business needs/processes</a:t>
            </a:r>
          </a:p>
          <a:p>
            <a:r>
              <a:rPr lang="en-US" sz="2400"/>
              <a:t>Education on the system as it applies to the business and what it can and cannot do in relation to that</a:t>
            </a:r>
          </a:p>
          <a:p>
            <a:pPr lvl="1"/>
            <a:r>
              <a:rPr lang="en-US" sz="2000"/>
              <a:t>Why choices and configurations were made</a:t>
            </a:r>
          </a:p>
        </p:txBody>
      </p:sp>
    </p:spTree>
    <p:extLst>
      <p:ext uri="{BB962C8B-B14F-4D97-AF65-F5344CB8AC3E}">
        <p14:creationId xmlns:p14="http://schemas.microsoft.com/office/powerpoint/2010/main" val="321167609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093702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A9AF1B0-4DAB-4458-0669-0DCD524BE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7" y="2145310"/>
            <a:ext cx="6077634" cy="1351952"/>
          </a:xfrm>
          <a:ln>
            <a:noFill/>
          </a:ln>
        </p:spPr>
        <p:txBody>
          <a:bodyPr/>
          <a:lstStyle>
            <a:lvl1pPr>
              <a:defRPr sz="4400"/>
            </a:lvl1pPr>
          </a:lstStyle>
          <a:p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to Achieve Stability After Dynamics 365 F&amp;O/AX Go-Live</a:t>
            </a:r>
            <a:endParaRPr lang="en-US" sz="8000" b="1" dirty="0">
              <a:solidFill>
                <a:srgbClr val="1E27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057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D4CE55E-6E30-5A2B-1CE1-9AEBFC111920}"/>
              </a:ext>
            </a:extLst>
          </p:cNvPr>
          <p:cNvSpPr/>
          <p:nvPr/>
        </p:nvSpPr>
        <p:spPr bwMode="auto">
          <a:xfrm>
            <a:off x="160337" y="423425"/>
            <a:ext cx="4000500" cy="989013"/>
          </a:xfrm>
          <a:prstGeom prst="rect">
            <a:avLst/>
          </a:prstGeom>
          <a:solidFill>
            <a:srgbClr val="FFFFFF">
              <a:alpha val="34902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D56DA52-585F-4F06-93B7-8B54C5589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86" y="487362"/>
            <a:ext cx="4476751" cy="838200"/>
          </a:xfrm>
        </p:spPr>
        <p:txBody>
          <a:bodyPr/>
          <a:lstStyle/>
          <a:p>
            <a:r>
              <a:rPr lang="en-US" b="1">
                <a:latin typeface="Poppins" pitchFamily="2" charset="77"/>
                <a:cs typeface="Poppins" pitchFamily="2" charset="77"/>
              </a:rPr>
              <a:t>Thanks!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986ABFB-8878-A94B-49D9-D32804DD7FDC}"/>
              </a:ext>
            </a:extLst>
          </p:cNvPr>
          <p:cNvGrpSpPr/>
          <p:nvPr/>
        </p:nvGrpSpPr>
        <p:grpSpPr>
          <a:xfrm>
            <a:off x="407989" y="4259262"/>
            <a:ext cx="3829049" cy="1583398"/>
            <a:chOff x="407989" y="4259262"/>
            <a:chExt cx="3829049" cy="132282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D790B45-2370-894D-2257-511172723203}"/>
                </a:ext>
              </a:extLst>
            </p:cNvPr>
            <p:cNvSpPr/>
            <p:nvPr/>
          </p:nvSpPr>
          <p:spPr bwMode="auto">
            <a:xfrm>
              <a:off x="446089" y="4259262"/>
              <a:ext cx="3714748" cy="1322824"/>
            </a:xfrm>
            <a:prstGeom prst="rect">
              <a:avLst/>
            </a:prstGeom>
            <a:solidFill>
              <a:srgbClr val="FFFFFF">
                <a:alpha val="34902"/>
              </a:srgb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" name="Text Placeholder 3">
              <a:extLst>
                <a:ext uri="{FF2B5EF4-FFF2-40B4-BE49-F238E27FC236}">
                  <a16:creationId xmlns:a16="http://schemas.microsoft.com/office/drawing/2014/main" id="{C2F32277-1449-49C8-9078-E8A3610DACDE}"/>
                </a:ext>
              </a:extLst>
            </p:cNvPr>
            <p:cNvSpPr txBox="1">
              <a:spLocks/>
            </p:cNvSpPr>
            <p:nvPr/>
          </p:nvSpPr>
          <p:spPr>
            <a:xfrm>
              <a:off x="407989" y="4373562"/>
              <a:ext cx="3829049" cy="1208525"/>
            </a:xfrm>
            <a:prstGeom prst="rect">
              <a:avLst/>
            </a:prstGeom>
          </p:spPr>
          <p:txBody>
            <a:bodyPr/>
            <a:lstStyle>
              <a:lvl1pPr marL="342900" marR="0" indent="-3429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36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Segoe UI" panose="020B0502040204020203" pitchFamily="34" charset="0"/>
                </a:defRPr>
              </a:lvl1pPr>
              <a:lvl2pPr marL="584200" marR="0" indent="-2413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28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Segoe UI" panose="020B0502040204020203" pitchFamily="34" charset="0"/>
                </a:defRPr>
              </a:lvl2pPr>
              <a:lvl3pPr marL="800100" marR="0" indent="-2286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20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Segoe UI" panose="020B0502040204020203" pitchFamily="34" charset="0"/>
                </a:defRPr>
              </a:lvl3pPr>
              <a:lvl4pPr marL="1028700" marR="0" indent="-2286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18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Segoe UI" panose="020B0502040204020203" pitchFamily="34" charset="0"/>
                </a:defRPr>
              </a:lvl4pPr>
              <a:lvl5pPr marL="1257300" marR="0" indent="-2286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18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Segoe UI" panose="020B0502040204020203" pitchFamily="34" charset="0"/>
                </a:defRPr>
              </a:lvl5pPr>
              <a:lvl6pPr marL="2565040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412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97783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64155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Colin Greenwell </a:t>
              </a:r>
              <a:r>
                <a:rPr lang="en-US" sz="2000"/>
                <a:t>Information Systems Manager</a:t>
              </a:r>
            </a:p>
            <a:p>
              <a:pPr marL="0" indent="0" algn="ctr">
                <a:buNone/>
              </a:pPr>
              <a:r>
                <a:rPr lang="en-US" sz="2000"/>
                <a:t>PolyQuest Inc</a:t>
              </a:r>
            </a:p>
            <a:p>
              <a:pPr marL="0" indent="0" algn="ctr">
                <a:buNone/>
              </a:pPr>
              <a:r>
                <a:rPr lang="en-US" sz="2000"/>
                <a:t>colingreenwell@polyquest.com</a:t>
              </a: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36655DD9-08D7-4398-82C0-160752F35548}"/>
              </a:ext>
            </a:extLst>
          </p:cNvPr>
          <p:cNvSpPr/>
          <p:nvPr/>
        </p:nvSpPr>
        <p:spPr bwMode="auto">
          <a:xfrm>
            <a:off x="1360488" y="2107921"/>
            <a:ext cx="1924050" cy="1958614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Poppins" pitchFamily="2" charset="77"/>
                <a:ea typeface="Segoe UI" pitchFamily="34" charset="0"/>
                <a:cs typeface="Poppins" pitchFamily="2" charset="77"/>
              </a:rPr>
              <a:t>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224C304-05A7-44B6-975F-DC60856AFE1C}"/>
              </a:ext>
            </a:extLst>
          </p:cNvPr>
          <p:cNvSpPr/>
          <p:nvPr/>
        </p:nvSpPr>
        <p:spPr bwMode="auto">
          <a:xfrm>
            <a:off x="5253848" y="2080906"/>
            <a:ext cx="1924050" cy="1958614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Poppins" pitchFamily="2" charset="77"/>
              <a:ea typeface="Segoe UI" pitchFamily="34" charset="0"/>
              <a:cs typeface="Poppins" pitchFamily="2" charset="77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B310000-DDF2-4B65-9EE7-1C4B58C48821}"/>
              </a:ext>
            </a:extLst>
          </p:cNvPr>
          <p:cNvSpPr/>
          <p:nvPr/>
        </p:nvSpPr>
        <p:spPr bwMode="auto">
          <a:xfrm>
            <a:off x="9304336" y="2096094"/>
            <a:ext cx="1924050" cy="1958614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Poppins" pitchFamily="2" charset="77"/>
              <a:ea typeface="Segoe UI" pitchFamily="34" charset="0"/>
              <a:cs typeface="Poppins" pitchFamily="2" charset="77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143476A-0211-5EF8-CC35-CE005B56EFBD}"/>
              </a:ext>
            </a:extLst>
          </p:cNvPr>
          <p:cNvGrpSpPr/>
          <p:nvPr/>
        </p:nvGrpSpPr>
        <p:grpSpPr>
          <a:xfrm>
            <a:off x="4503737" y="4259262"/>
            <a:ext cx="3714748" cy="1583398"/>
            <a:chOff x="4503737" y="4259262"/>
            <a:chExt cx="3714748" cy="132282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EF2939E-1870-9BD6-5558-C126209AAD99}"/>
                </a:ext>
              </a:extLst>
            </p:cNvPr>
            <p:cNvSpPr/>
            <p:nvPr/>
          </p:nvSpPr>
          <p:spPr bwMode="auto">
            <a:xfrm>
              <a:off x="4503737" y="4259262"/>
              <a:ext cx="3714748" cy="1322824"/>
            </a:xfrm>
            <a:prstGeom prst="rect">
              <a:avLst/>
            </a:prstGeom>
            <a:solidFill>
              <a:srgbClr val="FFFFFF">
                <a:alpha val="34902"/>
              </a:srgb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" name="Text Placeholder 3">
              <a:extLst>
                <a:ext uri="{FF2B5EF4-FFF2-40B4-BE49-F238E27FC236}">
                  <a16:creationId xmlns:a16="http://schemas.microsoft.com/office/drawing/2014/main" id="{89659F86-7827-C4C7-F2E5-681E286F20A0}"/>
                </a:ext>
              </a:extLst>
            </p:cNvPr>
            <p:cNvSpPr txBox="1">
              <a:spLocks/>
            </p:cNvSpPr>
            <p:nvPr/>
          </p:nvSpPr>
          <p:spPr>
            <a:xfrm>
              <a:off x="4503737" y="4373561"/>
              <a:ext cx="3524249" cy="1208525"/>
            </a:xfrm>
            <a:prstGeom prst="rect">
              <a:avLst/>
            </a:prstGeom>
          </p:spPr>
          <p:txBody>
            <a:bodyPr/>
            <a:lstStyle>
              <a:lvl1pPr marL="342900" marR="0" indent="-3429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36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Segoe UI" panose="020B0502040204020203" pitchFamily="34" charset="0"/>
                </a:defRPr>
              </a:lvl1pPr>
              <a:lvl2pPr marL="584200" marR="0" indent="-2413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28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Segoe UI" panose="020B0502040204020203" pitchFamily="34" charset="0"/>
                </a:defRPr>
              </a:lvl2pPr>
              <a:lvl3pPr marL="800100" marR="0" indent="-2286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20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Segoe UI" panose="020B0502040204020203" pitchFamily="34" charset="0"/>
                </a:defRPr>
              </a:lvl3pPr>
              <a:lvl4pPr marL="1028700" marR="0" indent="-2286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18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Segoe UI" panose="020B0502040204020203" pitchFamily="34" charset="0"/>
                </a:defRPr>
              </a:lvl4pPr>
              <a:lvl5pPr marL="1257300" marR="0" indent="-2286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18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Segoe UI" panose="020B0502040204020203" pitchFamily="34" charset="0"/>
                </a:defRPr>
              </a:lvl5pPr>
              <a:lvl6pPr marL="2565040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412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97783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64155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Lauren Wooll</a:t>
              </a:r>
            </a:p>
            <a:p>
              <a:pPr marL="0" indent="0" algn="ctr">
                <a:buNone/>
              </a:pPr>
              <a:r>
                <a:rPr lang="en-US" sz="2000"/>
                <a:t>Solutions Architect</a:t>
              </a:r>
            </a:p>
            <a:p>
              <a:pPr marL="0" indent="0" algn="ctr">
                <a:buNone/>
              </a:pPr>
              <a:r>
                <a:rPr lang="en-US" sz="2000"/>
                <a:t>Caf2Code LLC</a:t>
              </a:r>
            </a:p>
            <a:p>
              <a:pPr marL="0" indent="0" algn="ctr">
                <a:buNone/>
              </a:pPr>
              <a:r>
                <a:rPr lang="en-US" sz="2000"/>
                <a:t>l.wo21@caf2code.com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2A4C0F-B661-F5AA-5ACF-2676C2094043}"/>
              </a:ext>
            </a:extLst>
          </p:cNvPr>
          <p:cNvGrpSpPr/>
          <p:nvPr/>
        </p:nvGrpSpPr>
        <p:grpSpPr>
          <a:xfrm>
            <a:off x="8504237" y="4259262"/>
            <a:ext cx="3714748" cy="1583398"/>
            <a:chOff x="8504237" y="4259262"/>
            <a:chExt cx="3714748" cy="132282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0C2968F-DBD3-A65E-E392-7FCD40DF3E57}"/>
                </a:ext>
              </a:extLst>
            </p:cNvPr>
            <p:cNvSpPr/>
            <p:nvPr/>
          </p:nvSpPr>
          <p:spPr bwMode="auto">
            <a:xfrm>
              <a:off x="8504237" y="4259262"/>
              <a:ext cx="3714748" cy="1322824"/>
            </a:xfrm>
            <a:prstGeom prst="rect">
              <a:avLst/>
            </a:prstGeom>
            <a:solidFill>
              <a:srgbClr val="FFFFFF">
                <a:alpha val="34902"/>
              </a:srgb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" name="Text Placeholder 3">
              <a:extLst>
                <a:ext uri="{FF2B5EF4-FFF2-40B4-BE49-F238E27FC236}">
                  <a16:creationId xmlns:a16="http://schemas.microsoft.com/office/drawing/2014/main" id="{B9733AC0-3B4A-0BFD-A460-4DAEE3EAD4E6}"/>
                </a:ext>
              </a:extLst>
            </p:cNvPr>
            <p:cNvSpPr txBox="1">
              <a:spLocks/>
            </p:cNvSpPr>
            <p:nvPr/>
          </p:nvSpPr>
          <p:spPr>
            <a:xfrm>
              <a:off x="8504237" y="4373561"/>
              <a:ext cx="3524249" cy="1208525"/>
            </a:xfrm>
            <a:prstGeom prst="rect">
              <a:avLst/>
            </a:prstGeom>
          </p:spPr>
          <p:txBody>
            <a:bodyPr/>
            <a:lstStyle>
              <a:lvl1pPr marL="342900" marR="0" indent="-3429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36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Segoe UI" panose="020B0502040204020203" pitchFamily="34" charset="0"/>
                </a:defRPr>
              </a:lvl1pPr>
              <a:lvl2pPr marL="584200" marR="0" indent="-2413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28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Segoe UI" panose="020B0502040204020203" pitchFamily="34" charset="0"/>
                </a:defRPr>
              </a:lvl2pPr>
              <a:lvl3pPr marL="800100" marR="0" indent="-2286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20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Segoe UI" panose="020B0502040204020203" pitchFamily="34" charset="0"/>
                </a:defRPr>
              </a:lvl3pPr>
              <a:lvl4pPr marL="1028700" marR="0" indent="-2286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18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Segoe UI" panose="020B0502040204020203" pitchFamily="34" charset="0"/>
                </a:defRPr>
              </a:lvl4pPr>
              <a:lvl5pPr marL="1257300" marR="0" indent="-2286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18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Segoe UI" panose="020B0502040204020203" pitchFamily="34" charset="0"/>
                </a:defRPr>
              </a:lvl5pPr>
              <a:lvl6pPr marL="2565040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412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97783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64155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Brittany Burke</a:t>
              </a:r>
            </a:p>
            <a:p>
              <a:pPr marL="0" indent="0" algn="ctr">
                <a:buNone/>
              </a:pPr>
              <a:r>
                <a:rPr lang="en-US" sz="2000"/>
                <a:t>Solutions Architect</a:t>
              </a:r>
            </a:p>
            <a:p>
              <a:pPr marL="0" indent="0" algn="ctr">
                <a:buNone/>
              </a:pPr>
              <a:r>
                <a:rPr lang="en-US" sz="2000"/>
                <a:t>Caf2Code LLC</a:t>
              </a:r>
            </a:p>
            <a:p>
              <a:pPr marL="0" indent="0" algn="ctr">
                <a:buNone/>
              </a:pPr>
              <a:r>
                <a:rPr lang="en-US" sz="2000"/>
                <a:t>brittany@caf2code.com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4288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ity skyline with tall buildings&#10;&#10;Description automatically generated">
            <a:extLst>
              <a:ext uri="{FF2B5EF4-FFF2-40B4-BE49-F238E27FC236}">
                <a16:creationId xmlns:a16="http://schemas.microsoft.com/office/drawing/2014/main" id="{A9E697C8-6150-3927-B4B2-A816B0E8C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83"/>
            <a:ext cx="12436475" cy="6993559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42712E4A-C4AB-5C53-E90C-010686EB0BDF}"/>
              </a:ext>
            </a:extLst>
          </p:cNvPr>
          <p:cNvSpPr txBox="1">
            <a:spLocks noChangeArrowheads="1"/>
          </p:cNvSpPr>
          <p:nvPr/>
        </p:nvSpPr>
        <p:spPr bwMode="blackWhite">
          <a:xfrm>
            <a:off x="274637" y="6469062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algn="r" defTabSz="932290" eaLnBrk="0" hangingPunct="0"/>
            <a:r>
              <a:rPr lang="en-US" sz="7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© 2023 Dynamic Communities. All rights reserved.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CBF911-2A9C-2643-6C42-D2B79AB68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1674" y="2143331"/>
            <a:ext cx="8173126" cy="1892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A4CB0A-E3D5-1A57-1486-633A505DA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344" y="4032504"/>
            <a:ext cx="2403946" cy="64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4022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CE6F4F-34A7-9B1E-CBDE-E2584E87A2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151" y="1708598"/>
            <a:ext cx="6541161" cy="529777"/>
          </a:xfrm>
        </p:spPr>
        <p:txBody>
          <a:bodyPr/>
          <a:lstStyle/>
          <a:p>
            <a:r>
              <a:rPr lang="en-US" sz="1800" b="1">
                <a:latin typeface="Poppins" panose="00000500000000000000" pitchFamily="2" charset="0"/>
                <a:cs typeface="Poppins" panose="00000500000000000000" pitchFamily="2" charset="0"/>
              </a:rPr>
              <a:t>Introduction to Caf2Code and PolyQuest.</a:t>
            </a:r>
          </a:p>
          <a:p>
            <a:r>
              <a:rPr lang="en-US" sz="1800" b="1">
                <a:latin typeface="Poppins" panose="00000500000000000000" pitchFamily="2" charset="0"/>
                <a:cs typeface="Poppins" panose="00000500000000000000" pitchFamily="2" charset="0"/>
              </a:rPr>
              <a:t>Road to Partner of Record</a:t>
            </a:r>
          </a:p>
          <a:p>
            <a:endParaRPr lang="en-US" sz="18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003D96-613C-483D-363A-6278ED51ADC8}"/>
              </a:ext>
            </a:extLst>
          </p:cNvPr>
          <p:cNvSpPr txBox="1"/>
          <p:nvPr/>
        </p:nvSpPr>
        <p:spPr>
          <a:xfrm>
            <a:off x="509731" y="2352675"/>
            <a:ext cx="6096000" cy="3674852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>
                <a:latin typeface="Poppins" panose="00000500000000000000" pitchFamily="2" charset="0"/>
                <a:cs typeface="Poppins" panose="00000500000000000000" pitchFamily="2" charset="0"/>
              </a:rPr>
              <a:t>First Stop: </a:t>
            </a:r>
            <a:r>
              <a:rPr lang="en-US">
                <a:latin typeface="Poppins" panose="00000500000000000000" pitchFamily="2" charset="0"/>
                <a:cs typeface="Poppins" panose="00000500000000000000" pitchFamily="2" charset="0"/>
              </a:rPr>
              <a:t>Identifying and Understanding Post-Go-Live Pain Points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>
                <a:latin typeface="Poppins" panose="00000500000000000000" pitchFamily="2" charset="0"/>
                <a:cs typeface="Poppins" panose="00000500000000000000" pitchFamily="2" charset="0"/>
              </a:rPr>
              <a:t>Second Stop: </a:t>
            </a:r>
            <a:r>
              <a:rPr lang="en-US">
                <a:latin typeface="Poppins" panose="00000500000000000000" pitchFamily="2" charset="0"/>
                <a:cs typeface="Poppins" panose="00000500000000000000" pitchFamily="2" charset="0"/>
              </a:rPr>
              <a:t>Assessing Business Needs and Performance Gaps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>
                <a:latin typeface="Poppins" panose="00000500000000000000" pitchFamily="2" charset="0"/>
                <a:cs typeface="Poppins" panose="00000500000000000000" pitchFamily="2" charset="0"/>
              </a:rPr>
              <a:t>Final Stop: </a:t>
            </a:r>
            <a:r>
              <a:rPr lang="en-US">
                <a:latin typeface="Poppins" panose="00000500000000000000" pitchFamily="2" charset="0"/>
                <a:cs typeface="Poppins" panose="00000500000000000000" pitchFamily="2" charset="0"/>
              </a:rPr>
              <a:t>Developing Solutions to Stabilize Dynamics 365 Finance and Operations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Winners Circle: </a:t>
            </a:r>
            <a:r>
              <a:rPr lang="en-US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Building a Trusting and</a:t>
            </a:r>
          </a:p>
          <a:p>
            <a:r>
              <a:rPr lang="en-US"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  </a:t>
            </a:r>
            <a:r>
              <a:rPr lang="en-US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Cohesive Partner-Client Relationship</a:t>
            </a:r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err="1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227912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D4CE55E-6E30-5A2B-1CE1-9AEBFC111920}"/>
              </a:ext>
            </a:extLst>
          </p:cNvPr>
          <p:cNvSpPr/>
          <p:nvPr/>
        </p:nvSpPr>
        <p:spPr bwMode="auto">
          <a:xfrm>
            <a:off x="160337" y="423425"/>
            <a:ext cx="4000500" cy="989013"/>
          </a:xfrm>
          <a:prstGeom prst="rect">
            <a:avLst/>
          </a:prstGeom>
          <a:solidFill>
            <a:srgbClr val="FFFFFF">
              <a:alpha val="34902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D56DA52-585F-4F06-93B7-8B54C5589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86" y="487362"/>
            <a:ext cx="4476751" cy="838200"/>
          </a:xfrm>
        </p:spPr>
        <p:txBody>
          <a:bodyPr/>
          <a:lstStyle/>
          <a:p>
            <a:r>
              <a:rPr lang="en-US" b="1">
                <a:latin typeface="Poppins" pitchFamily="2" charset="77"/>
                <a:cs typeface="Poppins" pitchFamily="2" charset="77"/>
              </a:rPr>
              <a:t>Who are we?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986ABFB-8878-A94B-49D9-D32804DD7FDC}"/>
              </a:ext>
            </a:extLst>
          </p:cNvPr>
          <p:cNvGrpSpPr/>
          <p:nvPr/>
        </p:nvGrpSpPr>
        <p:grpSpPr>
          <a:xfrm>
            <a:off x="407989" y="4259262"/>
            <a:ext cx="3829049" cy="1583398"/>
            <a:chOff x="407989" y="4259262"/>
            <a:chExt cx="3829049" cy="132282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D790B45-2370-894D-2257-511172723203}"/>
                </a:ext>
              </a:extLst>
            </p:cNvPr>
            <p:cNvSpPr/>
            <p:nvPr/>
          </p:nvSpPr>
          <p:spPr bwMode="auto">
            <a:xfrm>
              <a:off x="446089" y="4259262"/>
              <a:ext cx="3714748" cy="1322824"/>
            </a:xfrm>
            <a:prstGeom prst="rect">
              <a:avLst/>
            </a:prstGeom>
            <a:solidFill>
              <a:srgbClr val="FFFFFF">
                <a:alpha val="34902"/>
              </a:srgb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" name="Text Placeholder 3">
              <a:extLst>
                <a:ext uri="{FF2B5EF4-FFF2-40B4-BE49-F238E27FC236}">
                  <a16:creationId xmlns:a16="http://schemas.microsoft.com/office/drawing/2014/main" id="{C2F32277-1449-49C8-9078-E8A3610DACDE}"/>
                </a:ext>
              </a:extLst>
            </p:cNvPr>
            <p:cNvSpPr txBox="1">
              <a:spLocks/>
            </p:cNvSpPr>
            <p:nvPr/>
          </p:nvSpPr>
          <p:spPr>
            <a:xfrm>
              <a:off x="407989" y="4373562"/>
              <a:ext cx="3829049" cy="1208525"/>
            </a:xfrm>
            <a:prstGeom prst="rect">
              <a:avLst/>
            </a:prstGeom>
          </p:spPr>
          <p:txBody>
            <a:bodyPr/>
            <a:lstStyle>
              <a:lvl1pPr marL="342900" marR="0" indent="-3429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36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Segoe UI" panose="020B0502040204020203" pitchFamily="34" charset="0"/>
                </a:defRPr>
              </a:lvl1pPr>
              <a:lvl2pPr marL="584200" marR="0" indent="-2413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28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Segoe UI" panose="020B0502040204020203" pitchFamily="34" charset="0"/>
                </a:defRPr>
              </a:lvl2pPr>
              <a:lvl3pPr marL="800100" marR="0" indent="-2286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20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Segoe UI" panose="020B0502040204020203" pitchFamily="34" charset="0"/>
                </a:defRPr>
              </a:lvl3pPr>
              <a:lvl4pPr marL="1028700" marR="0" indent="-2286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18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Segoe UI" panose="020B0502040204020203" pitchFamily="34" charset="0"/>
                </a:defRPr>
              </a:lvl4pPr>
              <a:lvl5pPr marL="1257300" marR="0" indent="-2286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18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Segoe UI" panose="020B0502040204020203" pitchFamily="34" charset="0"/>
                </a:defRPr>
              </a:lvl5pPr>
              <a:lvl6pPr marL="2565040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412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97783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64155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Colin Greenwell </a:t>
              </a:r>
              <a:r>
                <a:rPr lang="en-US" sz="2000"/>
                <a:t>Information Systems Manager</a:t>
              </a:r>
            </a:p>
            <a:p>
              <a:pPr marL="0" indent="0" algn="ctr">
                <a:buNone/>
              </a:pPr>
              <a:r>
                <a:rPr lang="en-US" sz="2000"/>
                <a:t>PolyQuest Inc</a:t>
              </a:r>
            </a:p>
            <a:p>
              <a:pPr marL="0" indent="0" algn="ctr">
                <a:buNone/>
              </a:pPr>
              <a:r>
                <a:rPr lang="en-US" sz="2000"/>
                <a:t>colingreenwell@polyquest.com</a:t>
              </a: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36655DD9-08D7-4398-82C0-160752F35548}"/>
              </a:ext>
            </a:extLst>
          </p:cNvPr>
          <p:cNvSpPr/>
          <p:nvPr/>
        </p:nvSpPr>
        <p:spPr bwMode="auto">
          <a:xfrm>
            <a:off x="1360488" y="2107921"/>
            <a:ext cx="1924050" cy="1958614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Poppins" pitchFamily="2" charset="77"/>
                <a:ea typeface="Segoe UI" pitchFamily="34" charset="0"/>
                <a:cs typeface="Poppins" pitchFamily="2" charset="77"/>
              </a:rPr>
              <a:t>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224C304-05A7-44B6-975F-DC60856AFE1C}"/>
              </a:ext>
            </a:extLst>
          </p:cNvPr>
          <p:cNvSpPr/>
          <p:nvPr/>
        </p:nvSpPr>
        <p:spPr bwMode="auto">
          <a:xfrm>
            <a:off x="5253848" y="2080906"/>
            <a:ext cx="1924050" cy="1958614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Poppins" pitchFamily="2" charset="77"/>
              <a:ea typeface="Segoe UI" pitchFamily="34" charset="0"/>
              <a:cs typeface="Poppins" pitchFamily="2" charset="77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B310000-DDF2-4B65-9EE7-1C4B58C48821}"/>
              </a:ext>
            </a:extLst>
          </p:cNvPr>
          <p:cNvSpPr/>
          <p:nvPr/>
        </p:nvSpPr>
        <p:spPr bwMode="auto">
          <a:xfrm>
            <a:off x="9304336" y="2096094"/>
            <a:ext cx="1924050" cy="1958614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Poppins" pitchFamily="2" charset="77"/>
              <a:ea typeface="Segoe UI" pitchFamily="34" charset="0"/>
              <a:cs typeface="Poppins" pitchFamily="2" charset="77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143476A-0211-5EF8-CC35-CE005B56EFBD}"/>
              </a:ext>
            </a:extLst>
          </p:cNvPr>
          <p:cNvGrpSpPr/>
          <p:nvPr/>
        </p:nvGrpSpPr>
        <p:grpSpPr>
          <a:xfrm>
            <a:off x="4503737" y="4259262"/>
            <a:ext cx="3714748" cy="1583398"/>
            <a:chOff x="4503737" y="4259262"/>
            <a:chExt cx="3714748" cy="132282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EF2939E-1870-9BD6-5558-C126209AAD99}"/>
                </a:ext>
              </a:extLst>
            </p:cNvPr>
            <p:cNvSpPr/>
            <p:nvPr/>
          </p:nvSpPr>
          <p:spPr bwMode="auto">
            <a:xfrm>
              <a:off x="4503737" y="4259262"/>
              <a:ext cx="3714748" cy="1322824"/>
            </a:xfrm>
            <a:prstGeom prst="rect">
              <a:avLst/>
            </a:prstGeom>
            <a:solidFill>
              <a:srgbClr val="FFFFFF">
                <a:alpha val="34902"/>
              </a:srgb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" name="Text Placeholder 3">
              <a:extLst>
                <a:ext uri="{FF2B5EF4-FFF2-40B4-BE49-F238E27FC236}">
                  <a16:creationId xmlns:a16="http://schemas.microsoft.com/office/drawing/2014/main" id="{89659F86-7827-C4C7-F2E5-681E286F20A0}"/>
                </a:ext>
              </a:extLst>
            </p:cNvPr>
            <p:cNvSpPr txBox="1">
              <a:spLocks/>
            </p:cNvSpPr>
            <p:nvPr/>
          </p:nvSpPr>
          <p:spPr>
            <a:xfrm>
              <a:off x="4503737" y="4373561"/>
              <a:ext cx="3524249" cy="1208525"/>
            </a:xfrm>
            <a:prstGeom prst="rect">
              <a:avLst/>
            </a:prstGeom>
          </p:spPr>
          <p:txBody>
            <a:bodyPr/>
            <a:lstStyle>
              <a:lvl1pPr marL="342900" marR="0" indent="-3429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36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Segoe UI" panose="020B0502040204020203" pitchFamily="34" charset="0"/>
                </a:defRPr>
              </a:lvl1pPr>
              <a:lvl2pPr marL="584200" marR="0" indent="-2413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28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Segoe UI" panose="020B0502040204020203" pitchFamily="34" charset="0"/>
                </a:defRPr>
              </a:lvl2pPr>
              <a:lvl3pPr marL="800100" marR="0" indent="-2286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20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Segoe UI" panose="020B0502040204020203" pitchFamily="34" charset="0"/>
                </a:defRPr>
              </a:lvl3pPr>
              <a:lvl4pPr marL="1028700" marR="0" indent="-2286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18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Segoe UI" panose="020B0502040204020203" pitchFamily="34" charset="0"/>
                </a:defRPr>
              </a:lvl4pPr>
              <a:lvl5pPr marL="1257300" marR="0" indent="-2286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18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Segoe UI" panose="020B0502040204020203" pitchFamily="34" charset="0"/>
                </a:defRPr>
              </a:lvl5pPr>
              <a:lvl6pPr marL="2565040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412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97783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64155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Lauren Wooll</a:t>
              </a:r>
            </a:p>
            <a:p>
              <a:pPr marL="0" indent="0" algn="ctr">
                <a:buNone/>
              </a:pPr>
              <a:r>
                <a:rPr lang="en-US" sz="2000"/>
                <a:t>Solutions Architect</a:t>
              </a:r>
            </a:p>
            <a:p>
              <a:pPr marL="0" indent="0" algn="ctr">
                <a:buNone/>
              </a:pPr>
              <a:r>
                <a:rPr lang="en-US" sz="2000"/>
                <a:t>Caf2Code LLC</a:t>
              </a:r>
            </a:p>
            <a:p>
              <a:pPr marL="0" indent="0" algn="ctr">
                <a:buNone/>
              </a:pPr>
              <a:r>
                <a:rPr lang="en-US" sz="2000"/>
                <a:t>l.wo21@caf2code.com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2A4C0F-B661-F5AA-5ACF-2676C2094043}"/>
              </a:ext>
            </a:extLst>
          </p:cNvPr>
          <p:cNvGrpSpPr/>
          <p:nvPr/>
        </p:nvGrpSpPr>
        <p:grpSpPr>
          <a:xfrm>
            <a:off x="8504237" y="4259262"/>
            <a:ext cx="3714748" cy="1583398"/>
            <a:chOff x="8504237" y="4259262"/>
            <a:chExt cx="3714748" cy="132282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0C2968F-DBD3-A65E-E392-7FCD40DF3E57}"/>
                </a:ext>
              </a:extLst>
            </p:cNvPr>
            <p:cNvSpPr/>
            <p:nvPr/>
          </p:nvSpPr>
          <p:spPr bwMode="auto">
            <a:xfrm>
              <a:off x="8504237" y="4259262"/>
              <a:ext cx="3714748" cy="1322824"/>
            </a:xfrm>
            <a:prstGeom prst="rect">
              <a:avLst/>
            </a:prstGeom>
            <a:solidFill>
              <a:srgbClr val="FFFFFF">
                <a:alpha val="34902"/>
              </a:srgb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" name="Text Placeholder 3">
              <a:extLst>
                <a:ext uri="{FF2B5EF4-FFF2-40B4-BE49-F238E27FC236}">
                  <a16:creationId xmlns:a16="http://schemas.microsoft.com/office/drawing/2014/main" id="{B9733AC0-3B4A-0BFD-A460-4DAEE3EAD4E6}"/>
                </a:ext>
              </a:extLst>
            </p:cNvPr>
            <p:cNvSpPr txBox="1">
              <a:spLocks/>
            </p:cNvSpPr>
            <p:nvPr/>
          </p:nvSpPr>
          <p:spPr>
            <a:xfrm>
              <a:off x="8504237" y="4373561"/>
              <a:ext cx="3524249" cy="1208525"/>
            </a:xfrm>
            <a:prstGeom prst="rect">
              <a:avLst/>
            </a:prstGeom>
          </p:spPr>
          <p:txBody>
            <a:bodyPr/>
            <a:lstStyle>
              <a:lvl1pPr marL="342900" marR="0" indent="-3429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36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Segoe UI" panose="020B0502040204020203" pitchFamily="34" charset="0"/>
                </a:defRPr>
              </a:lvl1pPr>
              <a:lvl2pPr marL="584200" marR="0" indent="-2413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28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Segoe UI" panose="020B0502040204020203" pitchFamily="34" charset="0"/>
                </a:defRPr>
              </a:lvl2pPr>
              <a:lvl3pPr marL="800100" marR="0" indent="-2286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20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Segoe UI" panose="020B0502040204020203" pitchFamily="34" charset="0"/>
                </a:defRPr>
              </a:lvl3pPr>
              <a:lvl4pPr marL="1028700" marR="0" indent="-2286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18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Segoe UI" panose="020B0502040204020203" pitchFamily="34" charset="0"/>
                </a:defRPr>
              </a:lvl4pPr>
              <a:lvl5pPr marL="1257300" marR="0" indent="-2286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18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Segoe UI" panose="020B0502040204020203" pitchFamily="34" charset="0"/>
                </a:defRPr>
              </a:lvl5pPr>
              <a:lvl6pPr marL="2565040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412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97783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64155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Brittany Burke</a:t>
              </a:r>
            </a:p>
            <a:p>
              <a:pPr marL="0" indent="0" algn="ctr">
                <a:buNone/>
              </a:pPr>
              <a:r>
                <a:rPr lang="en-US" sz="2000"/>
                <a:t>Solutions Architect</a:t>
              </a:r>
            </a:p>
            <a:p>
              <a:pPr marL="0" indent="0" algn="ctr">
                <a:buNone/>
              </a:pPr>
              <a:r>
                <a:rPr lang="en-US" sz="2000"/>
                <a:t>Caf2Code LLC</a:t>
              </a:r>
            </a:p>
            <a:p>
              <a:pPr marL="0" indent="0" algn="ctr">
                <a:buNone/>
              </a:pPr>
              <a:r>
                <a:rPr lang="en-US" sz="2000"/>
                <a:t>brittany@caf2code.com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9276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CD72ED2-B613-21FE-69A4-43BF9F51AD4F}"/>
              </a:ext>
            </a:extLst>
          </p:cNvPr>
          <p:cNvSpPr/>
          <p:nvPr/>
        </p:nvSpPr>
        <p:spPr bwMode="auto">
          <a:xfrm>
            <a:off x="388937" y="258762"/>
            <a:ext cx="5690377" cy="989013"/>
          </a:xfrm>
          <a:prstGeom prst="rect">
            <a:avLst/>
          </a:prstGeom>
          <a:solidFill>
            <a:srgbClr val="FFFFFF">
              <a:alpha val="34902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4F9EFA-9FDD-89B8-9282-A9E14602A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415" y="334168"/>
            <a:ext cx="6400800" cy="838200"/>
          </a:xfrm>
        </p:spPr>
        <p:txBody>
          <a:bodyPr/>
          <a:lstStyle/>
          <a:p>
            <a:r>
              <a:rPr lang="en-US" sz="3600"/>
              <a:t>How the Journey Began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F18833-602C-5BFF-5DBD-C3BF80ACC1FD}"/>
              </a:ext>
            </a:extLst>
          </p:cNvPr>
          <p:cNvSpPr/>
          <p:nvPr/>
        </p:nvSpPr>
        <p:spPr bwMode="auto">
          <a:xfrm>
            <a:off x="402415" y="1398588"/>
            <a:ext cx="11277600" cy="4272755"/>
          </a:xfrm>
          <a:prstGeom prst="rect">
            <a:avLst/>
          </a:prstGeom>
          <a:solidFill>
            <a:srgbClr val="FFFFFF">
              <a:alpha val="34902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EFE81-A4F7-A6A0-CED8-3926AC5CCD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75" y="1398588"/>
            <a:ext cx="12077700" cy="3759458"/>
          </a:xfr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sz="2400" dirty="0">
                <a:latin typeface="Poppins"/>
                <a:cs typeface="Poppins"/>
              </a:rPr>
              <a:t>PolyQuest Backstory</a:t>
            </a:r>
          </a:p>
          <a:p>
            <a:pPr lvl="1"/>
            <a:r>
              <a:rPr lang="en-US" sz="1600" dirty="0">
                <a:solidFill>
                  <a:srgbClr val="3F454F"/>
                </a:solidFill>
                <a:latin typeface="Poppins"/>
                <a:cs typeface="Poppins"/>
              </a:rPr>
              <a:t>The Value-Added Distributor of Virgin Thermoplastics and Manufacturer of Recycled Thermoplastics</a:t>
            </a:r>
          </a:p>
          <a:p>
            <a:pPr lvl="1"/>
            <a:r>
              <a:rPr lang="en-US" sz="1600" dirty="0">
                <a:latin typeface="Poppins"/>
                <a:cs typeface="Poppins"/>
              </a:rPr>
              <a:t>Outgrew legacy ERP (Microsoft GP)</a:t>
            </a:r>
            <a:endParaRPr lang="en-US" sz="1600" dirty="0"/>
          </a:p>
          <a:p>
            <a:pPr lvl="1"/>
            <a:r>
              <a:rPr lang="en-US" sz="1600" dirty="0">
                <a:latin typeface="Poppins"/>
                <a:cs typeface="Poppins"/>
              </a:rPr>
              <a:t>Conducted a formalized system selection process to decide on D365 F&amp;O</a:t>
            </a:r>
          </a:p>
          <a:p>
            <a:pPr lvl="1"/>
            <a:r>
              <a:rPr lang="en-US" sz="1600" dirty="0">
                <a:latin typeface="Poppins"/>
                <a:cs typeface="Poppins"/>
              </a:rPr>
              <a:t>Began implementation in August 2019 </a:t>
            </a:r>
            <a:endParaRPr lang="en-US" dirty="0">
              <a:latin typeface="Poppins"/>
              <a:cs typeface="Poppins"/>
            </a:endParaRPr>
          </a:p>
          <a:p>
            <a:pPr lvl="1"/>
            <a:r>
              <a:rPr lang="en-US" sz="1600" dirty="0">
                <a:latin typeface="Poppins"/>
                <a:cs typeface="Poppins"/>
              </a:rPr>
              <a:t>Went live on D365 F&amp;O in April 2021 (big-bang approach)</a:t>
            </a:r>
          </a:p>
          <a:p>
            <a:r>
              <a:rPr lang="en-US" sz="2400" dirty="0"/>
              <a:t>Caf2Code Backstory</a:t>
            </a:r>
          </a:p>
          <a:p>
            <a:pPr lvl="1"/>
            <a:r>
              <a:rPr lang="en-US" sz="1600" dirty="0">
                <a:latin typeface="Poppins"/>
                <a:cs typeface="Poppins"/>
              </a:rPr>
              <a:t>Founded in 2017. </a:t>
            </a:r>
          </a:p>
          <a:p>
            <a:pPr lvl="1"/>
            <a:r>
              <a:rPr lang="en-US" sz="1600" dirty="0">
                <a:latin typeface="Poppins"/>
                <a:cs typeface="Poppins"/>
              </a:rPr>
              <a:t>Microsoft Solutions Partner.</a:t>
            </a:r>
          </a:p>
          <a:p>
            <a:pPr lvl="1"/>
            <a:r>
              <a:rPr lang="en-US" sz="1600" dirty="0">
                <a:latin typeface="Poppins"/>
                <a:cs typeface="Poppins"/>
              </a:rPr>
              <a:t>Focus centered around CPG and its end-to-end supply chain</a:t>
            </a:r>
          </a:p>
          <a:p>
            <a:pPr lvl="1"/>
            <a:r>
              <a:rPr lang="en-US" sz="1600" dirty="0"/>
              <a:t>Joined the Emerging Partner Cohort for Business Applications in February 2023.</a:t>
            </a:r>
          </a:p>
          <a:p>
            <a:r>
              <a:rPr lang="en-US" sz="2400" dirty="0"/>
              <a:t>PolyQuest Began working together with Caf2Code in August 2021</a:t>
            </a:r>
          </a:p>
          <a:p>
            <a:r>
              <a:rPr lang="en-US" sz="2400" dirty="0"/>
              <a:t>Partner of Record 1/1/22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369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06D4CF-867F-CDDD-E69D-45F22EDD6105}"/>
              </a:ext>
            </a:extLst>
          </p:cNvPr>
          <p:cNvSpPr/>
          <p:nvPr/>
        </p:nvSpPr>
        <p:spPr bwMode="auto">
          <a:xfrm>
            <a:off x="655637" y="2368279"/>
            <a:ext cx="9029700" cy="989013"/>
          </a:xfrm>
          <a:prstGeom prst="rect">
            <a:avLst/>
          </a:prstGeom>
          <a:solidFill>
            <a:srgbClr val="FFFFFF">
              <a:alpha val="34902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6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Poppins" panose="00000500000000000000" pitchFamily="2" charset="0"/>
              <a:ea typeface="Segoe UI" pitchFamily="34" charset="0"/>
              <a:cs typeface="Poppins" panose="000005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9F6F25-76B1-0650-1524-0460E464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37" y="2506662"/>
            <a:ext cx="9029700" cy="712249"/>
          </a:xfrm>
        </p:spPr>
        <p:txBody>
          <a:bodyPr/>
          <a:lstStyle/>
          <a:p>
            <a:r>
              <a:rPr lang="en-US" sz="5400">
                <a:latin typeface="Poppins" panose="00000500000000000000" pitchFamily="2" charset="0"/>
                <a:cs typeface="Poppins" panose="00000500000000000000" pitchFamily="2" charset="0"/>
              </a:rPr>
              <a:t>Road to Partner of Record</a:t>
            </a:r>
          </a:p>
        </p:txBody>
      </p:sp>
    </p:spTree>
    <p:extLst>
      <p:ext uri="{BB962C8B-B14F-4D97-AF65-F5344CB8AC3E}">
        <p14:creationId xmlns:p14="http://schemas.microsoft.com/office/powerpoint/2010/main" val="117465255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3CE15A5-1CFD-2EE1-C45A-67B4BB5786A7}"/>
              </a:ext>
            </a:extLst>
          </p:cNvPr>
          <p:cNvSpPr/>
          <p:nvPr/>
        </p:nvSpPr>
        <p:spPr bwMode="auto">
          <a:xfrm>
            <a:off x="726077" y="1479144"/>
            <a:ext cx="11245260" cy="2157683"/>
          </a:xfrm>
          <a:prstGeom prst="rect">
            <a:avLst/>
          </a:prstGeom>
          <a:solidFill>
            <a:srgbClr val="FFFFFF">
              <a:alpha val="34902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6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Poppins" panose="00000500000000000000" pitchFamily="2" charset="0"/>
              <a:ea typeface="Segoe UI" pitchFamily="34" charset="0"/>
              <a:cs typeface="Poppins" panose="000005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9F6F25-76B1-0650-1524-0460E464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995" y="2201862"/>
            <a:ext cx="10972484" cy="712249"/>
          </a:xfrm>
        </p:spPr>
        <p:txBody>
          <a:bodyPr/>
          <a:lstStyle/>
          <a:p>
            <a:r>
              <a:rPr lang="en-US" sz="5400"/>
              <a:t>First Stop: Identifying Post-Go-Live Paint Points</a:t>
            </a:r>
          </a:p>
        </p:txBody>
      </p:sp>
      <p:pic>
        <p:nvPicPr>
          <p:cNvPr id="2050" name="Picture 2" descr="Cartoon gif. On a rural road, two comic book villains stand near a rectangular opening in the road. A white hand the size of a two story building rises from the center of the opening with a red stop sign in its palm. ">
            <a:extLst>
              <a:ext uri="{FF2B5EF4-FFF2-40B4-BE49-F238E27FC236}">
                <a16:creationId xmlns:a16="http://schemas.microsoft.com/office/drawing/2014/main" id="{E53A035D-3861-4DE6-6F3E-DF0C4F8328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" r="3527" b="19246"/>
          <a:stretch/>
        </p:blipFill>
        <p:spPr bwMode="auto">
          <a:xfrm>
            <a:off x="6852062" y="2861912"/>
            <a:ext cx="4298867" cy="288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53389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E624DD4-273C-A14F-C06B-15E369F78087}"/>
              </a:ext>
            </a:extLst>
          </p:cNvPr>
          <p:cNvSpPr/>
          <p:nvPr/>
        </p:nvSpPr>
        <p:spPr bwMode="auto">
          <a:xfrm>
            <a:off x="388937" y="1538850"/>
            <a:ext cx="11277600" cy="4030662"/>
          </a:xfrm>
          <a:prstGeom prst="rect">
            <a:avLst/>
          </a:prstGeom>
          <a:solidFill>
            <a:srgbClr val="FFFFFF">
              <a:alpha val="34902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86ACF3-00A6-F503-A14E-37DA934BD839}"/>
              </a:ext>
            </a:extLst>
          </p:cNvPr>
          <p:cNvSpPr/>
          <p:nvPr/>
        </p:nvSpPr>
        <p:spPr bwMode="auto">
          <a:xfrm>
            <a:off x="388937" y="688007"/>
            <a:ext cx="8496458" cy="712249"/>
          </a:xfrm>
          <a:prstGeom prst="rect">
            <a:avLst/>
          </a:prstGeom>
          <a:solidFill>
            <a:srgbClr val="FFFFFF">
              <a:alpha val="34902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88E8EC-8BAD-12D4-B80A-AA0F10327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653" y="695945"/>
            <a:ext cx="10972484" cy="712249"/>
          </a:xfrm>
        </p:spPr>
        <p:txBody>
          <a:bodyPr/>
          <a:lstStyle/>
          <a:p>
            <a:r>
              <a:rPr lang="en-US" sz="3600"/>
              <a:t>Identifying Post-Go-Live Pain Points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52106-6F9B-29E2-CDDD-73B6241D95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437" y="1530912"/>
            <a:ext cx="11124884" cy="4383006"/>
          </a:xfrm>
        </p:spPr>
        <p:txBody>
          <a:bodyPr/>
          <a:lstStyle/>
          <a:p>
            <a:pPr marL="292100" indent="-171450">
              <a:lnSpc>
                <a:spcPct val="107000"/>
              </a:lnSpc>
              <a:spcBef>
                <a:spcPts val="0"/>
              </a:spcBef>
            </a:pPr>
            <a:r>
              <a:rPr lang="en-US" sz="240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Importance of prioritizing key pain points</a:t>
            </a:r>
          </a:p>
          <a:p>
            <a:pPr marL="292100" indent="-171450">
              <a:lnSpc>
                <a:spcPct val="107000"/>
              </a:lnSpc>
              <a:spcBef>
                <a:spcPts val="0"/>
              </a:spcBef>
            </a:pPr>
            <a:endParaRPr lang="en-US" sz="2400">
              <a:effectLst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  <a:p>
            <a:pPr marL="292100" indent="-171450">
              <a:lnSpc>
                <a:spcPct val="107000"/>
              </a:lnSpc>
              <a:spcBef>
                <a:spcPts val="0"/>
              </a:spcBef>
            </a:pPr>
            <a:r>
              <a:rPr lang="en-US" sz="240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Defining the gap between desired system functionality and actual performance</a:t>
            </a:r>
          </a:p>
          <a:p>
            <a:pPr marL="292100" indent="-171450">
              <a:lnSpc>
                <a:spcPct val="107000"/>
              </a:lnSpc>
              <a:spcBef>
                <a:spcPts val="0"/>
              </a:spcBef>
            </a:pPr>
            <a:endParaRPr lang="en-US" sz="2400">
              <a:effectLst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  <a:p>
            <a:pPr marL="292100" indent="-171450">
              <a:lnSpc>
                <a:spcPct val="107000"/>
              </a:lnSpc>
              <a:spcBef>
                <a:spcPts val="0"/>
              </a:spcBef>
            </a:pPr>
            <a:r>
              <a:rPr lang="en-US" sz="240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Steps taken by the teams to:</a:t>
            </a:r>
          </a:p>
          <a:p>
            <a:pPr marL="1539875" lvl="1" indent="-171450">
              <a:lnSpc>
                <a:spcPct val="107000"/>
              </a:lnSpc>
              <a:spcBef>
                <a:spcPts val="0"/>
              </a:spcBef>
            </a:pPr>
            <a:r>
              <a:rPr lang="en-US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Understand business processes and customizations already in place</a:t>
            </a:r>
          </a:p>
          <a:p>
            <a:pPr marL="1539875" lvl="1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Engaging with end-users and stakeholders for biggest issues</a:t>
            </a:r>
          </a:p>
          <a:p>
            <a:pPr marL="1539875" lvl="1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Determine which is the biggest issue not who is screaming the loudest</a:t>
            </a:r>
            <a:endParaRPr lang="en-US">
              <a:effectLst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556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0E84BF2-05D4-9D43-FB0C-493549DC1979}"/>
              </a:ext>
            </a:extLst>
          </p:cNvPr>
          <p:cNvSpPr/>
          <p:nvPr/>
        </p:nvSpPr>
        <p:spPr bwMode="auto">
          <a:xfrm>
            <a:off x="726077" y="1479144"/>
            <a:ext cx="11245260" cy="2742018"/>
          </a:xfrm>
          <a:prstGeom prst="rect">
            <a:avLst/>
          </a:prstGeom>
          <a:solidFill>
            <a:srgbClr val="FFFFFF">
              <a:alpha val="34902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6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Poppins" panose="00000500000000000000" pitchFamily="2" charset="0"/>
              <a:ea typeface="Segoe UI" pitchFamily="34" charset="0"/>
              <a:cs typeface="Poppins" panose="000005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9F6F25-76B1-0650-1524-0460E464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995" y="2201862"/>
            <a:ext cx="10972484" cy="1295400"/>
          </a:xfrm>
        </p:spPr>
        <p:txBody>
          <a:bodyPr/>
          <a:lstStyle/>
          <a:p>
            <a:r>
              <a:rPr lang="en-US" sz="5400">
                <a:latin typeface="Poppins" panose="00000500000000000000" pitchFamily="2" charset="0"/>
                <a:cs typeface="Poppins" panose="00000500000000000000" pitchFamily="2" charset="0"/>
              </a:rPr>
              <a:t>Second Stop: Assessing Business Needs and Performance Gaps</a:t>
            </a:r>
          </a:p>
        </p:txBody>
      </p:sp>
      <p:pic>
        <p:nvPicPr>
          <p:cNvPr id="3074" name="Picture 2" descr="episode 5 specials GIF">
            <a:extLst>
              <a:ext uri="{FF2B5EF4-FFF2-40B4-BE49-F238E27FC236}">
                <a16:creationId xmlns:a16="http://schemas.microsoft.com/office/drawing/2014/main" id="{A032AA2F-1064-950C-897E-F01BF3396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2" r="5465" b="9307"/>
          <a:stretch/>
        </p:blipFill>
        <p:spPr bwMode="auto">
          <a:xfrm>
            <a:off x="7837714" y="2756540"/>
            <a:ext cx="4026746" cy="310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82365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primary with bullets">
  <a:themeElements>
    <a:clrScheme name="SummitPhx">
      <a:dk1>
        <a:srgbClr val="3F454F"/>
      </a:dk1>
      <a:lt1>
        <a:srgbClr val="FFFFFF"/>
      </a:lt1>
      <a:dk2>
        <a:srgbClr val="84BD00"/>
      </a:dk2>
      <a:lt2>
        <a:srgbClr val="EAEAEA"/>
      </a:lt2>
      <a:accent1>
        <a:srgbClr val="0095C8"/>
      </a:accent1>
      <a:accent2>
        <a:srgbClr val="001E60"/>
      </a:accent2>
      <a:accent3>
        <a:srgbClr val="E4002B"/>
      </a:accent3>
      <a:accent4>
        <a:srgbClr val="FFB81C"/>
      </a:accent4>
      <a:accent5>
        <a:srgbClr val="3D1B52"/>
      </a:accent5>
      <a:accent6>
        <a:srgbClr val="F2C818"/>
      </a:accent6>
      <a:hlink>
        <a:srgbClr val="0095C8"/>
      </a:hlink>
      <a:folHlink>
        <a:srgbClr val="84BD00"/>
      </a:folHlink>
    </a:clrScheme>
    <a:fontScheme name="Custom 6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CUG-NAVUG Summit 2018 speaker template.pptx" id="{E4180D32-CB38-412B-90E4-C6A367F14268}" vid="{5ABA93EF-FCBD-4FE3-891E-C6F4305AB8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D7FE4EDC425A4B83B5BD162E16E1F7" ma:contentTypeVersion="12" ma:contentTypeDescription="Create a new document." ma:contentTypeScope="" ma:versionID="0995d5e9815b82712de150cabc4b3d98">
  <xsd:schema xmlns:xsd="http://www.w3.org/2001/XMLSchema" xmlns:xs="http://www.w3.org/2001/XMLSchema" xmlns:p="http://schemas.microsoft.com/office/2006/metadata/properties" xmlns:ns1="http://schemas.microsoft.com/sharepoint/v3" xmlns:ns2="5482d134-e357-48bc-befb-4fca36e9dd20" xmlns:ns3="cc1fe901-363d-4683-9e08-3ba3aa0d0512" targetNamespace="http://schemas.microsoft.com/office/2006/metadata/properties" ma:root="true" ma:fieldsID="85d2de7df33bcb81543b4e3148ae33fb" ns1:_="" ns2:_="" ns3:_="">
    <xsd:import namespace="http://schemas.microsoft.com/sharepoint/v3"/>
    <xsd:import namespace="5482d134-e357-48bc-befb-4fca36e9dd20"/>
    <xsd:import namespace="cc1fe901-363d-4683-9e08-3ba3aa0d05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82d134-e357-48bc-befb-4fca36e9dd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1fe901-363d-4683-9e08-3ba3aa0d051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90F116-B58F-4255-B05B-DA3808E0E5C6}">
  <ds:schemaRefs>
    <ds:schemaRef ds:uri="cc1fe901-363d-4683-9e08-3ba3aa0d0512"/>
    <ds:schemaRef ds:uri="http://purl.org/dc/elements/1.1/"/>
    <ds:schemaRef ds:uri="http://purl.org/dc/terms/"/>
    <ds:schemaRef ds:uri="http://purl.org/dc/dcmitype/"/>
    <ds:schemaRef ds:uri="http://schemas.microsoft.com/sharepoint/v3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5482d134-e357-48bc-befb-4fca36e9dd20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8195164-1DFF-4540-8C3E-900CC8AD279C}">
  <ds:schemaRefs>
    <ds:schemaRef ds:uri="5482d134-e357-48bc-befb-4fca36e9dd20"/>
    <ds:schemaRef ds:uri="cc1fe901-363d-4683-9e08-3ba3aa0d051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2197</TotalTime>
  <Words>834</Words>
  <Application>Microsoft Office PowerPoint</Application>
  <PresentationFormat>Custom</PresentationFormat>
  <Paragraphs>180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Arial</vt:lpstr>
      <vt:lpstr>Calibri</vt:lpstr>
      <vt:lpstr>Consolas</vt:lpstr>
      <vt:lpstr>Lucida Sans Unicode</vt:lpstr>
      <vt:lpstr>Poppins</vt:lpstr>
      <vt:lpstr>Poppins ExtraBold</vt:lpstr>
      <vt:lpstr>Poppins Regular</vt:lpstr>
      <vt:lpstr>segoe ui</vt:lpstr>
      <vt:lpstr>segoe ui</vt:lpstr>
      <vt:lpstr>segoe ui black</vt:lpstr>
      <vt:lpstr>Verdana</vt:lpstr>
      <vt:lpstr>Wingdings</vt:lpstr>
      <vt:lpstr>primary with bullets</vt:lpstr>
      <vt:lpstr>PowerPoint Presentation</vt:lpstr>
      <vt:lpstr>How to Achieve Stability After Dynamics 365 F&amp;O/AX Go-Live</vt:lpstr>
      <vt:lpstr>PowerPoint Presentation</vt:lpstr>
      <vt:lpstr>Who are we?</vt:lpstr>
      <vt:lpstr>How the Journey Began</vt:lpstr>
      <vt:lpstr>Road to Partner of Record</vt:lpstr>
      <vt:lpstr>First Stop: Identifying Post-Go-Live Paint Points</vt:lpstr>
      <vt:lpstr>Identifying Post-Go-Live Pain Points</vt:lpstr>
      <vt:lpstr>Second Stop: Assessing Business Needs and Performance Gaps</vt:lpstr>
      <vt:lpstr>Assessing Business Needs and Performance Gaps</vt:lpstr>
      <vt:lpstr>Examples</vt:lpstr>
      <vt:lpstr>Final Stop: Developing Solutions to Stabilize Dynamics 365 F&amp;O</vt:lpstr>
      <vt:lpstr>Developing Solutions to Stabilize  Dynamics 365 F&amp;O</vt:lpstr>
      <vt:lpstr>Examples/Scenarios</vt:lpstr>
      <vt:lpstr>Winners Circle: Building a Trusting and Cohesive Partner-Client Relationship</vt:lpstr>
      <vt:lpstr>Building a Trusting and Cohesive  Partner-Client Relationship</vt:lpstr>
      <vt:lpstr>PowerPoint Presentation</vt:lpstr>
      <vt:lpstr>Lessons learned and best practices.</vt:lpstr>
      <vt:lpstr>PowerPoint Presentation</vt:lpstr>
      <vt:lpstr>Thanks!</vt:lpstr>
      <vt:lpstr>PowerPoint Presentation</vt:lpstr>
    </vt:vector>
  </TitlesOfParts>
  <Manager/>
  <Company>Dynamic Communities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About this Template</dc:title>
  <dc:subject>Cross UG Summit 2017</dc:subject>
  <dc:creator>Ty Hagerott</dc:creator>
  <cp:keywords>Dynamic Communities</cp:keywords>
  <dc:description>Template: Mitchell Derrey; Silver Fox Productions_x000d_
Formatting: _x000d_
Audience Type:</dc:description>
  <cp:lastModifiedBy>Madeline Merced</cp:lastModifiedBy>
  <cp:revision>3</cp:revision>
  <cp:lastPrinted>2023-10-15T22:57:53Z</cp:lastPrinted>
  <dcterms:created xsi:type="dcterms:W3CDTF">2018-06-21T13:40:22Z</dcterms:created>
  <dcterms:modified xsi:type="dcterms:W3CDTF">2023-10-21T16:02:58Z</dcterms:modified>
  <cp:category>Dynamic Communities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0x010100BFD7FE4EDC425A4B83B5BD162E16E1F7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/>
  </property>
  <property fmtid="{D5CDD505-2E9C-101B-9397-08002B2CF9AE}" pid="7" name="Track">
    <vt:lpwstr/>
  </property>
  <property fmtid="{D5CDD505-2E9C-101B-9397-08002B2CF9AE}" pid="8" name="Event Location">
    <vt:lpwstr/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MediaServiceImageTags">
    <vt:lpwstr/>
  </property>
</Properties>
</file>