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6.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29" r:id="rId4"/>
  </p:sldMasterIdLst>
  <p:notesMasterIdLst>
    <p:notesMasterId r:id="rId42"/>
  </p:notesMasterIdLst>
  <p:handoutMasterIdLst>
    <p:handoutMasterId r:id="rId43"/>
  </p:handoutMasterIdLst>
  <p:sldIdLst>
    <p:sldId id="1394" r:id="rId5"/>
    <p:sldId id="256" r:id="rId6"/>
    <p:sldId id="267" r:id="rId7"/>
    <p:sldId id="258" r:id="rId8"/>
    <p:sldId id="1416" r:id="rId9"/>
    <p:sldId id="1429" r:id="rId10"/>
    <p:sldId id="1417" r:id="rId11"/>
    <p:sldId id="1442" r:id="rId12"/>
    <p:sldId id="1422" r:id="rId13"/>
    <p:sldId id="1407" r:id="rId14"/>
    <p:sldId id="1403" r:id="rId15"/>
    <p:sldId id="1404" r:id="rId16"/>
    <p:sldId id="1433" r:id="rId17"/>
    <p:sldId id="1423" r:id="rId18"/>
    <p:sldId id="1434" r:id="rId19"/>
    <p:sldId id="1427" r:id="rId20"/>
    <p:sldId id="1424" r:id="rId21"/>
    <p:sldId id="1435" r:id="rId22"/>
    <p:sldId id="1439" r:id="rId23"/>
    <p:sldId id="1440" r:id="rId24"/>
    <p:sldId id="1413" r:id="rId25"/>
    <p:sldId id="1412" r:id="rId26"/>
    <p:sldId id="1408" r:id="rId27"/>
    <p:sldId id="1418" r:id="rId28"/>
    <p:sldId id="1409" r:id="rId29"/>
    <p:sldId id="1441" r:id="rId30"/>
    <p:sldId id="1419" r:id="rId31"/>
    <p:sldId id="270" r:id="rId32"/>
    <p:sldId id="1443" r:id="rId33"/>
    <p:sldId id="1410" r:id="rId34"/>
    <p:sldId id="1431" r:id="rId35"/>
    <p:sldId id="1420" r:id="rId36"/>
    <p:sldId id="1430" r:id="rId37"/>
    <p:sldId id="1421" r:id="rId38"/>
    <p:sldId id="272" r:id="rId39"/>
    <p:sldId id="259" r:id="rId40"/>
    <p:sldId id="1386" r:id="rId41"/>
  </p:sldIdLst>
  <p:sldSz cx="12436475" cy="6994525"/>
  <p:notesSz cx="7010400" cy="92964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id="{BF68131C-8EB2-4A6D-ABFA-02E5AB776A1B}">
          <p14:sldIdLst>
            <p14:sldId id="1394"/>
          </p14:sldIdLst>
        </p14:section>
        <p14:section name="Presentation template" id="{C7FA9FF9-CCBF-4AFF-8011-39A1B6C3CC0F}">
          <p14:sldIdLst>
            <p14:sldId id="256"/>
            <p14:sldId id="267"/>
            <p14:sldId id="258"/>
            <p14:sldId id="1416"/>
            <p14:sldId id="1429"/>
            <p14:sldId id="1417"/>
            <p14:sldId id="1442"/>
            <p14:sldId id="1422"/>
            <p14:sldId id="1407"/>
            <p14:sldId id="1403"/>
            <p14:sldId id="1404"/>
            <p14:sldId id="1433"/>
            <p14:sldId id="1423"/>
            <p14:sldId id="1434"/>
            <p14:sldId id="1427"/>
            <p14:sldId id="1424"/>
            <p14:sldId id="1435"/>
            <p14:sldId id="1439"/>
            <p14:sldId id="1440"/>
            <p14:sldId id="1413"/>
            <p14:sldId id="1412"/>
            <p14:sldId id="1408"/>
            <p14:sldId id="1418"/>
            <p14:sldId id="1409"/>
            <p14:sldId id="1441"/>
            <p14:sldId id="1419"/>
            <p14:sldId id="270"/>
            <p14:sldId id="1443"/>
            <p14:sldId id="1410"/>
            <p14:sldId id="1431"/>
            <p14:sldId id="1420"/>
            <p14:sldId id="1430"/>
            <p14:sldId id="1421"/>
            <p14:sldId id="272"/>
            <p14:sldId id="259"/>
            <p14:sldId id="138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064528-9B6E-4533-4FF8-64352A003850}" name="Lenore Flower" initials="LF" userId="S::l.fl21@caf2code.com::48757463-9725-4154-8493-a3f6523c06d3" providerId="AD"/>
  <p188:author id="{903C48CF-E723-87B8-E500-2D9F7F5AB9F1}" name="Lenore Flower" initials="LF" userId="S::L.FL21@caf2code.com::48757463-9725-4154-8493-a3f6523c06d3" providerId="AD"/>
  <p188:author id="{87BDC3D9-1AF5-3692-4C93-9F25B4AFB1EA}" name="Lauren Wooll" initials="LW" userId="S::l.wo21@caf2code.com::a8e0d9ad-964c-483b-985f-3bd0efb894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Auri Mathisen" initials="AM" lastIdx="1" clrIdx="7">
    <p:extLst>
      <p:ext uri="{19B8F6BF-5375-455C-9EA6-DF929625EA0E}">
        <p15:presenceInfo xmlns:p15="http://schemas.microsoft.com/office/powerpoint/2012/main" userId="S-1-5-21-383413107-1061881802-891584314-12534" providerId="AD"/>
      </p:ext>
    </p:extLst>
  </p:cmAuthor>
  <p:cmAuthor id="1" name="Mary Feil-Jacobs" initials="MFJ" lastIdx="43" clrIdx="1"/>
  <p:cmAuthor id="8" name="Judi Lee" initials="JL" lastIdx="3" clrIdx="8">
    <p:extLst>
      <p:ext uri="{19B8F6BF-5375-455C-9EA6-DF929625EA0E}">
        <p15:presenceInfo xmlns:p15="http://schemas.microsoft.com/office/powerpoint/2012/main" userId="S-1-5-21-383413107-1061881802-891584314-9954" providerId="AD"/>
      </p:ext>
    </p:extLst>
  </p:cmAuthor>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9" name="David Griffith" initials="DG" lastIdx="3" clrIdx="9">
    <p:extLst>
      <p:ext uri="{19B8F6BF-5375-455C-9EA6-DF929625EA0E}">
        <p15:presenceInfo xmlns:p15="http://schemas.microsoft.com/office/powerpoint/2012/main" userId="S-1-5-21-383413107-1061881802-891584314-4667"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10" name="Mark Rhodes" initials="MR" lastIdx="1" clrIdx="10">
    <p:extLst>
      <p:ext uri="{19B8F6BF-5375-455C-9EA6-DF929625EA0E}">
        <p15:presenceInfo xmlns:p15="http://schemas.microsoft.com/office/powerpoint/2012/main" userId="Mark Rhodes" providerId="None"/>
      </p:ext>
    </p:extLst>
  </p:cmAuthor>
  <p:cmAuthor id="4" name="Mitchell Derrey" initials="MD" lastIdx="6" clrIdx="4">
    <p:extLst>
      <p:ext uri="{19B8F6BF-5375-455C-9EA6-DF929625EA0E}">
        <p15:presenceInfo xmlns:p15="http://schemas.microsoft.com/office/powerpoint/2012/main" userId="S-1-5-21-383413107-1061881802-891584314-4851" providerId="AD"/>
      </p:ext>
    </p:extLst>
  </p:cmAuthor>
  <p:cmAuthor id="5" name="Christen Anderson" initials="CA" lastIdx="19" clrIdx="5">
    <p:extLst>
      <p:ext uri="{19B8F6BF-5375-455C-9EA6-DF929625EA0E}">
        <p15:presenceInfo xmlns:p15="http://schemas.microsoft.com/office/powerpoint/2012/main" userId="Christen Anderson" providerId="None"/>
      </p:ext>
    </p:extLst>
  </p:cmAuthor>
  <p:cmAuthor id="6" name="Delaney Freer" initials="DF" lastIdx="16" clrIdx="6">
    <p:extLst>
      <p:ext uri="{19B8F6BF-5375-455C-9EA6-DF929625EA0E}">
        <p15:presenceInfo xmlns:p15="http://schemas.microsoft.com/office/powerpoint/2012/main" userId="4a46fd6c6e3be69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E275C"/>
    <a:srgbClr val="001E60"/>
    <a:srgbClr val="E6E6E6"/>
    <a:srgbClr val="0095C8"/>
    <a:srgbClr val="E1B81C"/>
    <a:srgbClr val="E4002B"/>
    <a:srgbClr val="002060"/>
    <a:srgbClr val="84BD00"/>
    <a:srgbClr val="20B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5EFB1C-4662-4925-9569-03AC0BC6ED08}" v="13" dt="2023-10-17T18:13:43.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5904" autoAdjust="0"/>
  </p:normalViewPr>
  <p:slideViewPr>
    <p:cSldViewPr snapToGrid="0">
      <p:cViewPr varScale="1">
        <p:scale>
          <a:sx n="74" d="100"/>
          <a:sy n="74" d="100"/>
        </p:scale>
        <p:origin x="1268" y="4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 Wooll" userId="a8e0d9ad-964c-483b-985f-3bd0efb89457" providerId="ADAL" clId="{495EFB1C-4662-4925-9569-03AC0BC6ED08}"/>
    <pc:docChg chg="undo custSel modSld modNotesMaster modHandout">
      <pc:chgData name="Lauren Wooll" userId="a8e0d9ad-964c-483b-985f-3bd0efb89457" providerId="ADAL" clId="{495EFB1C-4662-4925-9569-03AC0BC6ED08}" dt="2023-10-17T18:14:29.914" v="140" actId="732"/>
      <pc:docMkLst>
        <pc:docMk/>
      </pc:docMkLst>
      <pc:sldChg chg="delSp mod delAnim">
        <pc:chgData name="Lauren Wooll" userId="a8e0d9ad-964c-483b-985f-3bd0efb89457" providerId="ADAL" clId="{495EFB1C-4662-4925-9569-03AC0BC6ED08}" dt="2023-10-15T23:04:04.142" v="1" actId="478"/>
        <pc:sldMkLst>
          <pc:docMk/>
          <pc:sldMk cId="3732747212" sldId="1394"/>
        </pc:sldMkLst>
        <pc:picChg chg="del">
          <ac:chgData name="Lauren Wooll" userId="a8e0d9ad-964c-483b-985f-3bd0efb89457" providerId="ADAL" clId="{495EFB1C-4662-4925-9569-03AC0BC6ED08}" dt="2023-10-15T23:04:04.142" v="1" actId="478"/>
          <ac:picMkLst>
            <pc:docMk/>
            <pc:sldMk cId="3732747212" sldId="1394"/>
            <ac:picMk id="6" creationId="{1E24FB31-FEA6-AE28-8512-49FEBA84A03E}"/>
          </ac:picMkLst>
        </pc:picChg>
      </pc:sldChg>
      <pc:sldChg chg="modSp mod modNotesTx">
        <pc:chgData name="Lauren Wooll" userId="a8e0d9ad-964c-483b-985f-3bd0efb89457" providerId="ADAL" clId="{495EFB1C-4662-4925-9569-03AC0BC6ED08}" dt="2023-10-17T14:42:28.107" v="4" actId="313"/>
        <pc:sldMkLst>
          <pc:docMk/>
          <pc:sldMk cId="951279051" sldId="1408"/>
        </pc:sldMkLst>
        <pc:spChg chg="mod">
          <ac:chgData name="Lauren Wooll" userId="a8e0d9ad-964c-483b-985f-3bd0efb89457" providerId="ADAL" clId="{495EFB1C-4662-4925-9569-03AC0BC6ED08}" dt="2023-10-17T14:42:26.046" v="3" actId="313"/>
          <ac:spMkLst>
            <pc:docMk/>
            <pc:sldMk cId="951279051" sldId="1408"/>
            <ac:spMk id="3" creationId="{AA994F48-1C23-1390-91F0-455B2B141FC6}"/>
          </ac:spMkLst>
        </pc:spChg>
      </pc:sldChg>
      <pc:sldChg chg="modSp mod">
        <pc:chgData name="Lauren Wooll" userId="a8e0d9ad-964c-483b-985f-3bd0efb89457" providerId="ADAL" clId="{495EFB1C-4662-4925-9569-03AC0BC6ED08}" dt="2023-10-17T15:23:56.259" v="7" actId="20577"/>
        <pc:sldMkLst>
          <pc:docMk/>
          <pc:sldMk cId="235639746" sldId="1410"/>
        </pc:sldMkLst>
        <pc:spChg chg="mod">
          <ac:chgData name="Lauren Wooll" userId="a8e0d9ad-964c-483b-985f-3bd0efb89457" providerId="ADAL" clId="{495EFB1C-4662-4925-9569-03AC0BC6ED08}" dt="2023-10-17T15:23:56.259" v="7" actId="20577"/>
          <ac:spMkLst>
            <pc:docMk/>
            <pc:sldMk cId="235639746" sldId="1410"/>
            <ac:spMk id="3" creationId="{C74B5F37-0C87-BDEB-D673-A1DA7D2CE46A}"/>
          </ac:spMkLst>
        </pc:spChg>
      </pc:sldChg>
      <pc:sldChg chg="modNotesTx">
        <pc:chgData name="Lauren Wooll" userId="a8e0d9ad-964c-483b-985f-3bd0efb89457" providerId="ADAL" clId="{495EFB1C-4662-4925-9569-03AC0BC6ED08}" dt="2023-10-17T14:42:23.121" v="2" actId="313"/>
        <pc:sldMkLst>
          <pc:docMk/>
          <pc:sldMk cId="2656635433" sldId="1416"/>
        </pc:sldMkLst>
      </pc:sldChg>
      <pc:sldChg chg="addSp delSp modSp mod">
        <pc:chgData name="Lauren Wooll" userId="a8e0d9ad-964c-483b-985f-3bd0efb89457" providerId="ADAL" clId="{495EFB1C-4662-4925-9569-03AC0BC6ED08}" dt="2023-10-17T18:14:29.914" v="140" actId="732"/>
        <pc:sldMkLst>
          <pc:docMk/>
          <pc:sldMk cId="3059937770" sldId="1427"/>
        </pc:sldMkLst>
        <pc:spChg chg="mod">
          <ac:chgData name="Lauren Wooll" userId="a8e0d9ad-964c-483b-985f-3bd0efb89457" providerId="ADAL" clId="{495EFB1C-4662-4925-9569-03AC0BC6ED08}" dt="2023-10-17T18:13:40" v="126" actId="1037"/>
          <ac:spMkLst>
            <pc:docMk/>
            <pc:sldMk cId="3059937770" sldId="1427"/>
            <ac:spMk id="4" creationId="{A39B718A-EA86-F729-8407-5CC5ACAD0B6C}"/>
          </ac:spMkLst>
        </pc:spChg>
        <pc:grpChg chg="add del mod ord">
          <ac:chgData name="Lauren Wooll" userId="a8e0d9ad-964c-483b-985f-3bd0efb89457" providerId="ADAL" clId="{495EFB1C-4662-4925-9569-03AC0BC6ED08}" dt="2023-10-17T18:14:19.865" v="139" actId="478"/>
          <ac:grpSpMkLst>
            <pc:docMk/>
            <pc:sldMk cId="3059937770" sldId="1427"/>
            <ac:grpSpMk id="7" creationId="{7D427CF9-E5F6-8CAD-4285-B0CCC26B9455}"/>
          </ac:grpSpMkLst>
        </pc:grpChg>
        <pc:picChg chg="mod topLvl modCrop">
          <ac:chgData name="Lauren Wooll" userId="a8e0d9ad-964c-483b-985f-3bd0efb89457" providerId="ADAL" clId="{495EFB1C-4662-4925-9569-03AC0BC6ED08}" dt="2023-10-17T18:14:29.914" v="140" actId="732"/>
          <ac:picMkLst>
            <pc:docMk/>
            <pc:sldMk cId="3059937770" sldId="1427"/>
            <ac:picMk id="2" creationId="{65AA58AA-2B42-E6A8-3E44-EB09A5E368AD}"/>
          </ac:picMkLst>
        </pc:picChg>
        <pc:picChg chg="add del mod topLvl modCrop">
          <ac:chgData name="Lauren Wooll" userId="a8e0d9ad-964c-483b-985f-3bd0efb89457" providerId="ADAL" clId="{495EFB1C-4662-4925-9569-03AC0BC6ED08}" dt="2023-10-17T18:14:19.865" v="139" actId="478"/>
          <ac:picMkLst>
            <pc:docMk/>
            <pc:sldMk cId="3059937770" sldId="1427"/>
            <ac:picMk id="6" creationId="{11126AF7-C843-5BAD-FB47-93F0386C0467}"/>
          </ac:picMkLst>
        </pc:picChg>
      </pc:sldChg>
      <pc:sldChg chg="addSp delSp modSp mod">
        <pc:chgData name="Lauren Wooll" userId="a8e0d9ad-964c-483b-985f-3bd0efb89457" providerId="ADAL" clId="{495EFB1C-4662-4925-9569-03AC0BC6ED08}" dt="2023-10-17T18:13:52.830" v="138" actId="1035"/>
        <pc:sldMkLst>
          <pc:docMk/>
          <pc:sldMk cId="4196179649" sldId="1435"/>
        </pc:sldMkLst>
        <pc:spChg chg="add mod">
          <ac:chgData name="Lauren Wooll" userId="a8e0d9ad-964c-483b-985f-3bd0efb89457" providerId="ADAL" clId="{495EFB1C-4662-4925-9569-03AC0BC6ED08}" dt="2023-10-17T18:13:52.830" v="138" actId="1035"/>
          <ac:spMkLst>
            <pc:docMk/>
            <pc:sldMk cId="4196179649" sldId="1435"/>
            <ac:spMk id="10" creationId="{4E00F4F3-EFBC-D752-1437-2FD0F53EBDF9}"/>
          </ac:spMkLst>
        </pc:spChg>
        <pc:grpChg chg="add mod">
          <ac:chgData name="Lauren Wooll" userId="a8e0d9ad-964c-483b-985f-3bd0efb89457" providerId="ADAL" clId="{495EFB1C-4662-4925-9569-03AC0BC6ED08}" dt="2023-10-17T18:13:27.485" v="119" actId="164"/>
          <ac:grpSpMkLst>
            <pc:docMk/>
            <pc:sldMk cId="4196179649" sldId="1435"/>
            <ac:grpSpMk id="9" creationId="{FC55033E-21E0-3437-F822-CA2ABB07ADAF}"/>
          </ac:grpSpMkLst>
        </pc:grpChg>
        <pc:picChg chg="add del mod modCrop">
          <ac:chgData name="Lauren Wooll" userId="a8e0d9ad-964c-483b-985f-3bd0efb89457" providerId="ADAL" clId="{495EFB1C-4662-4925-9569-03AC0BC6ED08}" dt="2023-10-17T18:11:23.496" v="91" actId="478"/>
          <ac:picMkLst>
            <pc:docMk/>
            <pc:sldMk cId="4196179649" sldId="1435"/>
            <ac:picMk id="4" creationId="{9CF52CDE-AFD0-1210-0E51-902DEC4A69A8}"/>
          </ac:picMkLst>
        </pc:picChg>
        <pc:picChg chg="add del mod">
          <ac:chgData name="Lauren Wooll" userId="a8e0d9ad-964c-483b-985f-3bd0efb89457" providerId="ADAL" clId="{495EFB1C-4662-4925-9569-03AC0BC6ED08}" dt="2023-10-17T18:10:34.498" v="82"/>
          <ac:picMkLst>
            <pc:docMk/>
            <pc:sldMk cId="4196179649" sldId="1435"/>
            <ac:picMk id="5" creationId="{25D32AE4-D337-D9EB-F5A7-9272D9511083}"/>
          </ac:picMkLst>
        </pc:picChg>
        <pc:picChg chg="add del mod">
          <ac:chgData name="Lauren Wooll" userId="a8e0d9ad-964c-483b-985f-3bd0efb89457" providerId="ADAL" clId="{495EFB1C-4662-4925-9569-03AC0BC6ED08}" dt="2023-10-17T18:11:51.374" v="101" actId="478"/>
          <ac:picMkLst>
            <pc:docMk/>
            <pc:sldMk cId="4196179649" sldId="1435"/>
            <ac:picMk id="7" creationId="{5E6D4084-4484-BC37-FFE4-F2E855662E65}"/>
          </ac:picMkLst>
        </pc:picChg>
        <pc:picChg chg="add mod modCrop">
          <ac:chgData name="Lauren Wooll" userId="a8e0d9ad-964c-483b-985f-3bd0efb89457" providerId="ADAL" clId="{495EFB1C-4662-4925-9569-03AC0BC6ED08}" dt="2023-10-17T18:13:27.485" v="119" actId="164"/>
          <ac:picMkLst>
            <pc:docMk/>
            <pc:sldMk cId="4196179649" sldId="1435"/>
            <ac:picMk id="8" creationId="{71506B10-D630-216F-3C19-BB96B3C6B2AC}"/>
          </ac:picMkLst>
        </pc:picChg>
        <pc:picChg chg="mod modCrop">
          <ac:chgData name="Lauren Wooll" userId="a8e0d9ad-964c-483b-985f-3bd0efb89457" providerId="ADAL" clId="{495EFB1C-4662-4925-9569-03AC0BC6ED08}" dt="2023-10-17T18:13:27.485" v="119" actId="164"/>
          <ac:picMkLst>
            <pc:docMk/>
            <pc:sldMk cId="4196179649" sldId="1435"/>
            <ac:picMk id="24" creationId="{CCF735CC-DD18-EF63-92B8-B9C27E0F217C}"/>
          </ac:picMkLst>
        </pc:picChg>
      </pc:sldChg>
      <pc:sldChg chg="mod modShow">
        <pc:chgData name="Lauren Wooll" userId="a8e0d9ad-964c-483b-985f-3bd0efb89457" providerId="ADAL" clId="{495EFB1C-4662-4925-9569-03AC0BC6ED08}" dt="2023-10-17T14:44:13.694" v="5" actId="729"/>
        <pc:sldMkLst>
          <pc:docMk/>
          <pc:sldMk cId="408671420" sldId="14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767"/>
            <a:ext cx="3037840" cy="464820"/>
          </a:xfrm>
          <a:prstGeom prst="rect">
            <a:avLst/>
          </a:prstGeom>
        </p:spPr>
        <p:txBody>
          <a:bodyPr vert="horz" lIns="93177" tIns="46589" rIns="93177" bIns="46589" rtlCol="0"/>
          <a:lstStyle>
            <a:lvl1pPr algn="l">
              <a:defRPr sz="1200"/>
            </a:lvl1pPr>
          </a:lstStyle>
          <a:p>
            <a:r>
              <a:rPr lang="en-US" dirty="0"/>
              <a:t>CRMUG Summit 2017</a:t>
            </a:r>
          </a:p>
        </p:txBody>
      </p:sp>
      <p:sp>
        <p:nvSpPr>
          <p:cNvPr id="7" name="Date Placeholder 6"/>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4E58CAF0-866C-41B3-A854-572A2A51FA6A}" type="datetime8">
              <a:rPr lang="en-US" smtClean="0">
                <a:latin typeface="Arial" panose="020B0604020202020204" pitchFamily="34" charset="0"/>
                <a:cs typeface="Arial" panose="020B0604020202020204" pitchFamily="34" charset="0"/>
              </a:rPr>
              <a:t>10/21/2023 11:04 AM</a:t>
            </a:fld>
            <a:endParaRPr lang="en-US" dirty="0">
              <a:latin typeface="Arial" panose="020B0604020202020204" pitchFamily="34" charset="0"/>
              <a:cs typeface="Arial" panose="020B0604020202020204" pitchFamily="34" charset="0"/>
            </a:endParaRPr>
          </a:p>
        </p:txBody>
      </p:sp>
      <p:sp>
        <p:nvSpPr>
          <p:cNvPr id="9" name="Slide Number Placeholder 8"/>
          <p:cNvSpPr>
            <a:spLocks noGrp="1"/>
          </p:cNvSpPr>
          <p:nvPr>
            <p:ph type="sldNum" sz="quarter" idx="3"/>
          </p:nvPr>
        </p:nvSpPr>
        <p:spPr>
          <a:xfrm>
            <a:off x="5912103" y="8829967"/>
            <a:ext cx="1096674" cy="464820"/>
          </a:xfrm>
          <a:prstGeom prst="rect">
            <a:avLst/>
          </a:prstGeom>
        </p:spPr>
        <p:txBody>
          <a:bodyPr vert="horz" lIns="93177" tIns="46589" rIns="93177" bIns="46589" rtlCol="0" anchor="b"/>
          <a:lstStyle>
            <a:lvl1pPr algn="r">
              <a:defRPr sz="1200"/>
            </a:lvl1pPr>
          </a:lstStyle>
          <a:p>
            <a:fld id="{0EC9E9D6-92A0-482B-A603-C9BA7FFB8190}" type="slidenum">
              <a:rPr lang="en-US" smtClean="0">
                <a:latin typeface="Arial" panose="020B0604020202020204" pitchFamily="34" charset="0"/>
                <a:cs typeface="Arial" panose="020B0604020202020204" pitchFamily="34" charset="0"/>
              </a:rPr>
              <a:t>‹#›</a:t>
            </a:fld>
            <a:endParaRPr lang="en-US" dirty="0">
              <a:latin typeface="Arial" panose="020B0604020202020204" pitchFamily="34" charset="0"/>
              <a:cs typeface="Arial" panose="020B0604020202020204" pitchFamily="34" charset="0"/>
            </a:endParaRPr>
          </a:p>
        </p:txBody>
      </p:sp>
      <p:sp>
        <p:nvSpPr>
          <p:cNvPr id="5" name="Footer Placeholder 7"/>
          <p:cNvSpPr>
            <a:spLocks noGrp="1"/>
          </p:cNvSpPr>
          <p:nvPr>
            <p:ph type="ftr" sz="quarter" idx="2"/>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dirty="0">
                <a:gradFill>
                  <a:gsLst>
                    <a:gs pos="0">
                      <a:schemeClr val="tx1"/>
                    </a:gs>
                    <a:gs pos="100000">
                      <a:schemeClr val="tx1"/>
                    </a:gs>
                  </a:gsLst>
                  <a:lin ang="5400000" scaled="0"/>
                </a:gradFill>
                <a:latin typeface="Arial" panose="020B0604020202020204" pitchFamily="34" charset="0"/>
                <a:ea typeface="Segoe UI" pitchFamily="34" charset="0"/>
                <a:cs typeface="Arial" panose="020B0604020202020204" pitchFamily="34" charset="0"/>
              </a:rPr>
              <a:t>© 2017 Dynamic Communities. All rights reserved.</a:t>
            </a: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panose="020B0604020202020204" pitchFamily="34" charset="0"/>
                <a:cs typeface="Arial" panose="020B0604020202020204" pitchFamily="34" charset="0"/>
              </a:defRPr>
            </a:lvl1pPr>
          </a:lstStyle>
          <a:p>
            <a:r>
              <a:rPr lang="en-US" dirty="0"/>
              <a:t>CRMUG Summit 2017</a:t>
            </a:r>
          </a:p>
        </p:txBody>
      </p:sp>
      <p:sp>
        <p:nvSpPr>
          <p:cNvPr id="9" name="Slide Image Placeholder 8"/>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11" name="Date Placeholder 10"/>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panose="020B0604020202020204" pitchFamily="34" charset="0"/>
                <a:cs typeface="Arial" panose="020B0604020202020204" pitchFamily="34" charset="0"/>
              </a:defRPr>
            </a:lvl1pPr>
          </a:lstStyle>
          <a:p>
            <a:fld id="{2058EF5B-311B-4148-8831-2D28534D49CD}" type="datetime8">
              <a:rPr lang="en-US" smtClean="0"/>
              <a:t>10/21/2023 11:03 AM</a:t>
            </a:fld>
            <a:endParaRPr lang="en-US" dirty="0"/>
          </a:p>
        </p:txBody>
      </p:sp>
      <p:sp>
        <p:nvSpPr>
          <p:cNvPr id="12" name="Notes Placeholder 11"/>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6040627" y="8829967"/>
            <a:ext cx="968150" cy="464820"/>
          </a:xfrm>
          <a:prstGeom prst="rect">
            <a:avLst/>
          </a:prstGeom>
        </p:spPr>
        <p:txBody>
          <a:bodyPr vert="horz" lIns="93177" tIns="46589" rIns="93177" bIns="46589" rtlCol="0" anchor="b"/>
          <a:lstStyle>
            <a:lvl1pPr algn="r">
              <a:defRPr sz="1200">
                <a:latin typeface="Arial" panose="020B0604020202020204" pitchFamily="34" charset="0"/>
                <a:cs typeface="Arial" panose="020B0604020202020204" pitchFamily="34" charset="0"/>
              </a:defRPr>
            </a:lvl1pPr>
          </a:lstStyle>
          <a:p>
            <a:fld id="{B4008EB6-D09E-4580-8CD6-DDB14511944F}" type="slidenum">
              <a:rPr lang="en-US" smtClean="0"/>
              <a:pPr/>
              <a:t>‹#›</a:t>
            </a:fld>
            <a:endParaRPr lang="en-US" dirty="0"/>
          </a:p>
        </p:txBody>
      </p:sp>
      <p:sp>
        <p:nvSpPr>
          <p:cNvPr id="7" name="Footer Placeholder 7"/>
          <p:cNvSpPr>
            <a:spLocks noGrp="1"/>
          </p:cNvSpPr>
          <p:nvPr>
            <p:ph type="ftr" sz="quarter" idx="4"/>
          </p:nvPr>
        </p:nvSpPr>
        <p:spPr>
          <a:xfrm>
            <a:off x="0" y="8829966"/>
            <a:ext cx="5923788" cy="337975"/>
          </a:xfrm>
          <a:prstGeom prst="rect">
            <a:avLst/>
          </a:prstGeom>
        </p:spPr>
        <p:txBody>
          <a:bodyPr vert="horz" lIns="93177" tIns="46589" rIns="93177" bIns="46589" rtlCol="0" anchor="b"/>
          <a:lstStyle>
            <a:lvl1pPr algn="l">
              <a:defRPr sz="1200"/>
            </a:lvl1pPr>
          </a:lstStyle>
          <a:p>
            <a:pPr marL="406034" defTabSz="931467" eaLnBrk="0" hangingPunct="0"/>
            <a:r>
              <a:rPr lang="en-US" sz="400" dirty="0">
                <a:gradFill>
                  <a:gsLst>
                    <a:gs pos="0">
                      <a:schemeClr val="tx1"/>
                    </a:gs>
                    <a:gs pos="100000">
                      <a:schemeClr val="tx1"/>
                    </a:gs>
                  </a:gsLst>
                  <a:lin ang="5400000" scaled="0"/>
                </a:gradFill>
                <a:latin typeface="Arial" panose="020B0604020202020204" pitchFamily="34" charset="0"/>
                <a:ea typeface="Segoe UI" pitchFamily="34" charset="0"/>
                <a:cs typeface="Arial" panose="020B0604020202020204" pitchFamily="34" charset="0"/>
              </a:rPr>
              <a:t>© 2017 Dynamic Communities. All rights reserved.</a:t>
            </a:r>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ftr="0"/>
  <p:notesStyle>
    <a:lvl1pPr marL="0" algn="l" defTabSz="932742" rtl="0" eaLnBrk="1" latinLnBrk="0" hangingPunct="1">
      <a:lnSpc>
        <a:spcPct val="90000"/>
      </a:lnSpc>
      <a:spcAft>
        <a:spcPts val="340"/>
      </a:spcAft>
      <a:defRPr sz="900" kern="1200">
        <a:solidFill>
          <a:schemeClr val="tx1"/>
        </a:solidFill>
        <a:latin typeface="Arial" panose="020B0604020202020204" pitchFamily="34" charset="0"/>
        <a:ea typeface="+mn-ea"/>
        <a:cs typeface="Arial" panose="020B0604020202020204" pitchFamily="34" charset="0"/>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Arial" panose="020B0604020202020204" pitchFamily="34" charset="0"/>
        <a:ea typeface="+mn-ea"/>
        <a:cs typeface="Arial" panose="020B0604020202020204" pitchFamily="34" charset="0"/>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a:t>
            </a:fld>
            <a:endParaRPr lang="en-US" dirty="0"/>
          </a:p>
        </p:txBody>
      </p:sp>
    </p:spTree>
    <p:extLst>
      <p:ext uri="{BB962C8B-B14F-4D97-AF65-F5344CB8AC3E}">
        <p14:creationId xmlns:p14="http://schemas.microsoft.com/office/powerpoint/2010/main" val="1020394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4035157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2719302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3731791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13523313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81440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15</a:t>
            </a:fld>
            <a:endParaRPr lang="en-US" dirty="0"/>
          </a:p>
        </p:txBody>
      </p:sp>
    </p:spTree>
    <p:extLst>
      <p:ext uri="{BB962C8B-B14F-4D97-AF65-F5344CB8AC3E}">
        <p14:creationId xmlns:p14="http://schemas.microsoft.com/office/powerpoint/2010/main" val="36817117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16</a:t>
            </a:fld>
            <a:endParaRPr lang="en-US" dirty="0"/>
          </a:p>
        </p:txBody>
      </p:sp>
    </p:spTree>
    <p:extLst>
      <p:ext uri="{BB962C8B-B14F-4D97-AF65-F5344CB8AC3E}">
        <p14:creationId xmlns:p14="http://schemas.microsoft.com/office/powerpoint/2010/main" val="2664162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17</a:t>
            </a:fld>
            <a:endParaRPr lang="en-US" dirty="0"/>
          </a:p>
        </p:txBody>
      </p:sp>
    </p:spTree>
    <p:extLst>
      <p:ext uri="{BB962C8B-B14F-4D97-AF65-F5344CB8AC3E}">
        <p14:creationId xmlns:p14="http://schemas.microsoft.com/office/powerpoint/2010/main" val="988161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val="1014005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19</a:t>
            </a:fld>
            <a:endParaRPr lang="en-US" dirty="0"/>
          </a:p>
        </p:txBody>
      </p:sp>
    </p:spTree>
    <p:extLst>
      <p:ext uri="{BB962C8B-B14F-4D97-AF65-F5344CB8AC3E}">
        <p14:creationId xmlns:p14="http://schemas.microsoft.com/office/powerpoint/2010/main" val="1685879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2</a:t>
            </a:fld>
            <a:endParaRPr lang="en-US" dirty="0"/>
          </a:p>
        </p:txBody>
      </p:sp>
    </p:spTree>
    <p:extLst>
      <p:ext uri="{BB962C8B-B14F-4D97-AF65-F5344CB8AC3E}">
        <p14:creationId xmlns:p14="http://schemas.microsoft.com/office/powerpoint/2010/main" val="2132208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20</a:t>
            </a:fld>
            <a:endParaRPr lang="en-US" dirty="0"/>
          </a:p>
        </p:txBody>
      </p:sp>
    </p:spTree>
    <p:extLst>
      <p:ext uri="{BB962C8B-B14F-4D97-AF65-F5344CB8AC3E}">
        <p14:creationId xmlns:p14="http://schemas.microsoft.com/office/powerpoint/2010/main" val="585172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21</a:t>
            </a:fld>
            <a:endParaRPr lang="en-US" dirty="0"/>
          </a:p>
        </p:txBody>
      </p:sp>
    </p:spTree>
    <p:extLst>
      <p:ext uri="{BB962C8B-B14F-4D97-AF65-F5344CB8AC3E}">
        <p14:creationId xmlns:p14="http://schemas.microsoft.com/office/powerpoint/2010/main" val="42137385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you want to use the D365 reporting tools first when you can, there are plenty of instances where that’s just not possible or practical. </a:t>
            </a:r>
            <a:br>
              <a:rPr lang="en-US" dirty="0"/>
            </a:br>
            <a:r>
              <a:rPr lang="en-US" dirty="0"/>
              <a:t>1- You will need to build reports externally from D365 when that report requires </a:t>
            </a:r>
            <a:r>
              <a:rPr lang="en-US" b="1" dirty="0"/>
              <a:t>data</a:t>
            </a:r>
            <a:r>
              <a:rPr lang="en-US" dirty="0"/>
              <a:t> that exists externally from D365. For example, you may need to incorporate data from a SharePoint list or use employ SQL logic to get </a:t>
            </a:r>
            <a:r>
              <a:rPr lang="en-US" i="0" dirty="0"/>
              <a:t>higher-level groupings of certain fields that are available in D365 itself. </a:t>
            </a:r>
            <a:br>
              <a:rPr lang="en-US" i="0" dirty="0"/>
            </a:br>
            <a:br>
              <a:rPr lang="en-US" i="0" dirty="0"/>
            </a:br>
            <a:r>
              <a:rPr lang="en-US" i="0" dirty="0"/>
              <a:t>2. If the D365 FO data model doesn’t have pre-existing relationship and structure that will make your report easy to build in D365 itself, it may simply be easier to build the report externally than shoehorn additional logic into D365’s underlying data model</a:t>
            </a:r>
          </a:p>
          <a:p>
            <a:br>
              <a:rPr lang="en-US" i="0" dirty="0"/>
            </a:br>
            <a:r>
              <a:rPr lang="en-US" i="0" dirty="0"/>
              <a:t>3. When you need a report that has more robust measures and calculations (such as time-intelligence based logic like year-on-year), you’ll generally find it simpler and faster to build it in Power BI than in D365 itself. </a:t>
            </a:r>
            <a:br>
              <a:rPr lang="en-US" i="0" dirty="0"/>
            </a:br>
            <a:br>
              <a:rPr lang="en-US" i="0" dirty="0"/>
            </a:br>
            <a:r>
              <a:rPr lang="en-US" i="0" dirty="0"/>
              <a:t>4. And, finally, when your report can tolerate some latency. Even when leveraging the Data Lake, each step away from the data source is going to add a little bit of friction between the D365 data source and the report. How much latency you can tolerate should help to inform whether it makes sense to build a report </a:t>
            </a:r>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22</a:t>
            </a:fld>
            <a:endParaRPr lang="en-US" dirty="0"/>
          </a:p>
        </p:txBody>
      </p:sp>
    </p:spTree>
    <p:extLst>
      <p:ext uri="{BB962C8B-B14F-4D97-AF65-F5344CB8AC3E}">
        <p14:creationId xmlns:p14="http://schemas.microsoft.com/office/powerpoint/2010/main" val="1392099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OData is a great solution when you just need to view and analyze data in a one-off fashion. If you're already an Excel wizard and you either need to review the output in D365 (say to validate output during data migration) or you need to quickly update multiple fields in D365, this can be a great time saver. </a:t>
            </a:r>
            <a:br>
              <a:rPr lang="en-US" dirty="0">
                <a:latin typeface="Arial"/>
                <a:cs typeface="Arial"/>
              </a:rPr>
            </a:br>
            <a:br>
              <a:rPr lang="en-US" dirty="0"/>
            </a:br>
            <a:r>
              <a:rPr lang="en-US" dirty="0">
                <a:latin typeface="Arial"/>
                <a:cs typeface="Arial"/>
              </a:rPr>
              <a:t>That said, using OData in Excel isn't an ideal solution when you need a more formal report, particularly when you need to leverage it repeatedly and/or share it with others. The less wizard-like individuals will also find </a:t>
            </a:r>
            <a:r>
              <a:rPr lang="en-US" dirty="0" err="1">
                <a:latin typeface="Arial"/>
                <a:cs typeface="Arial"/>
              </a:rPr>
              <a:t>Odata</a:t>
            </a:r>
            <a:r>
              <a:rPr lang="en-US" dirty="0">
                <a:latin typeface="Arial"/>
                <a:cs typeface="Arial"/>
              </a:rPr>
              <a:t> more difficult to use and will often prefer self-service. If you need more robust datasets and measures to get the relevant output, this won't be an ideal solution—and Lenore can share anecdotally that she's run into issues with performance (or simply with the an excel workbook's </a:t>
            </a:r>
            <a:r>
              <a:rPr lang="en-US" dirty="0" err="1">
                <a:latin typeface="Arial"/>
                <a:cs typeface="Arial"/>
              </a:rPr>
              <a:t>Odata</a:t>
            </a:r>
            <a:r>
              <a:rPr lang="en-US" dirty="0">
                <a:latin typeface="Arial"/>
                <a:cs typeface="Arial"/>
              </a:rPr>
              <a:t> connection breaking over time) that makes this better for short-term solutions</a:t>
            </a: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3750068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When it comes to developing reports externally from D365, start by taking a 60kft view of how your company would like to experience reports and what your internal capacity is for maintenance. Back in the early Power BI days, there was a strong push for democratizing data across departments and empowering individuals to create their own reports. While I love the spirit of this, that level of decentralization can lead to significant issues like: </a:t>
            </a:r>
            <a:br>
              <a:rPr lang="en-US">
                <a:latin typeface="Arial"/>
                <a:cs typeface="Arial"/>
              </a:rPr>
            </a:br>
            <a:r>
              <a:rPr lang="en-US">
                <a:latin typeface="Arial"/>
                <a:cs typeface="Arial"/>
              </a:rPr>
              <a:t>- Meetings where four different departments come and argue about a number that </a:t>
            </a:r>
            <a:endParaRPr lang="en-US"/>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12955710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Arial"/>
                <a:cs typeface="Arial"/>
              </a:rPr>
              <a:t>While there are definitely situations where a report could be </a:t>
            </a:r>
            <a:r>
              <a:rPr lang="en-US" i="1">
                <a:latin typeface="Arial"/>
                <a:cs typeface="Arial"/>
              </a:rPr>
              <a:t>either a Power BI standard or a paginated report,</a:t>
            </a:r>
            <a:r>
              <a:rPr lang="en-US">
                <a:latin typeface="Arial"/>
                <a:cs typeface="Arial"/>
              </a:rPr>
              <a:t> there are some situations where paginated reports are the simply the right tool for the job: </a:t>
            </a:r>
            <a:br>
              <a:rPr lang="en-US">
                <a:latin typeface="Arial"/>
                <a:cs typeface="Arial"/>
              </a:rPr>
            </a:br>
            <a:r>
              <a:rPr lang="en-US">
                <a:latin typeface="Arial"/>
                <a:cs typeface="Arial"/>
              </a:rPr>
              <a:t> </a:t>
            </a:r>
            <a:br>
              <a:rPr lang="en-US" b="1">
                <a:latin typeface="Arial"/>
                <a:cs typeface="Arial"/>
              </a:rPr>
            </a:br>
            <a:r>
              <a:rPr lang="en-US" b="1">
                <a:latin typeface="Arial"/>
                <a:cs typeface="Arial"/>
              </a:rPr>
              <a:t>1 – </a:t>
            </a:r>
            <a:r>
              <a:rPr lang="en-US">
                <a:latin typeface="Arial"/>
                <a:cs typeface="Arial"/>
              </a:rPr>
              <a:t>you have a report which will primarily be printed or </a:t>
            </a:r>
            <a:r>
              <a:rPr lang="en-US" err="1">
                <a:latin typeface="Arial"/>
                <a:cs typeface="Arial"/>
              </a:rPr>
              <a:t>PDFed</a:t>
            </a:r>
            <a:r>
              <a:rPr lang="en-US">
                <a:latin typeface="Arial"/>
                <a:cs typeface="Arial"/>
              </a:rPr>
              <a:t> and needs to be in a specific format. Maybe it's for a bank, or an auditor, or a board meeting. It may be possible to </a:t>
            </a:r>
            <a:r>
              <a:rPr lang="en-US" err="1">
                <a:latin typeface="Arial"/>
                <a:cs typeface="Arial"/>
              </a:rPr>
              <a:t>finangle</a:t>
            </a:r>
            <a:r>
              <a:rPr lang="en-US">
                <a:latin typeface="Arial"/>
                <a:cs typeface="Arial"/>
              </a:rPr>
              <a:t> something with a standard Power BI report, but you'll have a much easier time using paginated to get your desired output. </a:t>
            </a:r>
            <a:endParaRPr lang="en-US" b="1"/>
          </a:p>
          <a:p>
            <a:pPr>
              <a:defRPr/>
            </a:pPr>
            <a:r>
              <a:rPr lang="en-US">
                <a:latin typeface="Arial"/>
                <a:cs typeface="Arial"/>
              </a:rPr>
              <a:t>2- When a report is partially just an avenue to export a high volume of data (e.g., to support an audit) in a specific structure, make paginated report. Power BI standard is much more limited than paginated reports—in this instance, you'll have a much easier time using a paginated report to get the output you need. </a:t>
            </a:r>
          </a:p>
          <a:p>
            <a:endParaRPr lang="en-US"/>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3253895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I truly don't believe that Paginated Reports are any harder than Power BI standard—though they are absolutely a separate skill that I think deserve way more attention than they receive. If paginated reports make you want to lay down and die, I encourage you to join me at the workshops I'll be holding this week to help you gain that Matt Damon-level confidence. </a:t>
            </a: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4209212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64">
              <a:spcAft>
                <a:spcPts val="346"/>
              </a:spcAft>
              <a:defRPr/>
            </a:pPr>
            <a:endParaRPr lang="en-US" dirty="0"/>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27</a:t>
            </a:fld>
            <a:endParaRPr lang="en-US"/>
          </a:p>
        </p:txBody>
      </p:sp>
    </p:spTree>
    <p:extLst>
      <p:ext uri="{BB962C8B-B14F-4D97-AF65-F5344CB8AC3E}">
        <p14:creationId xmlns:p14="http://schemas.microsoft.com/office/powerpoint/2010/main" val="1498516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Why not just have Steve use a Standard Power BI files</a:t>
            </a:r>
            <a:r>
              <a:rPr lang="en-US"/>
              <a:t>? While they </a:t>
            </a:r>
            <a:r>
              <a:rPr lang="en-US" i="1"/>
              <a:t>will</a:t>
            </a:r>
            <a:r>
              <a:rPr lang="en-US"/>
              <a:t> print—but they’re only going to give you a snapshot of what you currently have visible, </a:t>
            </a:r>
          </a:p>
          <a:p>
            <a:pPr marL="232943" indent="-232943">
              <a:buAutoNum type="arabicPeriod"/>
            </a:pPr>
            <a:r>
              <a:rPr lang="en-US" i="1"/>
              <a:t>including</a:t>
            </a:r>
            <a:r>
              <a:rPr lang="en-US" i="0"/>
              <a:t> the scroll bars and </a:t>
            </a:r>
          </a:p>
          <a:p>
            <a:pPr marL="232943" indent="-232943">
              <a:buAutoNum type="arabicPeriod"/>
            </a:pPr>
            <a:r>
              <a:rPr lang="en-US" i="0"/>
              <a:t>any of the slicers you’ve included on the reporting pane. </a:t>
            </a:r>
            <a:r>
              <a:rPr lang="en-US"/>
              <a:t>I figured this out at about 8 hours before I needed this report printed out for every department. It was a real rough night. </a:t>
            </a:r>
          </a:p>
          <a:p>
            <a:pPr marL="232943" indent="-232943">
              <a:buAutoNum type="arabicPeriod"/>
            </a:pPr>
            <a:endParaRPr lang="en-US"/>
          </a:p>
          <a:p>
            <a:r>
              <a:rPr lang="en-US"/>
              <a:t>So not only are you losing the data that you don’t have selected, the layout it funky to boot </a:t>
            </a:r>
          </a:p>
        </p:txBody>
      </p:sp>
      <p:sp>
        <p:nvSpPr>
          <p:cNvPr id="4" name="Slide Number Placeholder 3"/>
          <p:cNvSpPr>
            <a:spLocks noGrp="1"/>
          </p:cNvSpPr>
          <p:nvPr>
            <p:ph type="sldNum" sz="quarter" idx="5"/>
          </p:nvPr>
        </p:nvSpPr>
        <p:spPr/>
        <p:txBody>
          <a:bodyPr/>
          <a:lstStyle/>
          <a:p>
            <a:fld id="{348090ED-F15A-4046-97A8-8D234B72D32C}" type="slidenum">
              <a:rPr lang="en-US" smtClean="0"/>
              <a:t>28</a:t>
            </a:fld>
            <a:endParaRPr lang="en-US"/>
          </a:p>
        </p:txBody>
      </p:sp>
    </p:spTree>
    <p:extLst>
      <p:ext uri="{BB962C8B-B14F-4D97-AF65-F5344CB8AC3E}">
        <p14:creationId xmlns:p14="http://schemas.microsoft.com/office/powerpoint/2010/main" val="1957848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77331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3</a:t>
            </a:fld>
            <a:endParaRPr lang="en-US" dirty="0"/>
          </a:p>
        </p:txBody>
      </p:sp>
    </p:spTree>
    <p:extLst>
      <p:ext uri="{BB962C8B-B14F-4D97-AF65-F5344CB8AC3E}">
        <p14:creationId xmlns:p14="http://schemas.microsoft.com/office/powerpoint/2010/main" val="37736412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Standard Power BI Reports tend to be the first thing that folks think about when it comes to developing any reports </a:t>
            </a:r>
            <a:r>
              <a:rPr lang="en-US" i="1">
                <a:latin typeface="Arial"/>
                <a:cs typeface="Arial"/>
              </a:rPr>
              <a:t>at all. </a:t>
            </a:r>
            <a:r>
              <a:rPr lang="en-US">
                <a:latin typeface="Arial"/>
                <a:cs typeface="Arial"/>
              </a:rPr>
              <a:t>These are great tools when you need a highly dynamic report that will fit anything from a conference room screen to your cell phone</a:t>
            </a:r>
            <a:endParaRPr lang="en-US"/>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30</a:t>
            </a:fld>
            <a:endParaRPr lang="en-US"/>
          </a:p>
        </p:txBody>
      </p:sp>
    </p:spTree>
    <p:extLst>
      <p:ext uri="{BB962C8B-B14F-4D97-AF65-F5344CB8AC3E}">
        <p14:creationId xmlns:p14="http://schemas.microsoft.com/office/powerpoint/2010/main" val="3594944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1071885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3515803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Mobile optimized Power BI reports are just a different way of viewing a Power BI report. Often this is more of a nice to have, but there are some instances where having a mobile-optimized view will be crucial for report adoption, for example in instances where a report user will use the data in a report to approve or reject a sales bid. Staff who either travel extensively or are accustomed to analyzing data on their phones between meetings will benefit from a mobile-optimized version of a report. </a:t>
            </a:r>
            <a:br>
              <a:rPr lang="en-US"/>
            </a:br>
            <a:br>
              <a:rPr lang="en-US"/>
            </a:br>
            <a:endParaRPr lang="en-US"/>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33</a:t>
            </a:fld>
            <a:endParaRPr lang="en-US"/>
          </a:p>
        </p:txBody>
      </p:sp>
    </p:spTree>
    <p:extLst>
      <p:ext uri="{BB962C8B-B14F-4D97-AF65-F5344CB8AC3E}">
        <p14:creationId xmlns:p14="http://schemas.microsoft.com/office/powerpoint/2010/main" val="2638945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While creating two versions of a report may sound like twice the work, once you've designed the required fields, structure, measures, and data model to support one version of a report, you'll find it's actually pretty quick to create a second version that allows you to have your cake (be able to review data on your phone) and eat it too (print that report out when you need it in print form). </a:t>
            </a:r>
            <a:br>
              <a:rPr lang="en-US">
                <a:latin typeface="Calibri"/>
                <a:cs typeface="Calibri"/>
              </a:rPr>
            </a:br>
            <a:br>
              <a:rPr lang="en-US">
                <a:latin typeface="Calibri"/>
                <a:cs typeface="Calibri"/>
              </a:rPr>
            </a:br>
            <a:r>
              <a:rPr lang="en-US">
                <a:latin typeface="Calibri"/>
                <a:cs typeface="Calibri"/>
              </a:rPr>
              <a:t>Often, clients get stuck on the either/or when the true solution is to spend a little more time giving the end report users access to both options. </a:t>
            </a:r>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146336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35</a:t>
            </a:fld>
            <a:endParaRPr lang="en-US"/>
          </a:p>
        </p:txBody>
      </p:sp>
    </p:spTree>
    <p:extLst>
      <p:ext uri="{BB962C8B-B14F-4D97-AF65-F5344CB8AC3E}">
        <p14:creationId xmlns:p14="http://schemas.microsoft.com/office/powerpoint/2010/main" val="56522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r>
              <a:rPr lang="en-US"/>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a:p>
        </p:txBody>
      </p:sp>
      <p:sp>
        <p:nvSpPr>
          <p:cNvPr id="6" name="Slide Number Placeholder 5"/>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5542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4</a:t>
            </a:fld>
            <a:endParaRPr lang="en-US" dirty="0"/>
          </a:p>
        </p:txBody>
      </p:sp>
    </p:spTree>
    <p:extLst>
      <p:ext uri="{BB962C8B-B14F-4D97-AF65-F5344CB8AC3E}">
        <p14:creationId xmlns:p14="http://schemas.microsoft.com/office/powerpoint/2010/main" val="2257989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think of </a:t>
            </a:r>
            <a:r>
              <a:rPr lang="en-US" b="1" dirty="0"/>
              <a:t>Reports</a:t>
            </a:r>
            <a:r>
              <a:rPr lang="en-US" b="0" dirty="0"/>
              <a:t>, most people automatically think of a Standard Power BI Report, but there are other—and often better—options to consider depending on your needs. </a:t>
            </a:r>
            <a:br>
              <a:rPr lang="en-US" b="0" dirty="0"/>
            </a:br>
            <a:br>
              <a:rPr lang="en-US" b="0" dirty="0"/>
            </a:br>
            <a:r>
              <a:rPr lang="en-US" b="0" dirty="0"/>
              <a:t>In general, we encourage our clients to explore how to meet a reporting need in this order, starting with determining if a report: </a:t>
            </a:r>
            <a:br>
              <a:rPr lang="en-US" b="0" dirty="0"/>
            </a:br>
            <a:r>
              <a:rPr lang="en-US" b="0" dirty="0"/>
              <a:t>1. is </a:t>
            </a:r>
            <a:r>
              <a:rPr lang="en-US" b="1" dirty="0"/>
              <a:t>already available </a:t>
            </a:r>
            <a:r>
              <a:rPr lang="en-US" b="0" dirty="0"/>
              <a:t>out of the box from D365 FO </a:t>
            </a:r>
          </a:p>
          <a:p>
            <a:r>
              <a:rPr lang="en-US" b="0" dirty="0"/>
              <a:t>2. If the report can </a:t>
            </a:r>
            <a:r>
              <a:rPr lang="en-US" b="1" dirty="0"/>
              <a:t>easily become available </a:t>
            </a:r>
            <a:r>
              <a:rPr lang="en-US" b="0" dirty="0"/>
              <a:t>in D365 FO by creating an D365 Embedded Report</a:t>
            </a:r>
          </a:p>
          <a:p>
            <a:r>
              <a:rPr lang="en-US" b="0" dirty="0"/>
              <a:t>3. If the report has specific requirements that are best met with a Power BI </a:t>
            </a:r>
            <a:r>
              <a:rPr lang="en-US" b="1" dirty="0"/>
              <a:t>Paginated Report</a:t>
            </a:r>
            <a:r>
              <a:rPr lang="en-US" b="0" dirty="0"/>
              <a:t> </a:t>
            </a:r>
          </a:p>
          <a:p>
            <a:r>
              <a:rPr lang="en-US" b="0" dirty="0"/>
              <a:t>4. If the report is best experienced as a </a:t>
            </a:r>
            <a:r>
              <a:rPr lang="en-US" b="1" dirty="0"/>
              <a:t>“Standard” Power BI Report </a:t>
            </a:r>
            <a:r>
              <a:rPr lang="en-US" b="0" dirty="0"/>
              <a:t>(either optimized for mobile or desktop) </a:t>
            </a:r>
          </a:p>
          <a:p>
            <a:r>
              <a:rPr lang="en-US" b="0" dirty="0"/>
              <a:t>5. And finally, if the specific need would best be met by using </a:t>
            </a:r>
            <a:r>
              <a:rPr lang="en-US" b="1" dirty="0"/>
              <a:t>Excel</a:t>
            </a:r>
            <a:r>
              <a:rPr lang="en-US" b="0" dirty="0"/>
              <a:t> instead, either through OData or by connecting to an existing dataset </a:t>
            </a:r>
            <a:br>
              <a:rPr lang="en-US" b="0" dirty="0"/>
            </a:br>
            <a:br>
              <a:rPr lang="en-US" b="0" dirty="0"/>
            </a:br>
            <a:r>
              <a:rPr lang="en-US" b="0" dirty="0"/>
              <a:t>Each of these has specific strengths and weaknesses, which we’ll discuss in greater detail throughout this presentation. </a:t>
            </a:r>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5</a:t>
            </a:fld>
            <a:endParaRPr lang="en-US" dirty="0"/>
          </a:p>
        </p:txBody>
      </p:sp>
    </p:spTree>
    <p:extLst>
      <p:ext uri="{BB962C8B-B14F-4D97-AF65-F5344CB8AC3E}">
        <p14:creationId xmlns:p14="http://schemas.microsoft.com/office/powerpoint/2010/main" val="1125469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Before we go through that process, however, it’s a good idea to start by determining if what’ being requested is a report </a:t>
            </a:r>
            <a:r>
              <a:rPr lang="en-US" b="1" dirty="0">
                <a:latin typeface="Arial"/>
                <a:cs typeface="Arial"/>
              </a:rPr>
              <a:t>at all.  </a:t>
            </a:r>
            <a:r>
              <a:rPr lang="en-US" dirty="0">
                <a:latin typeface="Arial"/>
                <a:cs typeface="Arial"/>
              </a:rPr>
              <a:t>Often, when you're embarking on a new ERP project, you start by collecting a list of reports from various departments and individuals. Part of this process inevitably involves picking through some "non reports" that people included out of confusion or uncertainty.</a:t>
            </a:r>
            <a:br>
              <a:rPr lang="en-US" dirty="0">
                <a:latin typeface="Arial"/>
                <a:cs typeface="Arial"/>
              </a:rPr>
            </a:br>
            <a:br>
              <a:rPr lang="en-US" dirty="0">
                <a:latin typeface="Arial"/>
                <a:cs typeface="Arial"/>
              </a:rPr>
            </a:br>
            <a:r>
              <a:rPr lang="en-US" dirty="0">
                <a:latin typeface="Arial"/>
                <a:cs typeface="Arial"/>
              </a:rPr>
              <a:t>Examples of Common Non-Reports we’ve seen requested as reports in the past are: </a:t>
            </a:r>
            <a:br>
              <a:rPr lang="en-US" dirty="0">
                <a:latin typeface="Arial"/>
                <a:cs typeface="Arial"/>
              </a:rPr>
            </a:br>
            <a:r>
              <a:rPr lang="en-US" b="1" dirty="0">
                <a:latin typeface="Arial"/>
                <a:cs typeface="Arial"/>
              </a:rPr>
              <a:t>1- Processes: </a:t>
            </a:r>
            <a:r>
              <a:rPr lang="en-US" b="0" dirty="0">
                <a:latin typeface="Arial"/>
                <a:cs typeface="Arial"/>
              </a:rPr>
              <a:t>Often this will be framed with words like “we need a way to document approvals” or “We need a mechanism that will validate each purchase order…”. Processes questions and needs are critical to document and raise to the right people, but they’re generally not reports.</a:t>
            </a:r>
          </a:p>
          <a:p>
            <a:r>
              <a:rPr lang="en-US" b="1" dirty="0">
                <a:latin typeface="Arial"/>
                <a:cs typeface="Arial"/>
              </a:rPr>
              <a:t>2. Facilitating Data Input</a:t>
            </a:r>
            <a:r>
              <a:rPr lang="en-US" b="0" dirty="0">
                <a:latin typeface="Arial"/>
                <a:cs typeface="Arial"/>
              </a:rPr>
              <a:t> is not *generally* suited to formal reports, especially those built in Power BI—their role is instead to </a:t>
            </a:r>
            <a:r>
              <a:rPr lang="en-US" b="1" dirty="0">
                <a:latin typeface="Arial"/>
                <a:cs typeface="Arial"/>
              </a:rPr>
              <a:t>reflect</a:t>
            </a:r>
            <a:r>
              <a:rPr lang="en-US" b="0" dirty="0">
                <a:latin typeface="Arial"/>
                <a:cs typeface="Arial"/>
              </a:rPr>
              <a:t> data available in data sources.  </a:t>
            </a:r>
            <a:br>
              <a:rPr lang="en-US" i="0" dirty="0"/>
            </a:br>
            <a:r>
              <a:rPr lang="en-US" b="1" i="0" dirty="0"/>
              <a:t>3. Vapor Data Requests: </a:t>
            </a:r>
            <a:r>
              <a:rPr lang="en-US" b="0" i="0" dirty="0"/>
              <a:t>A report </a:t>
            </a:r>
            <a:r>
              <a:rPr lang="en-US" b="1" i="0" dirty="0"/>
              <a:t>title</a:t>
            </a:r>
            <a:r>
              <a:rPr lang="en-US" b="0" i="0" dirty="0"/>
              <a:t> is not something that can be converted into a report on its own. Similarly, just because data would hypothetically be useful for your company does not mean that this data is available or being tracked. No data source = no report. </a:t>
            </a:r>
            <a:br>
              <a:rPr lang="en-US" i="0" dirty="0"/>
            </a:br>
            <a:r>
              <a:rPr lang="en-US" i="0" dirty="0"/>
              <a:t>4. </a:t>
            </a:r>
            <a:r>
              <a:rPr lang="en-US" b="1" i="0" dirty="0"/>
              <a:t>Personalization of an Existing D365 FO Report: </a:t>
            </a:r>
            <a:r>
              <a:rPr lang="en-US" b="0" i="0" dirty="0"/>
              <a:t>Often, clients need to see data in a certain way that can be accomplished by personalizing an existing D365 FO report—they just need some guidance on how to accomplish this. This is a great instance where a little extra knowledge can potentially save your company significant time and money. </a:t>
            </a:r>
            <a:br>
              <a:rPr lang="en-US" b="1" i="0" dirty="0"/>
            </a:br>
            <a:br>
              <a:rPr lang="en-US" b="1" i="0" dirty="0"/>
            </a:br>
            <a:r>
              <a:rPr lang="en-US" dirty="0">
                <a:latin typeface="Arial"/>
                <a:cs typeface="Arial"/>
              </a:rPr>
              <a:t>There are plenty of </a:t>
            </a:r>
            <a:r>
              <a:rPr lang="en-US" i="0" dirty="0">
                <a:latin typeface="Arial"/>
                <a:cs typeface="Arial"/>
              </a:rPr>
              <a:t>ways to leverage</a:t>
            </a:r>
            <a:r>
              <a:rPr lang="en-US" dirty="0">
                <a:latin typeface="Arial"/>
                <a:cs typeface="Arial"/>
              </a:rPr>
              <a:t> other tools </a:t>
            </a:r>
            <a:r>
              <a:rPr lang="en-US" i="1" dirty="0">
                <a:latin typeface="Arial"/>
                <a:cs typeface="Arial"/>
              </a:rPr>
              <a:t>in conjunction </a:t>
            </a:r>
            <a:r>
              <a:rPr lang="en-US" dirty="0">
                <a:latin typeface="Arial"/>
                <a:cs typeface="Arial"/>
              </a:rPr>
              <a:t>with your reports to</a:t>
            </a:r>
            <a:r>
              <a:rPr lang="en-US" i="0" dirty="0">
                <a:latin typeface="Arial"/>
                <a:cs typeface="Arial"/>
              </a:rPr>
              <a:t> achieve these </a:t>
            </a:r>
            <a:r>
              <a:rPr lang="en-US" dirty="0">
                <a:latin typeface="Arial"/>
                <a:cs typeface="Arial"/>
              </a:rPr>
              <a:t>goals, such as SharePoint and the Power Platform. However, clarifying</a:t>
            </a:r>
            <a:r>
              <a:rPr lang="en-US" i="0" dirty="0">
                <a:latin typeface="Arial"/>
                <a:cs typeface="Arial"/>
              </a:rPr>
              <a:t> what a report </a:t>
            </a:r>
            <a:r>
              <a:rPr lang="en-US" b="1" i="0" dirty="0">
                <a:latin typeface="Arial"/>
                <a:cs typeface="Arial"/>
              </a:rPr>
              <a:t>is </a:t>
            </a:r>
            <a:r>
              <a:rPr lang="en-US" i="0" dirty="0">
                <a:latin typeface="Arial"/>
                <a:cs typeface="Arial"/>
              </a:rPr>
              <a:t>and what the scope of</a:t>
            </a:r>
            <a:r>
              <a:rPr lang="en-US" dirty="0">
                <a:latin typeface="Arial"/>
                <a:cs typeface="Arial"/>
              </a:rPr>
              <a:t> your </a:t>
            </a:r>
            <a:r>
              <a:rPr lang="en-US" i="0" dirty="0">
                <a:latin typeface="Arial"/>
                <a:cs typeface="Arial"/>
              </a:rPr>
              <a:t>reporting team </a:t>
            </a:r>
            <a:r>
              <a:rPr lang="en-US" b="1" i="0" dirty="0">
                <a:latin typeface="Arial"/>
                <a:cs typeface="Arial"/>
              </a:rPr>
              <a:t>will be</a:t>
            </a:r>
            <a:r>
              <a:rPr lang="en-US" i="0" dirty="0">
                <a:latin typeface="Arial"/>
                <a:cs typeface="Arial"/>
              </a:rPr>
              <a:t> </a:t>
            </a:r>
            <a:r>
              <a:rPr lang="en-US" dirty="0">
                <a:latin typeface="Arial"/>
                <a:cs typeface="Arial"/>
              </a:rPr>
              <a:t>goes a long way toward </a:t>
            </a:r>
            <a:r>
              <a:rPr lang="en-US" i="0" dirty="0">
                <a:latin typeface="Arial"/>
                <a:cs typeface="Arial"/>
              </a:rPr>
              <a:t>managing a report development workload.</a:t>
            </a:r>
            <a:r>
              <a:rPr lang="en-US" dirty="0">
                <a:latin typeface="Arial"/>
                <a:cs typeface="Arial"/>
              </a:rPr>
              <a:t> </a:t>
            </a:r>
          </a:p>
          <a:p>
            <a:endParaRPr lang="en-US" dirty="0">
              <a:latin typeface="Arial"/>
              <a:cs typeface="Arial"/>
            </a:endParaRPr>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4288421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on that note, let’s discuss your company’s capacity for approaching reports, which is </a:t>
            </a:r>
            <a:r>
              <a:rPr lang="en-US" b="1" dirty="0"/>
              <a:t>equally important</a:t>
            </a:r>
            <a:r>
              <a:rPr lang="en-US" b="0" dirty="0"/>
              <a:t> to choosing the right tool when tackling report development. </a:t>
            </a:r>
            <a:br>
              <a:rPr lang="en-US" b="0" dirty="0"/>
            </a:br>
            <a:br>
              <a:rPr lang="en-US" b="0" dirty="0"/>
            </a:br>
            <a:r>
              <a:rPr lang="en-US" b="0" dirty="0"/>
              <a:t>Let’s start with your </a:t>
            </a:r>
            <a:r>
              <a:rPr lang="en-US" b="1" dirty="0"/>
              <a:t>people’s capacity. </a:t>
            </a:r>
            <a:r>
              <a:rPr lang="en-US" b="0" i="0" dirty="0"/>
              <a:t>Whether you’re need to build one report or a hundred, start by figuring out who is going to take the lead on building the reports and whether they have the capacity to do so, in terms of: </a:t>
            </a:r>
            <a:br>
              <a:rPr lang="en-US" b="0" i="0" dirty="0"/>
            </a:br>
            <a:r>
              <a:rPr lang="en-US" b="0" i="0" dirty="0"/>
              <a:t>1- technical skills (what do they know how to build)</a:t>
            </a:r>
            <a:br>
              <a:rPr lang="en-US" b="0" i="0" dirty="0"/>
            </a:br>
            <a:r>
              <a:rPr lang="en-US" b="0" i="0" dirty="0"/>
              <a:t>2 – Institutional Knowledge (do they understand your company well enough to translate a business need into a report, or will they need a “sherpa” to help them through it</a:t>
            </a:r>
          </a:p>
          <a:p>
            <a:r>
              <a:rPr lang="en-US" b="0" i="0" dirty="0"/>
              <a:t>3 –Bandwidth. The most expert report builder with ten years of experience at your company cannot help you if their time is already spoken for. </a:t>
            </a:r>
            <a:br>
              <a:rPr lang="en-US" b="0" i="0" dirty="0"/>
            </a:br>
            <a:br>
              <a:rPr lang="en-US" b="0" i="0" dirty="0"/>
            </a:br>
            <a:r>
              <a:rPr lang="en-US" b="0" i="0" dirty="0"/>
              <a:t>To build a report using internal resources, you need all three. When you don’t, you call in reinforcements like us to fill in the gaps. </a:t>
            </a:r>
            <a:br>
              <a:rPr lang="en-US" b="0" i="0" dirty="0"/>
            </a:br>
            <a:br>
              <a:rPr lang="en-US" b="0" i="0" dirty="0"/>
            </a:br>
            <a:r>
              <a:rPr lang="en-US" b="0" i="0" dirty="0"/>
              <a:t>From there, you need to consider your </a:t>
            </a:r>
            <a:r>
              <a:rPr lang="en-US" b="1" i="0" dirty="0"/>
              <a:t>technical capacity</a:t>
            </a:r>
            <a:r>
              <a:rPr lang="en-US" b="0" i="0" dirty="0"/>
              <a:t>. This session is too short for me to go into this with the level of detail I would like, but in brief: </a:t>
            </a:r>
            <a:br>
              <a:rPr lang="en-US" b="0" i="0" dirty="0"/>
            </a:br>
            <a:r>
              <a:rPr lang="en-US" b="0" i="0" dirty="0"/>
              <a:t>1 – do you have the data infrastructure that aligns with your available “people capacity”, such as reliable data warehouses, data marts, and or a centralized golden dataset? </a:t>
            </a:r>
            <a:br>
              <a:rPr lang="en-US" b="0" i="0" dirty="0"/>
            </a:br>
            <a:r>
              <a:rPr lang="en-US" b="0" i="0" dirty="0"/>
              <a:t>2- Does your company have well-established data governance and data quality control? If there are holes in your company’s data or if different departments aren’t in agreement on how to calculate certain KPIs, completing this report will require greater skills and time. </a:t>
            </a:r>
          </a:p>
          <a:p>
            <a:r>
              <a:rPr lang="en-US" b="0" i="0" dirty="0"/>
              <a:t>3 – Can you give your chosen report developers the appropriate licenses and access to the necessary data sources for them to complete the reports you need. Sometimes this is a non-issue—and sometimes it’s a payroll report or other sensitive data source that makes things tricky. </a:t>
            </a:r>
            <a:br>
              <a:rPr lang="en-US" b="0" i="0" dirty="0"/>
            </a:br>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7</a:t>
            </a:fld>
            <a:endParaRPr lang="en-US" dirty="0"/>
          </a:p>
        </p:txBody>
      </p:sp>
    </p:spTree>
    <p:extLst>
      <p:ext uri="{BB962C8B-B14F-4D97-AF65-F5344CB8AC3E}">
        <p14:creationId xmlns:p14="http://schemas.microsoft.com/office/powerpoint/2010/main" val="3668450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464">
              <a:spcAft>
                <a:spcPts val="346"/>
              </a:spcAft>
              <a:defRPr/>
            </a:pPr>
            <a:r>
              <a:rPr lang="en-US" b="0" i="0" dirty="0"/>
              <a:t>Finally, consider your report’s time horizon: if your report is needed </a:t>
            </a:r>
            <a:r>
              <a:rPr lang="en-US" b="1" i="0" dirty="0"/>
              <a:t>tomorrow</a:t>
            </a:r>
            <a:r>
              <a:rPr lang="en-US" b="0" i="0" dirty="0"/>
              <a:t>, you’re probably going to build something ad hoc, which will look very different from a report that you have a few months to perfect. </a:t>
            </a:r>
            <a:br>
              <a:rPr lang="en-US" b="0" i="0" dirty="0"/>
            </a:br>
            <a:br>
              <a:rPr lang="en-US" dirty="0"/>
            </a:br>
            <a:r>
              <a:rPr lang="en-US" dirty="0"/>
              <a:t>There are often multiple ways to meet a reporting need, and the best tool will usually be the one you have the capacity to make. </a:t>
            </a:r>
          </a:p>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8</a:t>
            </a:fld>
            <a:endParaRPr lang="en-US" dirty="0"/>
          </a:p>
        </p:txBody>
      </p:sp>
    </p:spTree>
    <p:extLst>
      <p:ext uri="{BB962C8B-B14F-4D97-AF65-F5344CB8AC3E}">
        <p14:creationId xmlns:p14="http://schemas.microsoft.com/office/powerpoint/2010/main" val="64442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r>
              <a:rPr lang="en-US" dirty="0"/>
              <a:t>CRMUG Summit 2017</a:t>
            </a:r>
          </a:p>
        </p:txBody>
      </p:sp>
      <p:sp>
        <p:nvSpPr>
          <p:cNvPr id="5" name="Date Placeholder 4"/>
          <p:cNvSpPr>
            <a:spLocks noGrp="1"/>
          </p:cNvSpPr>
          <p:nvPr>
            <p:ph type="dt" idx="1"/>
          </p:nvPr>
        </p:nvSpPr>
        <p:spPr/>
        <p:txBody>
          <a:bodyPr/>
          <a:lstStyle/>
          <a:p>
            <a:fld id="{2058EF5B-311B-4148-8831-2D28534D49CD}" type="datetime8">
              <a:rPr lang="en-US" smtClean="0"/>
              <a:t>10/21/2023 11:03 AM</a:t>
            </a:fld>
            <a:endParaRPr lang="en-US" dirty="0"/>
          </a:p>
        </p:txBody>
      </p:sp>
      <p:sp>
        <p:nvSpPr>
          <p:cNvPr id="6" name="Slide Number Placeholder 5"/>
          <p:cNvSpPr>
            <a:spLocks noGrp="1"/>
          </p:cNvSpPr>
          <p:nvPr>
            <p:ph type="sldNum" sz="quarter" idx="5"/>
          </p:nvPr>
        </p:nvSpPr>
        <p:spPr/>
        <p:txBody>
          <a:bodyPr/>
          <a:lstStyle/>
          <a:p>
            <a:fld id="{B4008EB6-D09E-4580-8CD6-DDB14511944F}" type="slidenum">
              <a:rPr lang="en-US" smtClean="0"/>
              <a:pPr/>
              <a:t>9</a:t>
            </a:fld>
            <a:endParaRPr lang="en-US" dirty="0"/>
          </a:p>
        </p:txBody>
      </p:sp>
    </p:spTree>
    <p:extLst>
      <p:ext uri="{BB962C8B-B14F-4D97-AF65-F5344CB8AC3E}">
        <p14:creationId xmlns:p14="http://schemas.microsoft.com/office/powerpoint/2010/main" val="30184812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header">
    <p:bg>
      <p:bgPr>
        <a:solidFill>
          <a:schemeClr val="tx1"/>
        </a:solidFill>
        <a:effectLst/>
      </p:bgPr>
    </p:bg>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5036889B-8107-3301-0E17-EB8909B51920}"/>
              </a:ext>
            </a:extLst>
          </p:cNvPr>
          <p:cNvPicPr>
            <a:picLocks noChangeAspect="1"/>
          </p:cNvPicPr>
          <p:nvPr userDrawn="1"/>
        </p:nvPicPr>
        <p:blipFill>
          <a:blip r:embed="rId2"/>
          <a:stretch>
            <a:fillRect/>
          </a:stretch>
        </p:blipFill>
        <p:spPr>
          <a:xfrm>
            <a:off x="-1" y="6262"/>
            <a:ext cx="12462954" cy="6996200"/>
          </a:xfrm>
          <a:prstGeom prst="rect">
            <a:avLst/>
          </a:prstGeom>
          <a:ln w="12700">
            <a:miter lim="400000"/>
          </a:ln>
        </p:spPr>
      </p:pic>
      <p:pic>
        <p:nvPicPr>
          <p:cNvPr id="3" name="object 3" descr="object 3">
            <a:extLst>
              <a:ext uri="{FF2B5EF4-FFF2-40B4-BE49-F238E27FC236}">
                <a16:creationId xmlns:a16="http://schemas.microsoft.com/office/drawing/2014/main" id="{39E74036-A3F9-B7BB-8D9B-24BB88EAA4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057898"/>
            <a:ext cx="12462953" cy="944564"/>
          </a:xfrm>
          <a:prstGeom prst="rect">
            <a:avLst/>
          </a:prstGeom>
          <a:ln w="12700" cap="flat">
            <a:noFill/>
            <a:miter lim="400000"/>
          </a:ln>
          <a:effectLst/>
        </p:spPr>
      </p:pic>
      <p:sp>
        <p:nvSpPr>
          <p:cNvPr id="5" name="object 10">
            <a:extLst>
              <a:ext uri="{FF2B5EF4-FFF2-40B4-BE49-F238E27FC236}">
                <a16:creationId xmlns:a16="http://schemas.microsoft.com/office/drawing/2014/main" id="{52109E8A-CE4F-EF72-5D99-CAF28285F65F}"/>
              </a:ext>
            </a:extLst>
          </p:cNvPr>
          <p:cNvSpPr txBox="1"/>
          <p:nvPr userDrawn="1"/>
        </p:nvSpPr>
        <p:spPr>
          <a:xfrm>
            <a:off x="713677" y="6476999"/>
            <a:ext cx="2684147" cy="1846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sz="1200" baseline="0" dirty="0">
                <a:solidFill>
                  <a:schemeClr val="tx1"/>
                </a:solidFill>
                <a:latin typeface="Poppins" pitchFamily="2" charset="77"/>
                <a:cs typeface="Poppins" pitchFamily="2" charset="77"/>
              </a:rPr>
              <a:t>@</a:t>
            </a:r>
            <a:r>
              <a:rPr sz="1200" spc="-65" baseline="0" dirty="0">
                <a:solidFill>
                  <a:schemeClr val="tx1"/>
                </a:solidFill>
                <a:latin typeface="Poppins" pitchFamily="2" charset="77"/>
                <a:cs typeface="Poppins" pitchFamily="2" charset="77"/>
              </a:rPr>
              <a:t> </a:t>
            </a:r>
            <a:r>
              <a:rPr sz="1200" spc="-50" baseline="0" dirty="0">
                <a:solidFill>
                  <a:schemeClr val="tx1"/>
                </a:solidFill>
                <a:latin typeface="Poppins" pitchFamily="2" charset="77"/>
                <a:cs typeface="Poppins" pitchFamily="2" charset="77"/>
              </a:rPr>
              <a:t>2023</a:t>
            </a:r>
            <a:r>
              <a:rPr sz="1200" spc="-65" baseline="0" dirty="0">
                <a:solidFill>
                  <a:schemeClr val="tx1"/>
                </a:solidFill>
                <a:latin typeface="Poppins" pitchFamily="2" charset="77"/>
                <a:cs typeface="Poppins" pitchFamily="2" charset="77"/>
              </a:rPr>
              <a:t> </a:t>
            </a:r>
            <a:r>
              <a:rPr sz="1200" spc="60" baseline="0" dirty="0">
                <a:solidFill>
                  <a:schemeClr val="tx1"/>
                </a:solidFill>
                <a:latin typeface="Poppins" pitchFamily="2" charset="77"/>
                <a:cs typeface="Poppins" pitchFamily="2" charset="77"/>
              </a:rPr>
              <a:t>Dynamic</a:t>
            </a:r>
            <a:r>
              <a:rPr sz="1200" spc="-65" baseline="0" dirty="0">
                <a:solidFill>
                  <a:schemeClr val="tx1"/>
                </a:solidFill>
                <a:latin typeface="Poppins" pitchFamily="2" charset="77"/>
                <a:cs typeface="Poppins" pitchFamily="2" charset="77"/>
              </a:rPr>
              <a:t> </a:t>
            </a:r>
            <a:r>
              <a:rPr sz="1200" spc="40" baseline="0" dirty="0">
                <a:solidFill>
                  <a:schemeClr val="tx1"/>
                </a:solidFill>
                <a:latin typeface="Poppins" pitchFamily="2" charset="77"/>
                <a:cs typeface="Poppins" pitchFamily="2" charset="77"/>
              </a:rPr>
              <a:t>Communities</a:t>
            </a:r>
          </a:p>
        </p:txBody>
      </p:sp>
      <p:pic>
        <p:nvPicPr>
          <p:cNvPr id="10" name="Picture 9">
            <a:extLst>
              <a:ext uri="{FF2B5EF4-FFF2-40B4-BE49-F238E27FC236}">
                <a16:creationId xmlns:a16="http://schemas.microsoft.com/office/drawing/2014/main" id="{A5B4ECB6-20DA-3692-D3D8-199EC8AB46F7}"/>
              </a:ext>
            </a:extLst>
          </p:cNvPr>
          <p:cNvPicPr>
            <a:picLocks noChangeAspect="1"/>
          </p:cNvPicPr>
          <p:nvPr userDrawn="1"/>
        </p:nvPicPr>
        <p:blipFill>
          <a:blip r:embed="rId4"/>
          <a:stretch>
            <a:fillRect/>
          </a:stretch>
        </p:blipFill>
        <p:spPr>
          <a:xfrm>
            <a:off x="9353986" y="144462"/>
            <a:ext cx="3098800" cy="1104900"/>
          </a:xfrm>
          <a:prstGeom prst="rect">
            <a:avLst/>
          </a:prstGeom>
        </p:spPr>
      </p:pic>
    </p:spTree>
    <p:extLst>
      <p:ext uri="{BB962C8B-B14F-4D97-AF65-F5344CB8AC3E}">
        <p14:creationId xmlns:p14="http://schemas.microsoft.com/office/powerpoint/2010/main" val="37888385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de exam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7" y="334962"/>
            <a:ext cx="11889564" cy="917575"/>
          </a:xfrm>
        </p:spPr>
        <p:txBody>
          <a:bodyPr/>
          <a:lstStyle>
            <a:lvl1pPr>
              <a:defRPr baseline="0">
                <a:solidFill>
                  <a:schemeClr val="bg1"/>
                </a:solidFill>
              </a:defRPr>
            </a:lvl1pPr>
          </a:lstStyle>
          <a:p>
            <a:r>
              <a:rPr lang="en-US"/>
              <a:t>Slide for developer code</a:t>
            </a:r>
          </a:p>
        </p:txBody>
      </p:sp>
      <p:sp>
        <p:nvSpPr>
          <p:cNvPr id="5" name="Text Placeholder 4"/>
          <p:cNvSpPr>
            <a:spLocks noGrp="1"/>
          </p:cNvSpPr>
          <p:nvPr>
            <p:ph type="body" sz="quarter" idx="10"/>
          </p:nvPr>
        </p:nvSpPr>
        <p:spPr>
          <a:xfrm>
            <a:off x="731837" y="1401762"/>
            <a:ext cx="11887199" cy="2262631"/>
          </a:xfrm>
        </p:spPr>
        <p:txBody>
          <a:bodyPr/>
          <a:lstStyle>
            <a:lvl1pPr marL="0" indent="0">
              <a:buNone/>
              <a:defRPr sz="3200">
                <a:solidFill>
                  <a:schemeClr val="bg1"/>
                </a:solidFill>
                <a:latin typeface="Consolas" panose="020B0609020204030204" pitchFamily="49" charset="0"/>
                <a:cs typeface="Consolas" panose="020B0609020204030204" pitchFamily="49" charset="0"/>
              </a:defRPr>
            </a:lvl1pPr>
            <a:lvl2pPr marL="346553" indent="0">
              <a:buNone/>
              <a:defRPr>
                <a:solidFill>
                  <a:schemeClr val="bg1"/>
                </a:solidFill>
                <a:latin typeface="Consolas" panose="020B0609020204030204" pitchFamily="49" charset="0"/>
                <a:cs typeface="Consolas" panose="020B0609020204030204" pitchFamily="49" charset="0"/>
              </a:defRPr>
            </a:lvl2pPr>
            <a:lvl3pPr marL="584607" indent="0">
              <a:buNone/>
              <a:defRPr>
                <a:solidFill>
                  <a:schemeClr val="bg1"/>
                </a:solidFill>
                <a:latin typeface="Consolas" panose="020B0609020204030204" pitchFamily="49" charset="0"/>
                <a:cs typeface="Consolas" panose="020B0609020204030204" pitchFamily="49" charset="0"/>
              </a:defRPr>
            </a:lvl3pPr>
            <a:lvl4pPr marL="814563" indent="0">
              <a:buNone/>
              <a:defRPr>
                <a:solidFill>
                  <a:schemeClr val="bg1"/>
                </a:solidFill>
                <a:latin typeface="Consolas" panose="020B0609020204030204" pitchFamily="49" charset="0"/>
                <a:cs typeface="Consolas" panose="020B0609020204030204" pitchFamily="49" charset="0"/>
              </a:defRPr>
            </a:lvl4pPr>
            <a:lvl5pPr marL="1050997" indent="0">
              <a:buNone/>
              <a:defRPr>
                <a:solidFill>
                  <a:schemeClr val="bg1"/>
                </a:soli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560241"/>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peaker notes">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731927" y="1668462"/>
            <a:ext cx="10972484" cy="4941350"/>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Poppins" pitchFamily="2" charset="77"/>
                <a:ea typeface="Poppins" pitchFamily="2" charset="77"/>
                <a:cs typeface="Poppins" pitchFamily="2" charset="77"/>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Poppins" pitchFamily="2" charset="77"/>
                <a:ea typeface="Poppins" pitchFamily="2" charset="77"/>
                <a:cs typeface="Poppins" pitchFamily="2" charset="77"/>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Poppins" pitchFamily="2" charset="77"/>
                <a:ea typeface="Poppins" pitchFamily="2" charset="77"/>
                <a:cs typeface="Poppins" pitchFamily="2" charset="77"/>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Poppins" pitchFamily="2" charset="77"/>
                <a:ea typeface="Poppins" pitchFamily="2" charset="77"/>
                <a:cs typeface="Poppins" pitchFamily="2" charset="77"/>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Poppins" pitchFamily="2" charset="77"/>
                <a:ea typeface="Poppins" pitchFamily="2" charset="77"/>
                <a:cs typeface="Poppins" pitchFamily="2" charset="77"/>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b="1" i="0">
                <a:gradFill>
                  <a:gsLst>
                    <a:gs pos="1250">
                      <a:schemeClr val="tx1"/>
                    </a:gs>
                    <a:gs pos="100000">
                      <a:schemeClr val="tx1"/>
                    </a:gs>
                  </a:gsLst>
                  <a:lin ang="5400000" scaled="0"/>
                </a:gradFill>
                <a:latin typeface="Poppins" pitchFamily="2" charset="77"/>
                <a:ea typeface="Poppins" pitchFamily="2" charset="77"/>
                <a:cs typeface="Poppins" pitchFamily="2" charset="77"/>
              </a:defRPr>
            </a:lvl1pPr>
          </a:lstStyle>
          <a:p>
            <a:r>
              <a:rPr lang="en-US"/>
              <a:t>Click to edit Master title style</a:t>
            </a:r>
          </a:p>
        </p:txBody>
      </p:sp>
    </p:spTree>
    <p:extLst>
      <p:ext uri="{BB962C8B-B14F-4D97-AF65-F5344CB8AC3E}">
        <p14:creationId xmlns:p14="http://schemas.microsoft.com/office/powerpoint/2010/main" val="34829696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A city skyline with tall buildings&#10;&#10;Description automatically generated">
            <a:extLst>
              <a:ext uri="{FF2B5EF4-FFF2-40B4-BE49-F238E27FC236}">
                <a16:creationId xmlns:a16="http://schemas.microsoft.com/office/drawing/2014/main" id="{39ADB91B-D1B4-654C-0BC8-C85502C2DC3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 y="483"/>
            <a:ext cx="12436475" cy="6993559"/>
          </a:xfrm>
          <a:prstGeom prst="rect">
            <a:avLst/>
          </a:prstGeom>
        </p:spPr>
      </p:pic>
      <p:sp>
        <p:nvSpPr>
          <p:cNvPr id="4" name="Text Box 3">
            <a:extLst>
              <a:ext uri="{FF2B5EF4-FFF2-40B4-BE49-F238E27FC236}">
                <a16:creationId xmlns:a16="http://schemas.microsoft.com/office/drawing/2014/main" id="{11FC0C72-737D-446E-3EBF-97A33E71CB20}"/>
              </a:ext>
            </a:extLst>
          </p:cNvPr>
          <p:cNvSpPr txBox="1">
            <a:spLocks noChangeArrowheads="1"/>
          </p:cNvSpPr>
          <p:nvPr userDrawn="1"/>
        </p:nvSpPr>
        <p:spPr bwMode="blackWhite">
          <a:xfrm>
            <a:off x="274637" y="6469062"/>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90" eaLnBrk="0" hangingPunct="0"/>
            <a:r>
              <a:rPr lang="en-US" sz="700" dirty="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2023 Dynamic Communities. All rights reserved. </a:t>
            </a:r>
          </a:p>
        </p:txBody>
      </p:sp>
      <p:pic>
        <p:nvPicPr>
          <p:cNvPr id="5" name="Picture 4">
            <a:extLst>
              <a:ext uri="{FF2B5EF4-FFF2-40B4-BE49-F238E27FC236}">
                <a16:creationId xmlns:a16="http://schemas.microsoft.com/office/drawing/2014/main" id="{F8549DF6-554F-15DB-5AC4-13BD037780F1}"/>
              </a:ext>
            </a:extLst>
          </p:cNvPr>
          <p:cNvPicPr>
            <a:picLocks noChangeAspect="1"/>
          </p:cNvPicPr>
          <p:nvPr userDrawn="1"/>
        </p:nvPicPr>
        <p:blipFill>
          <a:blip r:embed="rId4"/>
          <a:stretch>
            <a:fillRect/>
          </a:stretch>
        </p:blipFill>
        <p:spPr>
          <a:xfrm>
            <a:off x="2131674" y="2143331"/>
            <a:ext cx="8173126" cy="1892300"/>
          </a:xfrm>
          <a:prstGeom prst="rect">
            <a:avLst/>
          </a:prstGeom>
        </p:spPr>
      </p:pic>
      <p:pic>
        <p:nvPicPr>
          <p:cNvPr id="6" name="Picture 5">
            <a:extLst>
              <a:ext uri="{FF2B5EF4-FFF2-40B4-BE49-F238E27FC236}">
                <a16:creationId xmlns:a16="http://schemas.microsoft.com/office/drawing/2014/main" id="{B4790E94-4D12-F39E-4E59-BBE047B006B3}"/>
              </a:ext>
            </a:extLst>
          </p:cNvPr>
          <p:cNvPicPr>
            <a:picLocks noChangeAspect="1"/>
          </p:cNvPicPr>
          <p:nvPr userDrawn="1"/>
        </p:nvPicPr>
        <p:blipFill>
          <a:blip r:embed="rId5"/>
          <a:stretch>
            <a:fillRect/>
          </a:stretch>
        </p:blipFill>
        <p:spPr>
          <a:xfrm>
            <a:off x="3894137" y="4030662"/>
            <a:ext cx="3048000" cy="657981"/>
          </a:xfrm>
          <a:prstGeom prst="rect">
            <a:avLst/>
          </a:prstGeom>
        </p:spPr>
      </p:pic>
    </p:spTree>
    <p:extLst>
      <p:ext uri="{BB962C8B-B14F-4D97-AF65-F5344CB8AC3E}">
        <p14:creationId xmlns:p14="http://schemas.microsoft.com/office/powerpoint/2010/main" val="718074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Multiple Speakers">
    <p:spTree>
      <p:nvGrpSpPr>
        <p:cNvPr id="1" name=""/>
        <p:cNvGrpSpPr/>
        <p:nvPr/>
      </p:nvGrpSpPr>
      <p:grpSpPr>
        <a:xfrm>
          <a:off x="0" y="0"/>
          <a:ext cx="0" cy="0"/>
          <a:chOff x="0" y="0"/>
          <a:chExt cx="0" cy="0"/>
        </a:xfrm>
      </p:grpSpPr>
      <p:pic>
        <p:nvPicPr>
          <p:cNvPr id="47" name="Image" descr="Image"/>
          <p:cNvPicPr>
            <a:picLocks noChangeAspect="1"/>
          </p:cNvPicPr>
          <p:nvPr/>
        </p:nvPicPr>
        <p:blipFill>
          <a:blip r:embed="rId2"/>
          <a:stretch>
            <a:fillRect/>
          </a:stretch>
        </p:blipFill>
        <p:spPr>
          <a:xfrm>
            <a:off x="-1" y="7090"/>
            <a:ext cx="12436476" cy="6980346"/>
          </a:xfrm>
          <a:prstGeom prst="rect">
            <a:avLst/>
          </a:prstGeom>
        </p:spPr>
      </p:pic>
      <p:pic>
        <p:nvPicPr>
          <p:cNvPr id="49" name="bg object 17" descr="bg object 17"/>
          <p:cNvPicPr>
            <a:picLocks noChangeAspect="1"/>
          </p:cNvPicPr>
          <p:nvPr/>
        </p:nvPicPr>
        <p:blipFill>
          <a:blip r:embed="rId3"/>
          <a:stretch>
            <a:fillRect/>
          </a:stretch>
        </p:blipFill>
        <p:spPr>
          <a:xfrm>
            <a:off x="8866519" y="0"/>
            <a:ext cx="3569956" cy="6994525"/>
          </a:xfrm>
          <a:prstGeom prst="rect">
            <a:avLst/>
          </a:prstGeom>
          <a:ln w="12700">
            <a:miter lim="400000"/>
          </a:ln>
        </p:spPr>
      </p:pic>
      <p:sp>
        <p:nvSpPr>
          <p:cNvPr id="50" name="bg object 18"/>
          <p:cNvSpPr/>
          <p:nvPr/>
        </p:nvSpPr>
        <p:spPr>
          <a:xfrm>
            <a:off x="8679926" y="0"/>
            <a:ext cx="3194853" cy="699452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183" y="0"/>
                </a:lnTo>
                <a:lnTo>
                  <a:pt x="9602" y="12482"/>
                </a:lnTo>
                <a:lnTo>
                  <a:pt x="8629" y="12382"/>
                </a:lnTo>
                <a:lnTo>
                  <a:pt x="0" y="21600"/>
                </a:lnTo>
                <a:lnTo>
                  <a:pt x="1628" y="21600"/>
                </a:lnTo>
                <a:lnTo>
                  <a:pt x="21600" y="0"/>
                </a:lnTo>
                <a:close/>
              </a:path>
            </a:pathLst>
          </a:custGeom>
          <a:solidFill>
            <a:srgbClr val="E88C24"/>
          </a:solidFill>
          <a:ln w="12700">
            <a:miter lim="400000"/>
          </a:ln>
        </p:spPr>
        <p:txBody>
          <a:bodyPr lIns="46629" rIns="46629"/>
          <a:lstStyle/>
          <a:p>
            <a:endParaRPr sz="1836" dirty="0"/>
          </a:p>
        </p:txBody>
      </p:sp>
      <p:sp>
        <p:nvSpPr>
          <p:cNvPr id="2" name="object 4">
            <a:extLst>
              <a:ext uri="{FF2B5EF4-FFF2-40B4-BE49-F238E27FC236}">
                <a16:creationId xmlns:a16="http://schemas.microsoft.com/office/drawing/2014/main" id="{0B28C195-13A6-C9A0-D65F-4B15E26DBBAE}"/>
              </a:ext>
            </a:extLst>
          </p:cNvPr>
          <p:cNvSpPr/>
          <p:nvPr userDrawn="1"/>
        </p:nvSpPr>
        <p:spPr>
          <a:xfrm>
            <a:off x="580899" y="745162"/>
            <a:ext cx="96228" cy="494786"/>
          </a:xfrm>
          <a:prstGeom prst="rect">
            <a:avLst/>
          </a:prstGeom>
          <a:solidFill>
            <a:srgbClr val="E88C24"/>
          </a:solidFill>
          <a:ln w="12700" cap="flat">
            <a:noFill/>
            <a:miter lim="400000"/>
          </a:ln>
          <a:effectLst/>
        </p:spPr>
        <p:txBody>
          <a:bodyPr wrap="square" lIns="46629" tIns="46629" rIns="46629" bIns="46629" numCol="1" anchor="t">
            <a:noAutofit/>
          </a:bodyPr>
          <a:lstStyle/>
          <a:p>
            <a:endParaRPr sz="1836" dirty="0"/>
          </a:p>
        </p:txBody>
      </p:sp>
      <p:sp>
        <p:nvSpPr>
          <p:cNvPr id="3" name="TextBox 2">
            <a:extLst>
              <a:ext uri="{FF2B5EF4-FFF2-40B4-BE49-F238E27FC236}">
                <a16:creationId xmlns:a16="http://schemas.microsoft.com/office/drawing/2014/main" id="{1929FF92-AF0F-BD1E-08DB-3F4D3757DA18}"/>
              </a:ext>
            </a:extLst>
          </p:cNvPr>
          <p:cNvSpPr txBox="1"/>
          <p:nvPr userDrawn="1"/>
        </p:nvSpPr>
        <p:spPr>
          <a:xfrm>
            <a:off x="841490" y="660997"/>
            <a:ext cx="4005134" cy="784757"/>
          </a:xfrm>
          <a:prstGeom prst="rect">
            <a:avLst/>
          </a:prstGeom>
          <a:ln w="12700">
            <a:miter lim="400000"/>
          </a:ln>
        </p:spPr>
        <p:txBody>
          <a:bodyPr lIns="0" tIns="0" rIns="0" bIns="0">
            <a:normAutofit/>
          </a:bodyPr>
          <a:lstStyle>
            <a:lvl1pPr>
              <a:defRPr sz="4400" b="1">
                <a:solidFill>
                  <a:srgbClr val="273472"/>
                </a:solidFill>
                <a:latin typeface="Verdana"/>
                <a:ea typeface="Verdana"/>
                <a:cs typeface="Verdana"/>
                <a:sym typeface="Verdana"/>
              </a:defRPr>
            </a:lvl1pPr>
            <a:lvl2pPr>
              <a:defRPr sz="4400" b="1">
                <a:solidFill>
                  <a:srgbClr val="273472"/>
                </a:solidFill>
                <a:latin typeface="Verdana"/>
                <a:ea typeface="Verdana"/>
                <a:cs typeface="Verdana"/>
                <a:sym typeface="Verdana"/>
              </a:defRPr>
            </a:lvl2pPr>
            <a:lvl3pPr>
              <a:defRPr sz="4400" b="1">
                <a:solidFill>
                  <a:srgbClr val="273472"/>
                </a:solidFill>
                <a:latin typeface="Verdana"/>
                <a:ea typeface="Verdana"/>
                <a:cs typeface="Verdana"/>
                <a:sym typeface="Verdana"/>
              </a:defRPr>
            </a:lvl3pPr>
            <a:lvl4pPr>
              <a:defRPr sz="4400" b="1">
                <a:solidFill>
                  <a:srgbClr val="273472"/>
                </a:solidFill>
                <a:latin typeface="Verdana"/>
                <a:ea typeface="Verdana"/>
                <a:cs typeface="Verdana"/>
                <a:sym typeface="Verdana"/>
              </a:defRPr>
            </a:lvl4pPr>
            <a:lvl5pPr>
              <a:defRPr sz="4400" b="1">
                <a:solidFill>
                  <a:srgbClr val="273472"/>
                </a:solidFill>
                <a:latin typeface="Verdana"/>
                <a:ea typeface="Verdana"/>
                <a:cs typeface="Verdana"/>
                <a:sym typeface="Verdana"/>
              </a:defRPr>
            </a:lvl5pPr>
            <a:lvl6pPr>
              <a:defRPr sz="4400" b="1">
                <a:solidFill>
                  <a:srgbClr val="273472"/>
                </a:solidFill>
                <a:latin typeface="Verdana"/>
                <a:ea typeface="Verdana"/>
                <a:cs typeface="Verdana"/>
                <a:sym typeface="Verdana"/>
              </a:defRPr>
            </a:lvl6pPr>
            <a:lvl7pPr>
              <a:defRPr sz="4400" b="1">
                <a:solidFill>
                  <a:srgbClr val="273472"/>
                </a:solidFill>
                <a:latin typeface="Verdana"/>
                <a:ea typeface="Verdana"/>
                <a:cs typeface="Verdana"/>
                <a:sym typeface="Verdana"/>
              </a:defRPr>
            </a:lvl7pPr>
            <a:lvl8pPr>
              <a:defRPr sz="4400" b="1">
                <a:solidFill>
                  <a:srgbClr val="273472"/>
                </a:solidFill>
                <a:latin typeface="Verdana"/>
                <a:ea typeface="Verdana"/>
                <a:cs typeface="Verdana"/>
                <a:sym typeface="Verdana"/>
              </a:defRPr>
            </a:lvl8pPr>
            <a:lvl9pPr>
              <a:defRPr sz="4400" b="1">
                <a:solidFill>
                  <a:srgbClr val="273472"/>
                </a:solidFill>
                <a:latin typeface="Verdana"/>
                <a:ea typeface="Verdana"/>
                <a:cs typeface="Verdana"/>
                <a:sym typeface="Verdana"/>
              </a:defRPr>
            </a:lvl9pPr>
          </a:lstStyle>
          <a:p>
            <a:pPr lvl="0"/>
            <a:r>
              <a:rPr lang="en-US" sz="4080" b="1" i="0" dirty="0">
                <a:latin typeface="Poppins" pitchFamily="2" charset="77"/>
                <a:cs typeface="Poppins" pitchFamily="2" charset="77"/>
                <a:sym typeface="Calibri"/>
              </a:rPr>
              <a:t>Speakers</a:t>
            </a:r>
          </a:p>
        </p:txBody>
      </p:sp>
      <p:sp>
        <p:nvSpPr>
          <p:cNvPr id="4" name="Picture Placeholder 13">
            <a:extLst>
              <a:ext uri="{FF2B5EF4-FFF2-40B4-BE49-F238E27FC236}">
                <a16:creationId xmlns:a16="http://schemas.microsoft.com/office/drawing/2014/main" id="{A611E3E8-9C82-3A94-5AF8-DE0EEC49219F}"/>
              </a:ext>
            </a:extLst>
          </p:cNvPr>
          <p:cNvSpPr>
            <a:spLocks noGrp="1"/>
          </p:cNvSpPr>
          <p:nvPr>
            <p:ph type="pic" sz="quarter" idx="11" hasCustomPrompt="1"/>
          </p:nvPr>
        </p:nvSpPr>
        <p:spPr>
          <a:xfrm>
            <a:off x="561697" y="1632056"/>
            <a:ext cx="1865471" cy="1865207"/>
          </a:xfrm>
          <a:prstGeom prst="ellipse">
            <a:avLst/>
          </a:prstGeom>
          <a:solidFill>
            <a:srgbClr val="A6ACB7"/>
          </a:solidFill>
          <a:ln w="63500">
            <a:solidFill>
              <a:srgbClr val="FF9300"/>
            </a:solidFill>
          </a:ln>
        </p:spPr>
        <p:txBody>
          <a:bodyPr/>
          <a:lstStyle>
            <a:lvl1pPr marL="0" indent="0" algn="ctr">
              <a:buNone/>
              <a:defRPr sz="1800" baseline="0"/>
            </a:lvl1pPr>
          </a:lstStyle>
          <a:p>
            <a:r>
              <a:rPr lang="en-US" dirty="0"/>
              <a:t>headshot</a:t>
            </a:r>
          </a:p>
        </p:txBody>
      </p:sp>
      <p:sp>
        <p:nvSpPr>
          <p:cNvPr id="5" name="Picture Placeholder 13">
            <a:extLst>
              <a:ext uri="{FF2B5EF4-FFF2-40B4-BE49-F238E27FC236}">
                <a16:creationId xmlns:a16="http://schemas.microsoft.com/office/drawing/2014/main" id="{51F6DAED-041B-09B2-3CC8-48D14D53E1D3}"/>
              </a:ext>
            </a:extLst>
          </p:cNvPr>
          <p:cNvSpPr>
            <a:spLocks noGrp="1"/>
          </p:cNvSpPr>
          <p:nvPr>
            <p:ph type="pic" sz="quarter" idx="12" hasCustomPrompt="1"/>
          </p:nvPr>
        </p:nvSpPr>
        <p:spPr>
          <a:xfrm>
            <a:off x="561697" y="4189625"/>
            <a:ext cx="1865471" cy="1865207"/>
          </a:xfrm>
          <a:prstGeom prst="ellipse">
            <a:avLst/>
          </a:prstGeom>
          <a:solidFill>
            <a:srgbClr val="A6ACB7"/>
          </a:solidFill>
          <a:ln w="63500">
            <a:solidFill>
              <a:srgbClr val="FF9300"/>
            </a:solidFill>
          </a:ln>
        </p:spPr>
        <p:txBody>
          <a:bodyPr/>
          <a:lstStyle>
            <a:lvl1pPr marL="0" indent="0" algn="ctr">
              <a:buNone/>
              <a:defRPr sz="1800" baseline="0"/>
            </a:lvl1pPr>
          </a:lstStyle>
          <a:p>
            <a:r>
              <a:rPr lang="en-US" dirty="0"/>
              <a:t>headshot</a:t>
            </a:r>
          </a:p>
        </p:txBody>
      </p:sp>
      <p:sp>
        <p:nvSpPr>
          <p:cNvPr id="6" name="Picture Placeholder 13">
            <a:extLst>
              <a:ext uri="{FF2B5EF4-FFF2-40B4-BE49-F238E27FC236}">
                <a16:creationId xmlns:a16="http://schemas.microsoft.com/office/drawing/2014/main" id="{D59FEECC-FD0F-27C0-892D-391D635CF27A}"/>
              </a:ext>
            </a:extLst>
          </p:cNvPr>
          <p:cNvSpPr>
            <a:spLocks noGrp="1"/>
          </p:cNvSpPr>
          <p:nvPr>
            <p:ph type="pic" sz="quarter" idx="13" hasCustomPrompt="1"/>
          </p:nvPr>
        </p:nvSpPr>
        <p:spPr>
          <a:xfrm>
            <a:off x="4846624" y="1632056"/>
            <a:ext cx="1865471" cy="1865207"/>
          </a:xfrm>
          <a:prstGeom prst="ellipse">
            <a:avLst/>
          </a:prstGeom>
          <a:solidFill>
            <a:srgbClr val="A6ACB7"/>
          </a:solidFill>
          <a:ln w="63500">
            <a:solidFill>
              <a:srgbClr val="FF9300"/>
            </a:solidFill>
          </a:ln>
        </p:spPr>
        <p:txBody>
          <a:bodyPr/>
          <a:lstStyle>
            <a:lvl1pPr marL="0" indent="0" algn="ctr">
              <a:buNone/>
              <a:defRPr sz="1800" baseline="0"/>
            </a:lvl1pPr>
          </a:lstStyle>
          <a:p>
            <a:r>
              <a:rPr lang="en-US" dirty="0"/>
              <a:t>headshot</a:t>
            </a:r>
          </a:p>
        </p:txBody>
      </p:sp>
      <p:sp>
        <p:nvSpPr>
          <p:cNvPr id="7" name="Picture Placeholder 13">
            <a:extLst>
              <a:ext uri="{FF2B5EF4-FFF2-40B4-BE49-F238E27FC236}">
                <a16:creationId xmlns:a16="http://schemas.microsoft.com/office/drawing/2014/main" id="{D7F9CB0E-D8D7-269D-46FC-3FE3C0775BDB}"/>
              </a:ext>
            </a:extLst>
          </p:cNvPr>
          <p:cNvSpPr>
            <a:spLocks noGrp="1"/>
          </p:cNvSpPr>
          <p:nvPr>
            <p:ph type="pic" sz="quarter" idx="14" hasCustomPrompt="1"/>
          </p:nvPr>
        </p:nvSpPr>
        <p:spPr>
          <a:xfrm>
            <a:off x="4846624" y="4189625"/>
            <a:ext cx="1865471" cy="1865207"/>
          </a:xfrm>
          <a:prstGeom prst="ellipse">
            <a:avLst/>
          </a:prstGeom>
          <a:solidFill>
            <a:srgbClr val="A6ACB7"/>
          </a:solidFill>
          <a:ln w="63500">
            <a:solidFill>
              <a:srgbClr val="FF9300"/>
            </a:solidFill>
          </a:ln>
        </p:spPr>
        <p:txBody>
          <a:bodyPr/>
          <a:lstStyle>
            <a:lvl1pPr marL="0" indent="0" algn="ctr">
              <a:buNone/>
              <a:defRPr sz="1800" baseline="0"/>
            </a:lvl1pPr>
          </a:lstStyle>
          <a:p>
            <a:r>
              <a:rPr lang="en-US" dirty="0"/>
              <a:t>headshot</a:t>
            </a:r>
          </a:p>
        </p:txBody>
      </p:sp>
      <p:sp>
        <p:nvSpPr>
          <p:cNvPr id="10" name="Text Placeholder 9">
            <a:extLst>
              <a:ext uri="{FF2B5EF4-FFF2-40B4-BE49-F238E27FC236}">
                <a16:creationId xmlns:a16="http://schemas.microsoft.com/office/drawing/2014/main" id="{8882C320-4955-A70C-46A3-AC36AD81F0D1}"/>
              </a:ext>
            </a:extLst>
          </p:cNvPr>
          <p:cNvSpPr>
            <a:spLocks noGrp="1"/>
          </p:cNvSpPr>
          <p:nvPr>
            <p:ph type="body" sz="quarter" idx="15" hasCustomPrompt="1"/>
          </p:nvPr>
        </p:nvSpPr>
        <p:spPr>
          <a:xfrm>
            <a:off x="2595791" y="1632056"/>
            <a:ext cx="1980443" cy="1865207"/>
          </a:xfrm>
        </p:spPr>
        <p:txBody>
          <a:bodyPr/>
          <a:lstStyle>
            <a:lvl1pPr marL="0" indent="0">
              <a:buNone/>
              <a:defRPr sz="1800" baseline="0">
                <a:latin typeface="Poppins" pitchFamily="2" charset="77"/>
                <a:ea typeface="Verdana" panose="020B0604030504040204" pitchFamily="34" charset="0"/>
                <a:cs typeface="Poppins" pitchFamily="2" charset="77"/>
              </a:defRPr>
            </a:lvl1pPr>
          </a:lstStyle>
          <a:p>
            <a:pPr lvl="0"/>
            <a:r>
              <a:rPr lang="en-US"/>
              <a:t>Name, Title, Company</a:t>
            </a:r>
          </a:p>
        </p:txBody>
      </p:sp>
      <p:sp>
        <p:nvSpPr>
          <p:cNvPr id="11" name="Text Placeholder 9">
            <a:extLst>
              <a:ext uri="{FF2B5EF4-FFF2-40B4-BE49-F238E27FC236}">
                <a16:creationId xmlns:a16="http://schemas.microsoft.com/office/drawing/2014/main" id="{AA81035F-BFB1-2B4A-D37D-07EA122D7D0D}"/>
              </a:ext>
            </a:extLst>
          </p:cNvPr>
          <p:cNvSpPr>
            <a:spLocks noGrp="1"/>
          </p:cNvSpPr>
          <p:nvPr>
            <p:ph type="body" sz="quarter" idx="16" hasCustomPrompt="1"/>
          </p:nvPr>
        </p:nvSpPr>
        <p:spPr>
          <a:xfrm>
            <a:off x="6982484" y="1632056"/>
            <a:ext cx="1980443" cy="1865207"/>
          </a:xfrm>
        </p:spPr>
        <p:txBody>
          <a:bodyPr/>
          <a:lstStyle>
            <a:lvl1pPr marL="0" indent="0">
              <a:buNone/>
              <a:defRPr sz="1800" baseline="0">
                <a:latin typeface="Poppins" pitchFamily="2" charset="77"/>
                <a:ea typeface="Verdana" panose="020B0604030504040204" pitchFamily="34" charset="0"/>
                <a:cs typeface="Poppins" pitchFamily="2" charset="77"/>
              </a:defRPr>
            </a:lvl1pPr>
          </a:lstStyle>
          <a:p>
            <a:pPr lvl="0"/>
            <a:r>
              <a:rPr lang="en-US"/>
              <a:t>Name, Title, Company</a:t>
            </a:r>
          </a:p>
        </p:txBody>
      </p:sp>
      <p:sp>
        <p:nvSpPr>
          <p:cNvPr id="12" name="Text Placeholder 9">
            <a:extLst>
              <a:ext uri="{FF2B5EF4-FFF2-40B4-BE49-F238E27FC236}">
                <a16:creationId xmlns:a16="http://schemas.microsoft.com/office/drawing/2014/main" id="{CA8498CA-DC8E-DB42-C9DB-295CBC2AB205}"/>
              </a:ext>
            </a:extLst>
          </p:cNvPr>
          <p:cNvSpPr>
            <a:spLocks noGrp="1"/>
          </p:cNvSpPr>
          <p:nvPr>
            <p:ph type="body" sz="quarter" idx="17" hasCustomPrompt="1"/>
          </p:nvPr>
        </p:nvSpPr>
        <p:spPr>
          <a:xfrm>
            <a:off x="2595791" y="4189625"/>
            <a:ext cx="1980443" cy="1865207"/>
          </a:xfrm>
        </p:spPr>
        <p:txBody>
          <a:bodyPr/>
          <a:lstStyle>
            <a:lvl1pPr marL="0" indent="0">
              <a:buNone/>
              <a:defRPr sz="1800" baseline="0">
                <a:latin typeface="Poppins" pitchFamily="2" charset="77"/>
                <a:ea typeface="Verdana" panose="020B0604030504040204" pitchFamily="34" charset="0"/>
                <a:cs typeface="Poppins" pitchFamily="2" charset="77"/>
              </a:defRPr>
            </a:lvl1pPr>
          </a:lstStyle>
          <a:p>
            <a:pPr lvl="0"/>
            <a:r>
              <a:rPr lang="en-US"/>
              <a:t>Name, Title, Company</a:t>
            </a:r>
          </a:p>
        </p:txBody>
      </p:sp>
      <p:sp>
        <p:nvSpPr>
          <p:cNvPr id="13" name="Text Placeholder 9">
            <a:extLst>
              <a:ext uri="{FF2B5EF4-FFF2-40B4-BE49-F238E27FC236}">
                <a16:creationId xmlns:a16="http://schemas.microsoft.com/office/drawing/2014/main" id="{6947CEC6-4DE0-3AD4-99B7-14156074EF56}"/>
              </a:ext>
            </a:extLst>
          </p:cNvPr>
          <p:cNvSpPr>
            <a:spLocks noGrp="1"/>
          </p:cNvSpPr>
          <p:nvPr>
            <p:ph type="body" sz="quarter" idx="18" hasCustomPrompt="1"/>
          </p:nvPr>
        </p:nvSpPr>
        <p:spPr>
          <a:xfrm>
            <a:off x="6982484" y="4189625"/>
            <a:ext cx="1980443" cy="1865207"/>
          </a:xfrm>
        </p:spPr>
        <p:txBody>
          <a:bodyPr/>
          <a:lstStyle>
            <a:lvl1pPr marL="0" indent="0">
              <a:buNone/>
              <a:defRPr sz="1800" baseline="0">
                <a:latin typeface="Poppins" pitchFamily="2" charset="77"/>
                <a:ea typeface="Verdana" panose="020B0604030504040204" pitchFamily="34" charset="0"/>
                <a:cs typeface="Poppins" pitchFamily="2" charset="77"/>
              </a:defRPr>
            </a:lvl1pPr>
          </a:lstStyle>
          <a:p>
            <a:pPr lvl="0"/>
            <a:r>
              <a:rPr lang="en-US"/>
              <a:t>Name, Title, Company</a:t>
            </a:r>
          </a:p>
        </p:txBody>
      </p:sp>
      <p:pic>
        <p:nvPicPr>
          <p:cNvPr id="14" name="object 8" descr="object 8">
            <a:extLst>
              <a:ext uri="{FF2B5EF4-FFF2-40B4-BE49-F238E27FC236}">
                <a16:creationId xmlns:a16="http://schemas.microsoft.com/office/drawing/2014/main" id="{89F0D09D-64FB-6535-510F-E5FE003D6AA6}"/>
              </a:ext>
            </a:extLst>
          </p:cNvPr>
          <p:cNvPicPr>
            <a:picLocks noChangeAspect="1"/>
          </p:cNvPicPr>
          <p:nvPr userDrawn="1"/>
        </p:nvPicPr>
        <p:blipFill>
          <a:blip r:embed="rId4"/>
          <a:stretch>
            <a:fillRect/>
          </a:stretch>
        </p:blipFill>
        <p:spPr>
          <a:xfrm>
            <a:off x="9373993" y="5688881"/>
            <a:ext cx="3064647" cy="1109876"/>
          </a:xfrm>
          <a:prstGeom prst="rect">
            <a:avLst/>
          </a:prstGeom>
          <a:ln w="12700" cap="flat">
            <a:noFill/>
            <a:miter lim="400000"/>
          </a:ln>
          <a:effectLst/>
        </p:spPr>
      </p:pic>
      <p:sp>
        <p:nvSpPr>
          <p:cNvPr id="15" name="object 10">
            <a:extLst>
              <a:ext uri="{FF2B5EF4-FFF2-40B4-BE49-F238E27FC236}">
                <a16:creationId xmlns:a16="http://schemas.microsoft.com/office/drawing/2014/main" id="{28136842-CD0A-1D81-A51A-FEBC7142305E}"/>
              </a:ext>
            </a:extLst>
          </p:cNvPr>
          <p:cNvSpPr txBox="1"/>
          <p:nvPr userDrawn="1"/>
        </p:nvSpPr>
        <p:spPr>
          <a:xfrm>
            <a:off x="272742" y="6629917"/>
            <a:ext cx="2737970" cy="208092"/>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953">
              <a:spcBef>
                <a:spcPts val="102"/>
              </a:spcBef>
              <a:defRPr sz="1300" spc="215">
                <a:solidFill>
                  <a:srgbClr val="3C474C"/>
                </a:solidFill>
                <a:latin typeface="Lucida Sans Unicode"/>
                <a:ea typeface="Lucida Sans Unicode"/>
                <a:cs typeface="Lucida Sans Unicode"/>
                <a:sym typeface="Lucida Sans Unicode"/>
              </a:defRPr>
            </a:pPr>
            <a:r>
              <a:rPr sz="1326" dirty="0"/>
              <a:t>@</a:t>
            </a:r>
            <a:r>
              <a:rPr sz="1326" spc="-66" dirty="0"/>
              <a:t> </a:t>
            </a:r>
            <a:r>
              <a:rPr sz="1326" spc="-51" dirty="0"/>
              <a:t>2023</a:t>
            </a:r>
            <a:r>
              <a:rPr sz="1326" spc="-66" dirty="0"/>
              <a:t> </a:t>
            </a:r>
            <a:r>
              <a:rPr sz="1326" spc="61" dirty="0"/>
              <a:t>Dynamic</a:t>
            </a:r>
            <a:r>
              <a:rPr sz="1326" spc="-66" dirty="0"/>
              <a:t> </a:t>
            </a:r>
            <a:r>
              <a:rPr sz="1326" spc="41" dirty="0"/>
              <a:t>Communities</a:t>
            </a:r>
          </a:p>
        </p:txBody>
      </p:sp>
      <p:pic>
        <p:nvPicPr>
          <p:cNvPr id="8" name="object 5" descr="object 5">
            <a:extLst>
              <a:ext uri="{FF2B5EF4-FFF2-40B4-BE49-F238E27FC236}">
                <a16:creationId xmlns:a16="http://schemas.microsoft.com/office/drawing/2014/main" id="{21AA6BDA-BB36-B3FD-B12B-A853AACCCB4E}"/>
              </a:ext>
            </a:extLst>
          </p:cNvPr>
          <p:cNvPicPr>
            <a:picLocks noChangeAspect="1"/>
          </p:cNvPicPr>
          <p:nvPr userDrawn="1"/>
        </p:nvPicPr>
        <p:blipFill>
          <a:blip r:embed="rId5"/>
          <a:stretch>
            <a:fillRect/>
          </a:stretch>
        </p:blipFill>
        <p:spPr>
          <a:xfrm>
            <a:off x="9394789" y="5717634"/>
            <a:ext cx="3071937" cy="1088213"/>
          </a:xfrm>
          <a:prstGeom prst="rect">
            <a:avLst/>
          </a:prstGeom>
          <a:ln w="12700" cap="flat">
            <a:noFill/>
            <a:miter lim="400000"/>
          </a:ln>
          <a:effectLst/>
        </p:spPr>
      </p:pic>
      <p:pic>
        <p:nvPicPr>
          <p:cNvPr id="18" name="Picture 17">
            <a:extLst>
              <a:ext uri="{FF2B5EF4-FFF2-40B4-BE49-F238E27FC236}">
                <a16:creationId xmlns:a16="http://schemas.microsoft.com/office/drawing/2014/main" id="{CC9A0309-78C4-E22F-EAA8-2784474EA0C6}"/>
              </a:ext>
            </a:extLst>
          </p:cNvPr>
          <p:cNvPicPr>
            <a:picLocks noChangeAspect="1"/>
          </p:cNvPicPr>
          <p:nvPr userDrawn="1"/>
        </p:nvPicPr>
        <p:blipFill>
          <a:blip r:embed="rId6"/>
          <a:stretch>
            <a:fillRect/>
          </a:stretch>
        </p:blipFill>
        <p:spPr>
          <a:xfrm>
            <a:off x="9352801" y="5697614"/>
            <a:ext cx="3098800" cy="1104900"/>
          </a:xfrm>
          <a:prstGeom prst="rect">
            <a:avLst/>
          </a:prstGeom>
        </p:spPr>
      </p:pic>
    </p:spTree>
    <p:extLst>
      <p:ext uri="{BB962C8B-B14F-4D97-AF65-F5344CB8AC3E}">
        <p14:creationId xmlns:p14="http://schemas.microsoft.com/office/powerpoint/2010/main" val="93303951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69403" y="0"/>
            <a:ext cx="11391378" cy="205899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78296" y="0"/>
            <a:ext cx="11379375" cy="2051727"/>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508837" y="803026"/>
            <a:ext cx="130583" cy="7181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37938" y="559562"/>
            <a:ext cx="10372020" cy="1203058"/>
          </a:xfrm>
        </p:spPr>
        <p:txBody>
          <a:bodyPr>
            <a:normAutofit/>
          </a:bodyPr>
          <a:lstStyle>
            <a:lvl1pPr>
              <a:defRPr sz="4080"/>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37938" y="2527355"/>
            <a:ext cx="10372020" cy="37677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37937" y="6482889"/>
            <a:ext cx="2798207" cy="372394"/>
          </a:xfrm>
        </p:spPr>
        <p:txBody>
          <a:bodyPr/>
          <a:lstStyle/>
          <a:p>
            <a:fld id="{02AC24A9-CCB6-4F8D-B8DB-C2F3692CFA5A}" type="datetimeFigureOut">
              <a:rPr lang="en-US" smtClean="0"/>
              <a:t>10/21/2023</a:t>
            </a:fld>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711751" y="6482889"/>
            <a:ext cx="2798207" cy="372394"/>
          </a:xfrm>
        </p:spPr>
        <p:txBody>
          <a:bodyPr/>
          <a:lstStyle/>
          <a:p>
            <a:fld id="{B2DC25EE-239B-4C5F-AAD1-255A7D5F1EE2}" type="slidenum">
              <a:rPr lang="en-US" smtClean="0"/>
              <a:t>‹#›</a:t>
            </a:fld>
            <a:endParaRPr lang="en-US" dirty="0"/>
          </a:p>
        </p:txBody>
      </p:sp>
    </p:spTree>
    <p:extLst>
      <p:ext uri="{BB962C8B-B14F-4D97-AF65-F5344CB8AC3E}">
        <p14:creationId xmlns:p14="http://schemas.microsoft.com/office/powerpoint/2010/main" val="1692053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bwMode="black">
          <a:xfrm>
            <a:off x="693737" y="1668462"/>
            <a:ext cx="8583613" cy="2901145"/>
          </a:xfrm>
        </p:spPr>
        <p:txBody>
          <a:bodyPr lIns="182880" tIns="146304" rIns="182880" bIns="146304"/>
          <a:lstStyle>
            <a:lvl1pPr marL="0" indent="0">
              <a:lnSpc>
                <a:spcPct val="80000"/>
              </a:lnSpc>
              <a:spcBef>
                <a:spcPts val="1200"/>
              </a:spcBef>
              <a:buNone/>
              <a:defRPr sz="5400" spc="-300">
                <a:effectLst>
                  <a:outerShdw blurRad="190500" dist="50800" dir="5400000" algn="ctr" rotWithShape="0">
                    <a:schemeClr val="bg1">
                      <a:alpha val="50000"/>
                    </a:schemeClr>
                  </a:outerShdw>
                </a:effectLst>
                <a:latin typeface="+mj-lt"/>
              </a:defRPr>
            </a:lvl1pPr>
          </a:lstStyle>
          <a:p>
            <a:pPr lvl="0"/>
            <a:r>
              <a:rPr lang="en-US"/>
              <a:t>PRESENTATION TITLE</a:t>
            </a:r>
          </a:p>
        </p:txBody>
      </p:sp>
      <p:sp>
        <p:nvSpPr>
          <p:cNvPr id="12" name="Text Placeholder 11"/>
          <p:cNvSpPr>
            <a:spLocks noGrp="1"/>
          </p:cNvSpPr>
          <p:nvPr>
            <p:ph type="body" sz="quarter" idx="16" hasCustomPrompt="1"/>
          </p:nvPr>
        </p:nvSpPr>
        <p:spPr bwMode="black">
          <a:xfrm>
            <a:off x="693736" y="4678362"/>
            <a:ext cx="8583613" cy="1044406"/>
          </a:xfrm>
        </p:spPr>
        <p:txBody>
          <a:bodyPr lIns="182880" tIns="146304" rIns="182880" bIns="146304"/>
          <a:lstStyle>
            <a:lvl1pPr marL="0" indent="0">
              <a:buNone/>
              <a:defRPr sz="3200">
                <a:solidFill>
                  <a:schemeClr val="bg1">
                    <a:lumMod val="20000"/>
                    <a:lumOff val="80000"/>
                  </a:schemeClr>
                </a:solidFill>
                <a:latin typeface="+mj-lt"/>
              </a:defRPr>
            </a:lvl1pPr>
          </a:lstStyle>
          <a:p>
            <a:pPr lvl="0"/>
            <a:r>
              <a:rPr lang="en-US"/>
              <a:t>Speaker Name(s)</a:t>
            </a:r>
          </a:p>
        </p:txBody>
      </p:sp>
      <p:pic>
        <p:nvPicPr>
          <p:cNvPr id="3" name="Image" descr="Image">
            <a:extLst>
              <a:ext uri="{FF2B5EF4-FFF2-40B4-BE49-F238E27FC236}">
                <a16:creationId xmlns:a16="http://schemas.microsoft.com/office/drawing/2014/main" id="{FF575EF7-E319-0810-D124-92BF2EF67111}"/>
              </a:ext>
            </a:extLst>
          </p:cNvPr>
          <p:cNvPicPr>
            <a:picLocks noChangeAspect="1"/>
          </p:cNvPicPr>
          <p:nvPr userDrawn="1"/>
        </p:nvPicPr>
        <p:blipFill>
          <a:blip r:embed="rId2"/>
          <a:stretch>
            <a:fillRect/>
          </a:stretch>
        </p:blipFill>
        <p:spPr>
          <a:xfrm>
            <a:off x="-1" y="-1675"/>
            <a:ext cx="12462954" cy="6996200"/>
          </a:xfrm>
          <a:prstGeom prst="rect">
            <a:avLst/>
          </a:prstGeom>
          <a:ln w="12700">
            <a:miter lim="400000"/>
          </a:ln>
        </p:spPr>
      </p:pic>
      <p:pic>
        <p:nvPicPr>
          <p:cNvPr id="4" name="object 3" descr="object 3">
            <a:extLst>
              <a:ext uri="{FF2B5EF4-FFF2-40B4-BE49-F238E27FC236}">
                <a16:creationId xmlns:a16="http://schemas.microsoft.com/office/drawing/2014/main" id="{AB610140-7BCF-686D-991B-F684FE8489E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6049961"/>
            <a:ext cx="12462953" cy="944564"/>
          </a:xfrm>
          <a:prstGeom prst="rect">
            <a:avLst/>
          </a:prstGeom>
          <a:ln w="12700" cap="flat">
            <a:noFill/>
            <a:miter lim="400000"/>
          </a:ln>
          <a:effectLst/>
        </p:spPr>
      </p:pic>
      <p:sp>
        <p:nvSpPr>
          <p:cNvPr id="7" name="object 10">
            <a:extLst>
              <a:ext uri="{FF2B5EF4-FFF2-40B4-BE49-F238E27FC236}">
                <a16:creationId xmlns:a16="http://schemas.microsoft.com/office/drawing/2014/main" id="{EE279B16-6F41-C723-91AE-5EC4BFBA4493}"/>
              </a:ext>
            </a:extLst>
          </p:cNvPr>
          <p:cNvSpPr txBox="1"/>
          <p:nvPr userDrawn="1"/>
        </p:nvSpPr>
        <p:spPr>
          <a:xfrm>
            <a:off x="713677" y="6469062"/>
            <a:ext cx="2684147" cy="200055"/>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baseline="0" dirty="0">
                <a:solidFill>
                  <a:schemeClr val="tx1"/>
                </a:solidFill>
              </a:rPr>
              <a:t>@</a:t>
            </a:r>
            <a:r>
              <a:rPr spc="-65" baseline="0" dirty="0">
                <a:solidFill>
                  <a:schemeClr val="tx1"/>
                </a:solidFill>
              </a:rPr>
              <a:t> </a:t>
            </a:r>
            <a:r>
              <a:rPr spc="-50" baseline="0" dirty="0">
                <a:solidFill>
                  <a:schemeClr val="tx1"/>
                </a:solidFill>
              </a:rPr>
              <a:t>2023</a:t>
            </a:r>
            <a:r>
              <a:rPr spc="-65" baseline="0" dirty="0">
                <a:solidFill>
                  <a:schemeClr val="tx1"/>
                </a:solidFill>
              </a:rPr>
              <a:t> </a:t>
            </a:r>
            <a:r>
              <a:rPr spc="60" baseline="0" dirty="0">
                <a:solidFill>
                  <a:schemeClr val="tx1"/>
                </a:solidFill>
              </a:rPr>
              <a:t>Dynamic</a:t>
            </a:r>
            <a:r>
              <a:rPr spc="-65" baseline="0" dirty="0">
                <a:solidFill>
                  <a:schemeClr val="tx1"/>
                </a:solidFill>
              </a:rPr>
              <a:t> </a:t>
            </a:r>
            <a:r>
              <a:rPr spc="40" baseline="0" dirty="0">
                <a:solidFill>
                  <a:schemeClr val="tx1"/>
                </a:solidFill>
              </a:rPr>
              <a:t>Communities</a:t>
            </a:r>
          </a:p>
        </p:txBody>
      </p:sp>
      <p:pic>
        <p:nvPicPr>
          <p:cNvPr id="10" name="Picture 9">
            <a:extLst>
              <a:ext uri="{FF2B5EF4-FFF2-40B4-BE49-F238E27FC236}">
                <a16:creationId xmlns:a16="http://schemas.microsoft.com/office/drawing/2014/main" id="{C4333613-637E-9D32-3EFC-7BFFE38323C1}"/>
              </a:ext>
            </a:extLst>
          </p:cNvPr>
          <p:cNvPicPr>
            <a:picLocks noChangeAspect="1"/>
          </p:cNvPicPr>
          <p:nvPr userDrawn="1"/>
        </p:nvPicPr>
        <p:blipFill>
          <a:blip r:embed="rId4"/>
          <a:stretch>
            <a:fillRect/>
          </a:stretch>
        </p:blipFill>
        <p:spPr>
          <a:xfrm>
            <a:off x="9337675" y="220662"/>
            <a:ext cx="3098800" cy="1104900"/>
          </a:xfrm>
          <a:prstGeom prst="rect">
            <a:avLst/>
          </a:prstGeom>
        </p:spPr>
      </p:pic>
    </p:spTree>
    <p:extLst>
      <p:ext uri="{BB962C8B-B14F-4D97-AF65-F5344CB8AC3E}">
        <p14:creationId xmlns:p14="http://schemas.microsoft.com/office/powerpoint/2010/main" val="38799184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03">
          <p15:clr>
            <a:srgbClr val="FBAE40"/>
          </p15:clr>
        </p15:guide>
        <p15:guide id="2" orient="horz" pos="105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imary2 with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7C49BC2-92CC-441C-9FE7-0D196FB5DF88}"/>
              </a:ext>
            </a:extLst>
          </p:cNvPr>
          <p:cNvSpPr>
            <a:spLocks noGrp="1"/>
          </p:cNvSpPr>
          <p:nvPr>
            <p:ph type="title"/>
          </p:nvPr>
        </p:nvSpPr>
        <p:spPr>
          <a:xfrm>
            <a:off x="729473" y="1096963"/>
            <a:ext cx="10972800" cy="838200"/>
          </a:xfrm>
        </p:spPr>
        <p:txBody>
          <a:bodyPr/>
          <a:lstStyle>
            <a:lvl1pPr>
              <a:defRPr b="1" i="0">
                <a:solidFill>
                  <a:schemeClr val="tx1"/>
                </a:solidFill>
                <a:latin typeface="Poppins" pitchFamily="2" charset="77"/>
                <a:cs typeface="Poppins" pitchFamily="2" charset="77"/>
              </a:defRPr>
            </a:lvl1pPr>
          </a:lstStyle>
          <a:p>
            <a:r>
              <a:rPr lang="en-US"/>
              <a:t>Click to edit Master title style</a:t>
            </a:r>
          </a:p>
        </p:txBody>
      </p:sp>
      <p:sp>
        <p:nvSpPr>
          <p:cNvPr id="19" name="Text Placeholder 5">
            <a:extLst>
              <a:ext uri="{FF2B5EF4-FFF2-40B4-BE49-F238E27FC236}">
                <a16:creationId xmlns:a16="http://schemas.microsoft.com/office/drawing/2014/main" id="{3A109415-2F48-445D-A1F7-77E0709123B6}"/>
              </a:ext>
            </a:extLst>
          </p:cNvPr>
          <p:cNvSpPr>
            <a:spLocks noGrp="1"/>
          </p:cNvSpPr>
          <p:nvPr>
            <p:ph type="body" sz="quarter" idx="10"/>
          </p:nvPr>
        </p:nvSpPr>
        <p:spPr>
          <a:xfrm>
            <a:off x="731837" y="2087562"/>
            <a:ext cx="10972800" cy="3695700"/>
          </a:xfrm>
        </p:spPr>
        <p:txBody>
          <a:bodyPr/>
          <a:lstStyle>
            <a:lvl1pPr marL="346075" indent="-346075">
              <a:buFont typeface="Arial" panose="020B0604020202020204" pitchFamily="34" charset="0"/>
              <a:buChar char="•"/>
              <a:defRPr>
                <a:solidFill>
                  <a:schemeClr val="tx1"/>
                </a:solidFill>
                <a:latin typeface="Poppins" pitchFamily="2" charset="77"/>
                <a:cs typeface="Poppins" pitchFamily="2" charset="77"/>
              </a:defRPr>
            </a:lvl1pPr>
            <a:lvl2pPr marL="682625" indent="-342900">
              <a:buFont typeface="Arial" panose="020B0604020202020204" pitchFamily="34" charset="0"/>
              <a:buChar char="•"/>
              <a:defRPr sz="2400">
                <a:solidFill>
                  <a:schemeClr val="tx1"/>
                </a:solidFill>
                <a:latin typeface="Poppins" pitchFamily="2" charset="77"/>
                <a:cs typeface="Poppins" pitchFamily="2" charset="77"/>
              </a:defRPr>
            </a:lvl2pPr>
            <a:lvl3pPr marL="339725" indent="0">
              <a:buFont typeface="Arial" panose="020B0604020202020204" pitchFamily="34" charset="0"/>
              <a:buNone/>
              <a:defRPr sz="2400">
                <a:solidFill>
                  <a:schemeClr val="tx1"/>
                </a:solidFill>
              </a:defRPr>
            </a:lvl3pPr>
            <a:lvl4pPr marL="457200" indent="0">
              <a:buNone/>
              <a:defRPr>
                <a:solidFill>
                  <a:schemeClr val="tx1"/>
                </a:solidFill>
              </a:defRPr>
            </a:lvl4pPr>
            <a:lvl5pPr marL="68580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698053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imary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pitchFamily="2" charset="77"/>
                <a:cs typeface="Poppins" pitchFamily="2" charset="77"/>
              </a:defRPr>
            </a:lvl1pPr>
          </a:lstStyle>
          <a:p>
            <a:r>
              <a:rPr lang="en-US"/>
              <a:t>Click to edit Master title style</a:t>
            </a:r>
          </a:p>
        </p:txBody>
      </p:sp>
      <p:sp>
        <p:nvSpPr>
          <p:cNvPr id="6" name="Text Placeholder 5"/>
          <p:cNvSpPr>
            <a:spLocks noGrp="1"/>
          </p:cNvSpPr>
          <p:nvPr>
            <p:ph type="body" sz="quarter" idx="10"/>
          </p:nvPr>
        </p:nvSpPr>
        <p:spPr>
          <a:xfrm>
            <a:off x="732153" y="1668462"/>
            <a:ext cx="10972484" cy="4191000"/>
          </a:xfrm>
        </p:spPr>
        <p:txBody>
          <a:bodyPr/>
          <a:lstStyle>
            <a:lvl1pPr marL="346075" indent="-346075">
              <a:buFont typeface="Arial" panose="020B0604020202020204" pitchFamily="34" charset="0"/>
              <a:buChar char="•"/>
              <a:defRPr>
                <a:solidFill>
                  <a:schemeClr val="tx1"/>
                </a:solidFill>
                <a:latin typeface="Poppins" pitchFamily="2" charset="77"/>
                <a:cs typeface="Poppins" pitchFamily="2" charset="77"/>
              </a:defRPr>
            </a:lvl1pPr>
            <a:lvl2pPr marL="682625" indent="-342900">
              <a:buFont typeface="Arial" panose="020B0604020202020204" pitchFamily="34" charset="0"/>
              <a:buChar char="•"/>
              <a:defRPr sz="2400">
                <a:solidFill>
                  <a:schemeClr val="tx1"/>
                </a:solidFill>
                <a:latin typeface="Poppins" pitchFamily="2" charset="77"/>
                <a:cs typeface="Poppins" pitchFamily="2" charset="77"/>
              </a:defRPr>
            </a:lvl2pPr>
            <a:lvl3pPr marL="228600" indent="0">
              <a:buNone/>
              <a:defRPr>
                <a:solidFill>
                  <a:schemeClr val="tx1"/>
                </a:solidFill>
              </a:defRPr>
            </a:lvl3pPr>
            <a:lvl4pPr marL="457200" indent="0">
              <a:buNone/>
              <a:defRPr>
                <a:solidFill>
                  <a:schemeClr val="tx1"/>
                </a:solidFill>
              </a:defRPr>
            </a:lvl4pPr>
            <a:lvl5pPr marL="68580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06105625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imary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pitchFamily="2" charset="77"/>
                <a:cs typeface="Poppins" pitchFamily="2" charset="77"/>
              </a:defRPr>
            </a:lvl1pPr>
          </a:lstStyle>
          <a:p>
            <a:r>
              <a:rPr lang="en-US"/>
              <a:t>Click to edit Master title style</a:t>
            </a:r>
          </a:p>
        </p:txBody>
      </p:sp>
      <p:sp>
        <p:nvSpPr>
          <p:cNvPr id="6" name="Text Placeholder 5"/>
          <p:cNvSpPr>
            <a:spLocks noGrp="1"/>
          </p:cNvSpPr>
          <p:nvPr>
            <p:ph type="body" sz="quarter" idx="10"/>
          </p:nvPr>
        </p:nvSpPr>
        <p:spPr>
          <a:xfrm>
            <a:off x="729561" y="1668462"/>
            <a:ext cx="10972484" cy="4191000"/>
          </a:xfrm>
        </p:spPr>
        <p:txBody>
          <a:bodyPr/>
          <a:lstStyle>
            <a:lvl1pPr marL="0" indent="0">
              <a:buNone/>
              <a:defRPr>
                <a:solidFill>
                  <a:schemeClr val="tx1"/>
                </a:solidFill>
                <a:latin typeface="Poppins" pitchFamily="2" charset="77"/>
                <a:cs typeface="Poppins" pitchFamily="2" charset="77"/>
              </a:defRPr>
            </a:lvl1pPr>
            <a:lvl2pPr marL="0" indent="0">
              <a:buFontTx/>
              <a:buNone/>
              <a:defRPr sz="2000">
                <a:solidFill>
                  <a:schemeClr val="tx1"/>
                </a:solidFill>
                <a:latin typeface="Poppins" pitchFamily="2" charset="77"/>
                <a:cs typeface="Poppins" pitchFamily="2" charset="77"/>
              </a:defRPr>
            </a:lvl2pPr>
            <a:lvl3pPr marL="228600" indent="0">
              <a:buNone/>
              <a:defRPr>
                <a:solidFill>
                  <a:schemeClr val="tx1"/>
                </a:solidFill>
              </a:defRPr>
            </a:lvl3pPr>
            <a:lvl4pPr marL="457200" indent="0">
              <a:buNone/>
              <a:defRPr>
                <a:solidFill>
                  <a:schemeClr val="tx1"/>
                </a:solidFill>
              </a:defRPr>
            </a:lvl4pPr>
            <a:lvl5pPr marL="68580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17506776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imary2 no bulle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97C49BC2-92CC-441C-9FE7-0D196FB5DF88}"/>
              </a:ext>
            </a:extLst>
          </p:cNvPr>
          <p:cNvSpPr>
            <a:spLocks noGrp="1"/>
          </p:cNvSpPr>
          <p:nvPr>
            <p:ph type="title"/>
          </p:nvPr>
        </p:nvSpPr>
        <p:spPr>
          <a:xfrm>
            <a:off x="729473" y="1096963"/>
            <a:ext cx="10972800" cy="838200"/>
          </a:xfrm>
        </p:spPr>
        <p:txBody>
          <a:bodyPr/>
          <a:lstStyle>
            <a:lvl1pPr>
              <a:defRPr b="1" i="0">
                <a:solidFill>
                  <a:schemeClr val="tx1"/>
                </a:solidFill>
                <a:latin typeface="Poppins" pitchFamily="2" charset="77"/>
                <a:cs typeface="Poppins" pitchFamily="2" charset="77"/>
              </a:defRPr>
            </a:lvl1pPr>
          </a:lstStyle>
          <a:p>
            <a:r>
              <a:rPr lang="en-US"/>
              <a:t>Click to edit Master title style</a:t>
            </a:r>
          </a:p>
        </p:txBody>
      </p:sp>
      <p:sp>
        <p:nvSpPr>
          <p:cNvPr id="19" name="Text Placeholder 5">
            <a:extLst>
              <a:ext uri="{FF2B5EF4-FFF2-40B4-BE49-F238E27FC236}">
                <a16:creationId xmlns:a16="http://schemas.microsoft.com/office/drawing/2014/main" id="{3A109415-2F48-445D-A1F7-77E0709123B6}"/>
              </a:ext>
            </a:extLst>
          </p:cNvPr>
          <p:cNvSpPr>
            <a:spLocks noGrp="1"/>
          </p:cNvSpPr>
          <p:nvPr>
            <p:ph type="body" sz="quarter" idx="10"/>
          </p:nvPr>
        </p:nvSpPr>
        <p:spPr>
          <a:xfrm>
            <a:off x="731837" y="2087562"/>
            <a:ext cx="10972800" cy="3695700"/>
          </a:xfrm>
        </p:spPr>
        <p:txBody>
          <a:bodyPr/>
          <a:lstStyle>
            <a:lvl1pPr marL="0" indent="0">
              <a:buNone/>
              <a:defRPr>
                <a:solidFill>
                  <a:schemeClr val="tx1"/>
                </a:solidFill>
                <a:latin typeface="Poppins" pitchFamily="2" charset="77"/>
                <a:cs typeface="Poppins" pitchFamily="2" charset="77"/>
              </a:defRPr>
            </a:lvl1pPr>
            <a:lvl2pPr marL="0" indent="0">
              <a:buFontTx/>
              <a:buNone/>
              <a:defRPr sz="2000">
                <a:solidFill>
                  <a:schemeClr val="tx1"/>
                </a:solidFill>
                <a:latin typeface="Poppins" pitchFamily="2" charset="77"/>
                <a:cs typeface="Poppins" pitchFamily="2" charset="77"/>
              </a:defRPr>
            </a:lvl2pPr>
            <a:lvl3pPr marL="228600" indent="0">
              <a:buNone/>
              <a:defRPr>
                <a:solidFill>
                  <a:schemeClr val="tx1"/>
                </a:solidFill>
              </a:defRPr>
            </a:lvl3pPr>
            <a:lvl4pPr marL="457200" indent="0">
              <a:buNone/>
              <a:defRPr>
                <a:solidFill>
                  <a:schemeClr val="tx1"/>
                </a:solidFill>
              </a:defRPr>
            </a:lvl4pPr>
            <a:lvl5pPr marL="685800" indent="0">
              <a:buNone/>
              <a:defRPr>
                <a:solidFill>
                  <a:schemeClr val="tx1"/>
                </a:solidFill>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292520857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with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Poppins" pitchFamily="2" charset="77"/>
                <a:cs typeface="Poppins" pitchFamily="2" charset="77"/>
              </a:defRPr>
            </a:lvl1pPr>
          </a:lstStyle>
          <a:p>
            <a:r>
              <a:rPr lang="en-US"/>
              <a:t>Click to edit Master title style</a:t>
            </a:r>
          </a:p>
        </p:txBody>
      </p:sp>
      <p:sp>
        <p:nvSpPr>
          <p:cNvPr id="4" name="Text Placeholder 3"/>
          <p:cNvSpPr>
            <a:spLocks noGrp="1"/>
          </p:cNvSpPr>
          <p:nvPr>
            <p:ph type="body" sz="quarter" idx="10"/>
          </p:nvPr>
        </p:nvSpPr>
        <p:spPr>
          <a:xfrm>
            <a:off x="722932" y="1668462"/>
            <a:ext cx="5038106" cy="4191000"/>
          </a:xfrm>
        </p:spPr>
        <p:txBody>
          <a:bodyPr wrap="square">
            <a:noAutofit/>
          </a:bodyPr>
          <a:lstStyle>
            <a:lvl1pPr marL="287338" indent="-287338">
              <a:spcBef>
                <a:spcPts val="1224"/>
              </a:spcBef>
              <a:buClr>
                <a:schemeClr val="tx1"/>
              </a:buClr>
              <a:buFont typeface="Arial" pitchFamily="34" charset="0"/>
              <a:buChar char="•"/>
              <a:defRPr sz="3200">
                <a:latin typeface="Poppins" pitchFamily="2" charset="77"/>
                <a:cs typeface="Poppins" pitchFamily="2" charset="77"/>
              </a:defRPr>
            </a:lvl1pPr>
            <a:lvl2pPr marL="531166" indent="-233195">
              <a:defRPr sz="2400">
                <a:latin typeface="Poppins" pitchFamily="2" charset="77"/>
                <a:cs typeface="Poppins" pitchFamily="2" charset="77"/>
              </a:defRPr>
            </a:lvl2pPr>
            <a:lvl3pPr marL="699585" indent="-168419">
              <a:tabLst/>
              <a:defRPr sz="2000">
                <a:latin typeface="Poppins" pitchFamily="2" charset="77"/>
                <a:cs typeface="Poppins" pitchFamily="2" charset="77"/>
              </a:defRPr>
            </a:lvl3pPr>
            <a:lvl4pPr marL="880958" indent="-181374">
              <a:defRPr>
                <a:latin typeface="Poppins" pitchFamily="2" charset="77"/>
                <a:cs typeface="Poppins" pitchFamily="2" charset="77"/>
              </a:defRPr>
            </a:lvl4pPr>
            <a:lvl5pPr marL="1049377" indent="-168419">
              <a:tabLst/>
              <a:defRPr>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218237" y="1668462"/>
            <a:ext cx="5486400" cy="4191000"/>
          </a:xfrm>
        </p:spPr>
        <p:txBody>
          <a:bodyPr wrap="square">
            <a:noAutofit/>
          </a:bodyPr>
          <a:lstStyle>
            <a:lvl1pPr marL="287338" indent="-287338">
              <a:spcBef>
                <a:spcPts val="1224"/>
              </a:spcBef>
              <a:buClr>
                <a:schemeClr val="tx1"/>
              </a:buClr>
              <a:buFont typeface="Arial" pitchFamily="34" charset="0"/>
              <a:buChar char="•"/>
              <a:defRPr sz="3200">
                <a:latin typeface="Poppins" pitchFamily="2" charset="77"/>
                <a:cs typeface="Poppins" pitchFamily="2" charset="77"/>
              </a:defRPr>
            </a:lvl1pPr>
            <a:lvl2pPr marL="531166" indent="-233195">
              <a:defRPr sz="2400">
                <a:latin typeface="Poppins" pitchFamily="2" charset="77"/>
                <a:cs typeface="Poppins" pitchFamily="2" charset="77"/>
              </a:defRPr>
            </a:lvl2pPr>
            <a:lvl3pPr marL="699585" indent="-168419">
              <a:tabLst/>
              <a:defRPr sz="2000">
                <a:latin typeface="Poppins" pitchFamily="2" charset="77"/>
                <a:cs typeface="Poppins" pitchFamily="2" charset="77"/>
              </a:defRPr>
            </a:lvl3pPr>
            <a:lvl4pPr marL="880958" indent="-181374">
              <a:defRPr>
                <a:latin typeface="Poppins" pitchFamily="2" charset="77"/>
                <a:cs typeface="Poppins" pitchFamily="2" charset="77"/>
              </a:defRPr>
            </a:lvl4pPr>
            <a:lvl5pPr marL="1049377" indent="-168419">
              <a:tabLst/>
              <a:defRPr>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994670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solidFill>
                  <a:schemeClr val="tx1"/>
                </a:solidFill>
                <a:latin typeface="Poppins" pitchFamily="2" charset="77"/>
                <a:cs typeface="Poppins" pitchFamily="2" charset="77"/>
              </a:defRPr>
            </a:lvl1pPr>
          </a:lstStyle>
          <a:p>
            <a:r>
              <a:rPr lang="en-US"/>
              <a:t>Click to edit Master title style</a:t>
            </a:r>
          </a:p>
        </p:txBody>
      </p:sp>
      <p:sp>
        <p:nvSpPr>
          <p:cNvPr id="4" name="Text Placeholder 3"/>
          <p:cNvSpPr>
            <a:spLocks noGrp="1"/>
          </p:cNvSpPr>
          <p:nvPr>
            <p:ph type="body" sz="quarter" idx="10"/>
          </p:nvPr>
        </p:nvSpPr>
        <p:spPr>
          <a:xfrm>
            <a:off x="739689" y="1668462"/>
            <a:ext cx="5021348" cy="4191000"/>
          </a:xfrm>
        </p:spPr>
        <p:txBody>
          <a:bodyPr wrap="square">
            <a:noAutofit/>
          </a:bodyPr>
          <a:lstStyle>
            <a:lvl1pPr marL="0" indent="0">
              <a:spcBef>
                <a:spcPts val="1224"/>
              </a:spcBef>
              <a:buClr>
                <a:schemeClr val="tx1"/>
              </a:buClr>
              <a:buFont typeface="Wingdings" pitchFamily="2" charset="2"/>
              <a:buNone/>
              <a:defRPr sz="3200">
                <a:solidFill>
                  <a:schemeClr val="tx1"/>
                </a:solidFill>
                <a:latin typeface="Poppins" pitchFamily="2" charset="77"/>
                <a:cs typeface="Poppins" pitchFamily="2" charset="77"/>
              </a:defRPr>
            </a:lvl1pPr>
            <a:lvl2pPr marL="0" indent="0">
              <a:buNone/>
              <a:defRPr sz="2000">
                <a:solidFill>
                  <a:schemeClr val="tx1"/>
                </a:solidFill>
                <a:latin typeface="Poppins" pitchFamily="2" charset="77"/>
                <a:cs typeface="Poppins" pitchFamily="2" charset="77"/>
              </a:defRPr>
            </a:lvl2pPr>
            <a:lvl3pPr marL="231775" indent="0">
              <a:buNone/>
              <a:tabLst/>
              <a:defRPr sz="2000">
                <a:solidFill>
                  <a:schemeClr val="tx1"/>
                </a:solidFill>
                <a:latin typeface="Poppins" pitchFamily="2" charset="77"/>
                <a:cs typeface="Poppins" pitchFamily="2" charset="77"/>
              </a:defRPr>
            </a:lvl3pPr>
            <a:lvl4pPr marL="460375" indent="0">
              <a:buNone/>
              <a:defRPr>
                <a:solidFill>
                  <a:schemeClr val="tx1"/>
                </a:solidFill>
                <a:latin typeface="Poppins" pitchFamily="2" charset="77"/>
                <a:cs typeface="Poppins" pitchFamily="2" charset="77"/>
              </a:defRPr>
            </a:lvl4pPr>
            <a:lvl5pPr marL="685800" indent="0">
              <a:buNone/>
              <a:tabLst/>
              <a:defRPr>
                <a:solidFill>
                  <a:schemeClr val="tx1"/>
                </a:solidFill>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218237" y="1668462"/>
            <a:ext cx="5486400" cy="4191000"/>
          </a:xfrm>
        </p:spPr>
        <p:txBody>
          <a:bodyPr wrap="square">
            <a:noAutofit/>
          </a:bodyPr>
          <a:lstStyle>
            <a:lvl1pPr marL="0" indent="0">
              <a:spcBef>
                <a:spcPts val="1224"/>
              </a:spcBef>
              <a:buClr>
                <a:schemeClr val="tx1"/>
              </a:buClr>
              <a:buFont typeface="Wingdings" pitchFamily="2" charset="2"/>
              <a:buNone/>
              <a:defRPr sz="3200">
                <a:solidFill>
                  <a:schemeClr val="tx1"/>
                </a:solidFill>
                <a:latin typeface="Poppins" pitchFamily="2" charset="77"/>
                <a:cs typeface="Poppins" pitchFamily="2" charset="77"/>
              </a:defRPr>
            </a:lvl1pPr>
            <a:lvl2pPr marL="0" indent="0">
              <a:buNone/>
              <a:defRPr sz="2000">
                <a:solidFill>
                  <a:schemeClr val="tx1"/>
                </a:solidFill>
                <a:latin typeface="Poppins" pitchFamily="2" charset="77"/>
                <a:cs typeface="Poppins" pitchFamily="2" charset="77"/>
              </a:defRPr>
            </a:lvl2pPr>
            <a:lvl3pPr marL="231775" indent="0">
              <a:buNone/>
              <a:tabLst/>
              <a:defRPr sz="2000">
                <a:solidFill>
                  <a:schemeClr val="tx1"/>
                </a:solidFill>
                <a:latin typeface="Poppins" pitchFamily="2" charset="77"/>
                <a:cs typeface="Poppins" pitchFamily="2" charset="77"/>
              </a:defRPr>
            </a:lvl3pPr>
            <a:lvl4pPr marL="460375" indent="0">
              <a:buNone/>
              <a:defRPr>
                <a:solidFill>
                  <a:schemeClr val="tx1"/>
                </a:solidFill>
                <a:latin typeface="Poppins" pitchFamily="2" charset="77"/>
                <a:cs typeface="Poppins" pitchFamily="2" charset="77"/>
              </a:defRPr>
            </a:lvl4pPr>
            <a:lvl5pPr marL="685800" indent="0">
              <a:buNone/>
              <a:tabLst/>
              <a:defRPr>
                <a:solidFill>
                  <a:schemeClr val="tx1"/>
                </a:solidFill>
                <a:latin typeface="Poppins" pitchFamily="2" charset="77"/>
                <a:cs typeface="Poppins" pitchFamily="2" charset="77"/>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397787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31837" y="2125662"/>
            <a:ext cx="7315200" cy="2286000"/>
          </a:xfrm>
          <a:noFill/>
        </p:spPr>
        <p:txBody>
          <a:bodyPr wrap="square" tIns="91440" bIns="91440" anchor="t" anchorCtr="0">
            <a:noAutofit/>
          </a:bodyPr>
          <a:lstStyle>
            <a:lvl1pPr>
              <a:defRPr sz="5400" b="1" i="0" spc="-100" baseline="0">
                <a:solidFill>
                  <a:schemeClr val="tx1"/>
                </a:solidFill>
                <a:latin typeface="Poppins ExtraBold" pitchFamily="2" charset="77"/>
                <a:cs typeface="Poppins ExtraBold" pitchFamily="2" charset="77"/>
              </a:defRPr>
            </a:lvl1pPr>
          </a:lstStyle>
          <a:p>
            <a:r>
              <a:rPr lang="en-US"/>
              <a:t>Section title</a:t>
            </a:r>
          </a:p>
        </p:txBody>
      </p:sp>
    </p:spTree>
    <p:extLst>
      <p:ext uri="{BB962C8B-B14F-4D97-AF65-F5344CB8AC3E}">
        <p14:creationId xmlns:p14="http://schemas.microsoft.com/office/powerpoint/2010/main" val="272884901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2153" y="765713"/>
            <a:ext cx="10972484" cy="712249"/>
          </a:xfrm>
          <a:prstGeom prst="rect">
            <a:avLst/>
          </a:prstGeom>
        </p:spPr>
        <p:txBody>
          <a:bodyPr vert="horz" wrap="square" lIns="146304" tIns="91440" rIns="146304" bIns="91440" rtlCol="0" anchor="ctr">
            <a:noAutofit/>
          </a:bodyPr>
          <a:lstStyle/>
          <a:p>
            <a:r>
              <a:rPr lang="en-US"/>
              <a:t>Click to edit Master title style</a:t>
            </a:r>
          </a:p>
        </p:txBody>
      </p:sp>
      <p:pic>
        <p:nvPicPr>
          <p:cNvPr id="20" name="Image" descr="Image">
            <a:extLst>
              <a:ext uri="{FF2B5EF4-FFF2-40B4-BE49-F238E27FC236}">
                <a16:creationId xmlns:a16="http://schemas.microsoft.com/office/drawing/2014/main" id="{3D495861-0AB7-103A-179C-68129584113B}"/>
              </a:ext>
            </a:extLst>
          </p:cNvPr>
          <p:cNvPicPr>
            <a:picLocks noChangeAspect="1"/>
          </p:cNvPicPr>
          <p:nvPr userDrawn="1"/>
        </p:nvPicPr>
        <p:blipFill>
          <a:blip r:embed="rId17"/>
          <a:stretch>
            <a:fillRect/>
          </a:stretch>
        </p:blipFill>
        <p:spPr>
          <a:xfrm>
            <a:off x="-1" y="-1675"/>
            <a:ext cx="12462954" cy="6996200"/>
          </a:xfrm>
          <a:prstGeom prst="rect">
            <a:avLst/>
          </a:prstGeom>
          <a:ln w="12700">
            <a:miter lim="400000"/>
          </a:ln>
        </p:spPr>
      </p:pic>
      <p:sp>
        <p:nvSpPr>
          <p:cNvPr id="4" name="Text Placeholder 3"/>
          <p:cNvSpPr>
            <a:spLocks noGrp="1"/>
          </p:cNvSpPr>
          <p:nvPr>
            <p:ph type="body" idx="1"/>
          </p:nvPr>
        </p:nvSpPr>
        <p:spPr>
          <a:xfrm>
            <a:off x="731836" y="1668462"/>
            <a:ext cx="10972485" cy="4190999"/>
          </a:xfrm>
          <a:prstGeom prst="rect">
            <a:avLst/>
          </a:prstGeom>
        </p:spPr>
        <p:txBody>
          <a:bodyPr vert="horz" wrap="square" lIns="146304" tIns="91440" rIns="146304" bIns="91440" rtlCol="0">
            <a:noAutofit/>
          </a:bodyPr>
          <a:lstStyle/>
          <a:p>
            <a:pPr lvl="0"/>
            <a:r>
              <a:rPr lang="en-US"/>
              <a:t>Edit Master text styles</a:t>
            </a:r>
          </a:p>
          <a:p>
            <a:pPr lvl="1"/>
            <a:r>
              <a:rPr lang="en-US"/>
              <a:t>Second level</a:t>
            </a:r>
          </a:p>
          <a:p>
            <a:pPr lvl="2"/>
            <a:r>
              <a:rPr lang="en-US"/>
              <a:t>Third level</a:t>
            </a:r>
          </a:p>
        </p:txBody>
      </p:sp>
      <p:grpSp>
        <p:nvGrpSpPr>
          <p:cNvPr id="5" name="Group 4" hidden="1"/>
          <p:cNvGrpSpPr/>
          <p:nvPr userDrawn="1"/>
        </p:nvGrpSpPr>
        <p:grpSpPr>
          <a:xfrm>
            <a:off x="12619037" y="0"/>
            <a:ext cx="952400" cy="5766965"/>
            <a:chOff x="12618968" y="0"/>
            <a:chExt cx="952400" cy="5766965"/>
          </a:xfrm>
        </p:grpSpPr>
        <p:grpSp>
          <p:nvGrpSpPr>
            <p:cNvPr id="6" name="Group 5"/>
            <p:cNvGrpSpPr/>
            <p:nvPr userDrawn="1"/>
          </p:nvGrpSpPr>
          <p:grpSpPr>
            <a:xfrm rot="5400000">
              <a:off x="11582060" y="1045295"/>
              <a:ext cx="2703053" cy="629235"/>
              <a:chOff x="1586734" y="4543426"/>
              <a:chExt cx="2703053" cy="629235"/>
            </a:xfrm>
          </p:grpSpPr>
          <p:sp>
            <p:nvSpPr>
              <p:cNvPr id="14" name="Rectangle 13"/>
              <p:cNvSpPr/>
              <p:nvPr userDrawn="1"/>
            </p:nvSpPr>
            <p:spPr bwMode="auto">
              <a:xfrm>
                <a:off x="1586734" y="4543428"/>
                <a:ext cx="869930" cy="289766"/>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a:t>
                </a:r>
                <a:r>
                  <a:rPr lang="en-US" sz="500" baseline="0" dirty="0">
                    <a:gradFill>
                      <a:gsLst>
                        <a:gs pos="0">
                          <a:srgbClr val="FFFFFF"/>
                        </a:gs>
                        <a:gs pos="100000">
                          <a:srgbClr val="FFFFFF"/>
                        </a:gs>
                      </a:gsLst>
                      <a:lin ang="5400000" scaled="0"/>
                    </a:gradFill>
                    <a:ea typeface="Segoe UI" pitchFamily="34" charset="0"/>
                    <a:cs typeface="Segoe UI" pitchFamily="34" charset="0"/>
                  </a:rPr>
                  <a:t>0 G:0 B:77</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Rectangle 14"/>
              <p:cNvSpPr/>
              <p:nvPr userDrawn="1"/>
            </p:nvSpPr>
            <p:spPr bwMode="auto">
              <a:xfrm>
                <a:off x="2505456" y="4543427"/>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32472" fontAlgn="base">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32472" fontAlgn="base">
                  <a:lnSpc>
                    <a:spcPct val="100000"/>
                  </a:lnSpc>
                  <a:spcBef>
                    <a:spcPct val="0"/>
                  </a:spcBef>
                  <a:spcAft>
                    <a:spcPct val="0"/>
                  </a:spcAft>
                </a:pPr>
                <a:r>
                  <a:rPr lang="en-US" sz="500" dirty="0">
                    <a:gradFill>
                      <a:gsLst>
                        <a:gs pos="0">
                          <a:srgbClr val="FFFFFF"/>
                        </a:gs>
                        <a:gs pos="100000">
                          <a:srgbClr val="FFFFFF"/>
                        </a:gs>
                      </a:gsLst>
                      <a:lin ang="5400000" scaled="0"/>
                    </a:gradFill>
                    <a:ea typeface="Segoe UI" pitchFamily="34" charset="0"/>
                    <a:cs typeface="Segoe UI" pitchFamily="34" charset="0"/>
                  </a:rPr>
                  <a:t>R:5</a:t>
                </a:r>
                <a:r>
                  <a:rPr lang="en-US" sz="500" baseline="0" dirty="0">
                    <a:gradFill>
                      <a:gsLst>
                        <a:gs pos="0">
                          <a:srgbClr val="FFFFFF"/>
                        </a:gs>
                        <a:gs pos="100000">
                          <a:srgbClr val="FFFFFF"/>
                        </a:gs>
                      </a:gsLst>
                      <a:lin ang="5400000" scaled="0"/>
                    </a:gradFill>
                    <a:ea typeface="Segoe UI" pitchFamily="34" charset="0"/>
                    <a:cs typeface="Segoe UI" pitchFamily="34" charset="0"/>
                  </a:rPr>
                  <a:t> G:124 B:193</a:t>
                </a:r>
                <a:endParaRPr lang="en-US" sz="500" dirty="0">
                  <a:gradFill>
                    <a:gsLst>
                      <a:gs pos="0">
                        <a:srgbClr val="FFFFFF"/>
                      </a:gs>
                      <a:gs pos="100000">
                        <a:srgbClr val="FFFFFF"/>
                      </a:gs>
                    </a:gsLst>
                    <a:lin ang="5400000" scaled="0"/>
                  </a:gradFill>
                  <a:ea typeface="Segoe UI" pitchFamily="34" charset="0"/>
                  <a:cs typeface="Segoe UI" pitchFamily="34" charset="0"/>
                </a:endParaRPr>
              </a:p>
            </p:txBody>
          </p:sp>
          <p:sp>
            <p:nvSpPr>
              <p:cNvPr id="16" name="Rectangle 15"/>
              <p:cNvSpPr/>
              <p:nvPr userDrawn="1"/>
            </p:nvSpPr>
            <p:spPr bwMode="auto">
              <a:xfrm>
                <a:off x="3419856" y="4543426"/>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28302">
                          <a:schemeClr val="bg1"/>
                        </a:gs>
                        <a:gs pos="67000">
                          <a:schemeClr val="bg1"/>
                        </a:gs>
                      </a:gsLst>
                      <a:lin ang="5400000" scaled="1"/>
                    </a:gradFill>
                    <a:latin typeface="+mn-lt"/>
                    <a:ea typeface="Segoe UI" pitchFamily="34" charset="0"/>
                    <a:cs typeface="Segoe UI" pitchFamily="34" charset="0"/>
                  </a:rPr>
                  <a:t>Red</a:t>
                </a:r>
              </a:p>
              <a:p>
                <a:pPr algn="l" defTabSz="932472" fontAlgn="base">
                  <a:lnSpc>
                    <a:spcPct val="100000"/>
                  </a:lnSpc>
                  <a:spcBef>
                    <a:spcPct val="0"/>
                  </a:spcBef>
                  <a:spcAft>
                    <a:spcPct val="0"/>
                  </a:spcAft>
                </a:pPr>
                <a:r>
                  <a:rPr lang="en-US" sz="500" dirty="0">
                    <a:gradFill>
                      <a:gsLst>
                        <a:gs pos="28302">
                          <a:schemeClr val="bg1"/>
                        </a:gs>
                        <a:gs pos="67000">
                          <a:schemeClr val="bg1"/>
                        </a:gs>
                      </a:gsLst>
                      <a:lin ang="5400000" scaled="1"/>
                    </a:gradFill>
                    <a:ea typeface="Segoe UI" pitchFamily="34" charset="0"/>
                    <a:cs typeface="Segoe UI" pitchFamily="34" charset="0"/>
                  </a:rPr>
                  <a:t>R:237</a:t>
                </a:r>
                <a:r>
                  <a:rPr lang="en-US" sz="500" baseline="0" dirty="0">
                    <a:gradFill>
                      <a:gsLst>
                        <a:gs pos="28302">
                          <a:schemeClr val="bg1"/>
                        </a:gs>
                        <a:gs pos="67000">
                          <a:schemeClr val="bg1"/>
                        </a:gs>
                      </a:gsLst>
                      <a:lin ang="5400000" scaled="1"/>
                    </a:gradFill>
                    <a:ea typeface="Segoe UI" pitchFamily="34" charset="0"/>
                    <a:cs typeface="Segoe UI" pitchFamily="34" charset="0"/>
                  </a:rPr>
                  <a:t> G:38 B:36</a:t>
                </a:r>
                <a:endParaRPr lang="en-US" sz="500" dirty="0">
                  <a:gradFill>
                    <a:gsLst>
                      <a:gs pos="28302">
                        <a:schemeClr val="bg1"/>
                      </a:gs>
                      <a:gs pos="67000">
                        <a:schemeClr val="bg1"/>
                      </a:gs>
                    </a:gsLst>
                    <a:lin ang="5400000" scaled="1"/>
                  </a:gradFill>
                  <a:ea typeface="Segoe UI" pitchFamily="34" charset="0"/>
                  <a:cs typeface="Segoe UI" pitchFamily="34" charset="0"/>
                </a:endParaRPr>
              </a:p>
            </p:txBody>
          </p:sp>
          <p:sp>
            <p:nvSpPr>
              <p:cNvPr id="17" name="Rectangle 16"/>
              <p:cNvSpPr/>
              <p:nvPr userDrawn="1"/>
            </p:nvSpPr>
            <p:spPr bwMode="auto">
              <a:xfrm>
                <a:off x="1586734" y="4882895"/>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4717">
                          <a:schemeClr val="tx1"/>
                        </a:gs>
                        <a:gs pos="36000">
                          <a:schemeClr val="tx1"/>
                        </a:gs>
                      </a:gsLst>
                      <a:lin ang="5400000" scaled="0"/>
                    </a:gradFill>
                    <a:latin typeface="+mn-lt"/>
                    <a:ea typeface="Segoe UI" pitchFamily="34" charset="0"/>
                    <a:cs typeface="Segoe UI" pitchFamily="34" charset="0"/>
                  </a:rPr>
                  <a:t>Gold</a:t>
                </a:r>
              </a:p>
              <a:p>
                <a:pPr algn="l" defTabSz="932472" fontAlgn="base">
                  <a:lnSpc>
                    <a:spcPct val="100000"/>
                  </a:lnSpc>
                  <a:spcBef>
                    <a:spcPct val="0"/>
                  </a:spcBef>
                  <a:spcAft>
                    <a:spcPct val="0"/>
                  </a:spcAft>
                </a:pPr>
                <a:r>
                  <a:rPr lang="en-US" sz="500" dirty="0">
                    <a:gradFill>
                      <a:gsLst>
                        <a:gs pos="4717">
                          <a:schemeClr val="tx1"/>
                        </a:gs>
                        <a:gs pos="36000">
                          <a:schemeClr val="tx1"/>
                        </a:gs>
                      </a:gsLst>
                      <a:lin ang="5400000" scaled="0"/>
                    </a:gradFill>
                    <a:ea typeface="Segoe UI" pitchFamily="34" charset="0"/>
                    <a:cs typeface="Segoe UI" pitchFamily="34" charset="0"/>
                  </a:rPr>
                  <a:t>R:254</a:t>
                </a:r>
                <a:r>
                  <a:rPr lang="en-US" sz="500" baseline="0" dirty="0">
                    <a:gradFill>
                      <a:gsLst>
                        <a:gs pos="4717">
                          <a:schemeClr val="tx1"/>
                        </a:gs>
                        <a:gs pos="36000">
                          <a:schemeClr val="tx1"/>
                        </a:gs>
                      </a:gsLst>
                      <a:lin ang="5400000" scaled="0"/>
                    </a:gradFill>
                    <a:ea typeface="Segoe UI" pitchFamily="34" charset="0"/>
                    <a:cs typeface="Segoe UI" pitchFamily="34" charset="0"/>
                  </a:rPr>
                  <a:t> G:197 B:35</a:t>
                </a:r>
                <a:endParaRPr lang="en-US" sz="500" dirty="0">
                  <a:gradFill>
                    <a:gsLst>
                      <a:gs pos="4717">
                        <a:schemeClr val="tx1"/>
                      </a:gs>
                      <a:gs pos="36000">
                        <a:schemeClr val="tx1"/>
                      </a:gs>
                    </a:gsLst>
                    <a:lin ang="5400000" scaled="0"/>
                  </a:gradFill>
                  <a:ea typeface="Segoe UI" pitchFamily="34" charset="0"/>
                  <a:cs typeface="Segoe UI" pitchFamily="34" charset="0"/>
                </a:endParaRPr>
              </a:p>
            </p:txBody>
          </p:sp>
          <p:sp>
            <p:nvSpPr>
              <p:cNvPr id="18" name="Rectangle 17"/>
              <p:cNvSpPr/>
              <p:nvPr userDrawn="1"/>
            </p:nvSpPr>
            <p:spPr bwMode="auto">
              <a:xfrm>
                <a:off x="3419857" y="4882895"/>
                <a:ext cx="869930" cy="289766"/>
              </a:xfrm>
              <a:prstGeom prst="rect">
                <a:avLst/>
              </a:prstGeom>
              <a:solidFill>
                <a:schemeClr val="accent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7547">
                          <a:schemeClr val="tx1"/>
                        </a:gs>
                        <a:gs pos="28302">
                          <a:schemeClr val="tx1"/>
                        </a:gs>
                      </a:gsLst>
                      <a:lin ang="5400000" scaled="0"/>
                    </a:gradFill>
                    <a:latin typeface="+mn-lt"/>
                    <a:ea typeface="Segoe UI" pitchFamily="34" charset="0"/>
                    <a:cs typeface="Segoe UI" pitchFamily="34" charset="0"/>
                  </a:rPr>
                  <a:t>Light Green</a:t>
                </a:r>
              </a:p>
              <a:p>
                <a:pPr algn="l" defTabSz="932472" fontAlgn="base">
                  <a:lnSpc>
                    <a:spcPct val="100000"/>
                  </a:lnSpc>
                  <a:spcBef>
                    <a:spcPct val="0"/>
                  </a:spcBef>
                  <a:spcAft>
                    <a:spcPct val="0"/>
                  </a:spcAft>
                </a:pPr>
                <a:r>
                  <a:rPr lang="en-US" sz="500" dirty="0">
                    <a:gradFill>
                      <a:gsLst>
                        <a:gs pos="7547">
                          <a:schemeClr val="tx1"/>
                        </a:gs>
                        <a:gs pos="28302">
                          <a:schemeClr val="tx1"/>
                        </a:gs>
                      </a:gsLst>
                      <a:lin ang="5400000" scaled="0"/>
                    </a:gradFill>
                    <a:ea typeface="Segoe UI" pitchFamily="34" charset="0"/>
                    <a:cs typeface="Segoe UI" pitchFamily="34" charset="0"/>
                  </a:rPr>
                  <a:t>R:</a:t>
                </a:r>
                <a:r>
                  <a:rPr lang="en-US" sz="500" baseline="0" dirty="0">
                    <a:gradFill>
                      <a:gsLst>
                        <a:gs pos="7547">
                          <a:schemeClr val="tx1"/>
                        </a:gs>
                        <a:gs pos="28302">
                          <a:schemeClr val="tx1"/>
                        </a:gs>
                      </a:gsLst>
                      <a:lin ang="5400000" scaled="0"/>
                    </a:gradFill>
                    <a:ea typeface="Segoe UI" pitchFamily="34" charset="0"/>
                    <a:cs typeface="Segoe UI" pitchFamily="34" charset="0"/>
                  </a:rPr>
                  <a:t>186 G:216 B:10</a:t>
                </a:r>
                <a:endParaRPr lang="en-US" sz="500" dirty="0">
                  <a:gradFill>
                    <a:gsLst>
                      <a:gs pos="7547">
                        <a:schemeClr val="tx1"/>
                      </a:gs>
                      <a:gs pos="28302">
                        <a:schemeClr val="tx1"/>
                      </a:gs>
                    </a:gsLst>
                    <a:lin ang="5400000" scaled="0"/>
                  </a:gradFill>
                  <a:ea typeface="Segoe UI" pitchFamily="34" charset="0"/>
                  <a:cs typeface="Segoe UI" pitchFamily="34" charset="0"/>
                </a:endParaRPr>
              </a:p>
            </p:txBody>
          </p:sp>
          <p:sp>
            <p:nvSpPr>
              <p:cNvPr id="19" name="Rectangle 18"/>
              <p:cNvSpPr/>
              <p:nvPr userDrawn="1"/>
            </p:nvSpPr>
            <p:spPr bwMode="auto">
              <a:xfrm>
                <a:off x="2505456" y="4882895"/>
                <a:ext cx="869930" cy="289766"/>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76415">
                          <a:schemeClr val="bg1"/>
                        </a:gs>
                        <a:gs pos="52000">
                          <a:schemeClr val="bg1"/>
                        </a:gs>
                      </a:gsLst>
                      <a:lin ang="5400000" scaled="0"/>
                    </a:gradFill>
                    <a:latin typeface="+mn-lt"/>
                    <a:ea typeface="Segoe UI" pitchFamily="34" charset="0"/>
                    <a:cs typeface="Segoe UI" pitchFamily="34" charset="0"/>
                  </a:rPr>
                  <a:t>Teal</a:t>
                </a:r>
              </a:p>
              <a:p>
                <a:pPr algn="l" defTabSz="932472" fontAlgn="base">
                  <a:lnSpc>
                    <a:spcPct val="100000"/>
                  </a:lnSpc>
                  <a:spcBef>
                    <a:spcPct val="0"/>
                  </a:spcBef>
                  <a:spcAft>
                    <a:spcPct val="0"/>
                  </a:spcAft>
                </a:pPr>
                <a:r>
                  <a:rPr lang="en-US" sz="500" dirty="0">
                    <a:gradFill>
                      <a:gsLst>
                        <a:gs pos="76415">
                          <a:schemeClr val="bg1"/>
                        </a:gs>
                        <a:gs pos="52000">
                          <a:schemeClr val="bg1"/>
                        </a:gs>
                      </a:gsLst>
                      <a:lin ang="5400000" scaled="0"/>
                    </a:gradFill>
                    <a:ea typeface="Segoe UI" pitchFamily="34" charset="0"/>
                    <a:cs typeface="Segoe UI" pitchFamily="34" charset="0"/>
                  </a:rPr>
                  <a:t>R:0</a:t>
                </a:r>
                <a:r>
                  <a:rPr lang="en-US" sz="500" baseline="0" dirty="0">
                    <a:gradFill>
                      <a:gsLst>
                        <a:gs pos="76415">
                          <a:schemeClr val="bg1"/>
                        </a:gs>
                        <a:gs pos="52000">
                          <a:schemeClr val="bg1"/>
                        </a:gs>
                      </a:gsLst>
                      <a:lin ang="5400000" scaled="0"/>
                    </a:gradFill>
                    <a:ea typeface="Segoe UI" pitchFamily="34" charset="0"/>
                    <a:cs typeface="Segoe UI" pitchFamily="34" charset="0"/>
                  </a:rPr>
                  <a:t> G:130 B:114</a:t>
                </a:r>
                <a:endParaRPr lang="en-US" sz="500" dirty="0">
                  <a:gradFill>
                    <a:gsLst>
                      <a:gs pos="76415">
                        <a:schemeClr val="bg1"/>
                      </a:gs>
                      <a:gs pos="52000">
                        <a:schemeClr val="bg1"/>
                      </a:gs>
                    </a:gsLst>
                    <a:lin ang="5400000" scaled="0"/>
                  </a:gradFill>
                  <a:ea typeface="Segoe UI" pitchFamily="34" charset="0"/>
                  <a:cs typeface="Segoe UI" pitchFamily="34" charset="0"/>
                </a:endParaRPr>
              </a:p>
            </p:txBody>
          </p:sp>
        </p:grpSp>
        <p:grpSp>
          <p:nvGrpSpPr>
            <p:cNvPr id="8" name="Group 7"/>
            <p:cNvGrpSpPr/>
            <p:nvPr userDrawn="1"/>
          </p:nvGrpSpPr>
          <p:grpSpPr>
            <a:xfrm rot="5400000">
              <a:off x="11412325" y="4270556"/>
              <a:ext cx="2703052" cy="289766"/>
              <a:chOff x="4476564" y="4543426"/>
              <a:chExt cx="2703052" cy="289766"/>
            </a:xfrm>
          </p:grpSpPr>
          <p:sp>
            <p:nvSpPr>
              <p:cNvPr id="11" name="Rectangle 10"/>
              <p:cNvSpPr/>
              <p:nvPr userDrawn="1"/>
            </p:nvSpPr>
            <p:spPr bwMode="auto">
              <a:xfrm>
                <a:off x="5395286" y="4543426"/>
                <a:ext cx="869930" cy="289766"/>
              </a:xfrm>
              <a:prstGeom prst="rect">
                <a:avLst/>
              </a:prstGeom>
              <a:solidFill>
                <a:srgbClr val="00BC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32472" fontAlgn="base">
                  <a:lnSpc>
                    <a:spcPct val="100000"/>
                  </a:lnSpc>
                  <a:spcBef>
                    <a:spcPct val="0"/>
                  </a:spcBef>
                  <a:spcAft>
                    <a:spcPct val="0"/>
                  </a:spcAft>
                </a:pPr>
                <a:r>
                  <a:rPr lang="en-US" sz="500" b="1" baseline="0" dirty="0">
                    <a:gradFill>
                      <a:gsLst>
                        <a:gs pos="16981">
                          <a:schemeClr val="tx1"/>
                        </a:gs>
                        <a:gs pos="48000">
                          <a:schemeClr val="tx1"/>
                        </a:gs>
                      </a:gsLst>
                      <a:lin ang="5400000" scaled="0"/>
                    </a:gradFill>
                    <a:ea typeface="Segoe UI" pitchFamily="34" charset="0"/>
                    <a:cs typeface="Segoe UI" pitchFamily="34" charset="0"/>
                  </a:rPr>
                  <a:t>Light Blue</a:t>
                </a:r>
              </a:p>
              <a:p>
                <a:pPr lvl="0" defTabSz="932472" fontAlgn="base">
                  <a:lnSpc>
                    <a:spcPct val="100000"/>
                  </a:lnSpc>
                  <a:spcBef>
                    <a:spcPct val="0"/>
                  </a:spcBef>
                  <a:spcAft>
                    <a:spcPct val="0"/>
                  </a:spcAft>
                </a:pPr>
                <a:r>
                  <a:rPr lang="en-US" sz="500" b="1" baseline="0" dirty="0">
                    <a:gradFill>
                      <a:gsLst>
                        <a:gs pos="16981">
                          <a:schemeClr val="tx1"/>
                        </a:gs>
                        <a:gs pos="48000">
                          <a:schemeClr val="tx1"/>
                        </a:gs>
                      </a:gsLst>
                      <a:lin ang="5400000" scaled="0"/>
                    </a:gradFill>
                    <a:ea typeface="Segoe UI" pitchFamily="34" charset="0"/>
                    <a:cs typeface="Segoe UI" pitchFamily="34" charset="0"/>
                  </a:rPr>
                  <a:t>R:0 G:188 B:242</a:t>
                </a:r>
              </a:p>
            </p:txBody>
          </p:sp>
          <p:sp>
            <p:nvSpPr>
              <p:cNvPr id="12" name="Rectangle 11"/>
              <p:cNvSpPr/>
              <p:nvPr userDrawn="1"/>
            </p:nvSpPr>
            <p:spPr bwMode="auto">
              <a:xfrm>
                <a:off x="6309686" y="4543426"/>
                <a:ext cx="869930" cy="289766"/>
              </a:xfrm>
              <a:prstGeom prst="rect">
                <a:avLst/>
              </a:prstGeom>
              <a:solidFill>
                <a:srgbClr val="004B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0">
                          <a:srgbClr val="FFFFFF"/>
                        </a:gs>
                        <a:gs pos="100000">
                          <a:srgbClr val="FFFFFF"/>
                        </a:gs>
                      </a:gsLst>
                      <a:lin ang="5400000" scaled="0"/>
                    </a:gradFill>
                    <a:latin typeface="+mn-lt"/>
                    <a:ea typeface="Segoe UI" pitchFamily="34" charset="0"/>
                    <a:cs typeface="Segoe UI" pitchFamily="34" charset="0"/>
                  </a:rPr>
                  <a:t>Dark Teal</a:t>
                </a:r>
              </a:p>
              <a:p>
                <a:pPr algn="l" defTabSz="932472" fontAlgn="base">
                  <a:lnSpc>
                    <a:spcPct val="100000"/>
                  </a:lnSpc>
                  <a:spcBef>
                    <a:spcPct val="0"/>
                  </a:spcBef>
                  <a:spcAft>
                    <a:spcPct val="0"/>
                  </a:spcAft>
                </a:pPr>
                <a:r>
                  <a:rPr lang="en-US" sz="500" dirty="0">
                    <a:gradFill>
                      <a:gsLst>
                        <a:gs pos="2092">
                          <a:srgbClr val="F8F8F8"/>
                        </a:gs>
                        <a:gs pos="10042">
                          <a:srgbClr val="F8F8F8"/>
                        </a:gs>
                      </a:gsLst>
                      <a:lin ang="5400000" scaled="0"/>
                    </a:gradFill>
                    <a:ea typeface="Segoe UI" pitchFamily="34" charset="0"/>
                    <a:cs typeface="Segoe UI" pitchFamily="34" charset="0"/>
                  </a:rPr>
                  <a:t>R:0</a:t>
                </a:r>
                <a:r>
                  <a:rPr lang="en-US" sz="500" baseline="0" dirty="0">
                    <a:gradFill>
                      <a:gsLst>
                        <a:gs pos="2092">
                          <a:srgbClr val="F8F8F8"/>
                        </a:gs>
                        <a:gs pos="10042">
                          <a:srgbClr val="F8F8F8"/>
                        </a:gs>
                      </a:gsLst>
                      <a:lin ang="5400000" scaled="0"/>
                    </a:gradFill>
                    <a:ea typeface="Segoe UI" pitchFamily="34" charset="0"/>
                    <a:cs typeface="Segoe UI" pitchFamily="34" charset="0"/>
                  </a:rPr>
                  <a:t> G:75 B:80</a:t>
                </a:r>
              </a:p>
            </p:txBody>
          </p:sp>
          <p:sp>
            <p:nvSpPr>
              <p:cNvPr id="13" name="Rectangle 12"/>
              <p:cNvSpPr/>
              <p:nvPr userDrawn="1"/>
            </p:nvSpPr>
            <p:spPr bwMode="auto">
              <a:xfrm>
                <a:off x="4476564" y="4543426"/>
                <a:ext cx="869930" cy="289766"/>
              </a:xfrm>
              <a:prstGeom prst="rect">
                <a:avLst/>
              </a:prstGeom>
              <a:solidFill>
                <a:srgbClr val="969696"/>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32472" rtl="0" eaLnBrk="1" fontAlgn="base" latinLnBrk="0" hangingPunct="1">
                  <a:lnSpc>
                    <a:spcPct val="100000"/>
                  </a:lnSpc>
                  <a:spcBef>
                    <a:spcPct val="0"/>
                  </a:spcBef>
                  <a:spcAft>
                    <a:spcPct val="0"/>
                  </a:spcAft>
                </a:pPr>
                <a:r>
                  <a:rPr lang="en-US" sz="500" b="1" kern="1200" baseline="0" dirty="0">
                    <a:gradFill>
                      <a:gsLst>
                        <a:gs pos="2830">
                          <a:schemeClr val="bg2">
                            <a:lumMod val="10000"/>
                          </a:schemeClr>
                        </a:gs>
                        <a:gs pos="16981">
                          <a:schemeClr val="bg2">
                            <a:lumMod val="10000"/>
                          </a:schemeClr>
                        </a:gs>
                      </a:gsLst>
                      <a:lin ang="5400000" scaled="0"/>
                    </a:gradFill>
                    <a:latin typeface="+mn-lt"/>
                    <a:ea typeface="Segoe UI" pitchFamily="34" charset="0"/>
                    <a:cs typeface="Segoe UI" pitchFamily="34" charset="0"/>
                  </a:rPr>
                  <a:t>Gray</a:t>
                </a:r>
              </a:p>
              <a:p>
                <a:pPr algn="l" defTabSz="932472" fontAlgn="base">
                  <a:lnSpc>
                    <a:spcPct val="100000"/>
                  </a:lnSpc>
                  <a:spcBef>
                    <a:spcPct val="0"/>
                  </a:spcBef>
                  <a:spcAft>
                    <a:spcPct val="0"/>
                  </a:spcAft>
                </a:pPr>
                <a:r>
                  <a:rPr lang="en-US" sz="500" dirty="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R:150</a:t>
                </a:r>
                <a:r>
                  <a:rPr lang="en-US" sz="500" baseline="0" dirty="0">
                    <a:gradFill>
                      <a:gsLst>
                        <a:gs pos="2830">
                          <a:schemeClr val="bg2">
                            <a:lumMod val="10000"/>
                          </a:schemeClr>
                        </a:gs>
                        <a:gs pos="16981">
                          <a:schemeClr val="bg2">
                            <a:lumMod val="10000"/>
                          </a:schemeClr>
                        </a:gs>
                      </a:gsLst>
                      <a:lin ang="5400000" scaled="0"/>
                    </a:gradFill>
                    <a:ea typeface="Segoe UI" pitchFamily="34" charset="0"/>
                    <a:cs typeface="Segoe UI" pitchFamily="34" charset="0"/>
                  </a:rPr>
                  <a:t> G:150 B:150</a:t>
                </a:r>
                <a:endParaRPr lang="en-US" sz="500" dirty="0">
                  <a:gradFill>
                    <a:gsLst>
                      <a:gs pos="2830">
                        <a:schemeClr val="bg2">
                          <a:lumMod val="10000"/>
                        </a:schemeClr>
                      </a:gs>
                      <a:gs pos="16981">
                        <a:schemeClr val="bg2">
                          <a:lumMod val="10000"/>
                        </a:schemeClr>
                      </a:gs>
                    </a:gsLst>
                    <a:lin ang="5400000" scaled="0"/>
                  </a:gradFill>
                  <a:ea typeface="Segoe UI" pitchFamily="34" charset="0"/>
                  <a:cs typeface="Segoe UI" pitchFamily="34" charset="0"/>
                </a:endParaRPr>
              </a:p>
            </p:txBody>
          </p:sp>
        </p:grpSp>
        <p:sp>
          <p:nvSpPr>
            <p:cNvPr id="9" name="TextBox 8"/>
            <p:cNvSpPr txBox="1"/>
            <p:nvPr userDrawn="1"/>
          </p:nvSpPr>
          <p:spPr>
            <a:xfrm rot="5400000">
              <a:off x="12988035" y="260168"/>
              <a:ext cx="843501"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Main colors</a:t>
              </a:r>
            </a:p>
          </p:txBody>
        </p:sp>
        <p:sp>
          <p:nvSpPr>
            <p:cNvPr id="10" name="TextBox 9"/>
            <p:cNvSpPr txBox="1"/>
            <p:nvPr userDrawn="1"/>
          </p:nvSpPr>
          <p:spPr>
            <a:xfrm rot="5400000">
              <a:off x="11742070" y="4230580"/>
              <a:ext cx="2656496" cy="323165"/>
            </a:xfrm>
            <a:prstGeom prst="rect">
              <a:avLst/>
            </a:prstGeom>
            <a:noFill/>
          </p:spPr>
          <p:txBody>
            <a:bodyPr wrap="none" lIns="0" tIns="91440" rIns="182880" bIns="91440" rtlCol="0">
              <a:spAutoFit/>
            </a:bodyPr>
            <a:lstStyle/>
            <a:p>
              <a:pPr>
                <a:lnSpc>
                  <a:spcPct val="90000"/>
                </a:lnSpc>
                <a:spcAft>
                  <a:spcPts val="600"/>
                </a:spcAft>
              </a:pPr>
              <a:r>
                <a:rPr lang="en-US" sz="1000" dirty="0">
                  <a:gradFill>
                    <a:gsLst>
                      <a:gs pos="2917">
                        <a:schemeClr val="tx1"/>
                      </a:gs>
                      <a:gs pos="30000">
                        <a:schemeClr val="tx1"/>
                      </a:gs>
                    </a:gsLst>
                    <a:lin ang="5400000" scaled="0"/>
                  </a:gradFill>
                </a:rPr>
                <a:t>Secondary colors (use only when</a:t>
              </a:r>
              <a:r>
                <a:rPr lang="en-US" sz="1000" baseline="0" dirty="0">
                  <a:gradFill>
                    <a:gsLst>
                      <a:gs pos="2917">
                        <a:schemeClr val="tx1"/>
                      </a:gs>
                      <a:gs pos="30000">
                        <a:schemeClr val="tx1"/>
                      </a:gs>
                    </a:gsLst>
                    <a:lin ang="5400000" scaled="0"/>
                  </a:gradFill>
                </a:rPr>
                <a:t> necessary)</a:t>
              </a:r>
              <a:endParaRPr lang="en-US" sz="1000" dirty="0">
                <a:gradFill>
                  <a:gsLst>
                    <a:gs pos="2917">
                      <a:schemeClr val="tx1"/>
                    </a:gs>
                    <a:gs pos="30000">
                      <a:schemeClr val="tx1"/>
                    </a:gs>
                  </a:gsLst>
                  <a:lin ang="5400000" scaled="0"/>
                </a:gradFill>
              </a:endParaRPr>
            </a:p>
          </p:txBody>
        </p:sp>
      </p:grpSp>
      <p:pic>
        <p:nvPicPr>
          <p:cNvPr id="21" name="object 3" descr="object 3">
            <a:extLst>
              <a:ext uri="{FF2B5EF4-FFF2-40B4-BE49-F238E27FC236}">
                <a16:creationId xmlns:a16="http://schemas.microsoft.com/office/drawing/2014/main" id="{ED07FE4C-C6B5-2805-54E2-372049C162B2}"/>
              </a:ext>
            </a:extLst>
          </p:cNvPr>
          <p:cNvPicPr>
            <a:picLocks noChangeAspect="1"/>
          </p:cNvPicPr>
          <p:nvPr userDrawn="1"/>
        </p:nvPicPr>
        <p:blipFill rotWithShape="1">
          <a:blip r:embed="rId18" cstate="print">
            <a:extLst>
              <a:ext uri="{28A0092B-C50C-407E-A947-70E740481C1C}">
                <a14:useLocalDpi xmlns:a14="http://schemas.microsoft.com/office/drawing/2010/main"/>
              </a:ext>
            </a:extLst>
          </a:blip>
          <a:srcRect/>
          <a:stretch/>
        </p:blipFill>
        <p:spPr>
          <a:xfrm>
            <a:off x="0" y="6049961"/>
            <a:ext cx="12462953" cy="944564"/>
          </a:xfrm>
          <a:prstGeom prst="rect">
            <a:avLst/>
          </a:prstGeom>
          <a:ln w="12700" cap="flat">
            <a:noFill/>
            <a:miter lim="400000"/>
          </a:ln>
          <a:effectLst/>
        </p:spPr>
      </p:pic>
      <p:sp>
        <p:nvSpPr>
          <p:cNvPr id="3" name="object 10">
            <a:extLst>
              <a:ext uri="{FF2B5EF4-FFF2-40B4-BE49-F238E27FC236}">
                <a16:creationId xmlns:a16="http://schemas.microsoft.com/office/drawing/2014/main" id="{FDAC7605-1A2A-2BC3-3AC8-3BD446317472}"/>
              </a:ext>
            </a:extLst>
          </p:cNvPr>
          <p:cNvSpPr txBox="1"/>
          <p:nvPr userDrawn="1"/>
        </p:nvSpPr>
        <p:spPr>
          <a:xfrm>
            <a:off x="713677" y="6469062"/>
            <a:ext cx="2684147" cy="184666"/>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p>
            <a:pPr indent="12700">
              <a:spcBef>
                <a:spcPts val="100"/>
              </a:spcBef>
              <a:defRPr sz="1300" spc="215">
                <a:solidFill>
                  <a:srgbClr val="3C474C"/>
                </a:solidFill>
                <a:latin typeface="Lucida Sans Unicode"/>
                <a:ea typeface="Lucida Sans Unicode"/>
                <a:cs typeface="Lucida Sans Unicode"/>
                <a:sym typeface="Lucida Sans Unicode"/>
              </a:defRPr>
            </a:pPr>
            <a:r>
              <a:rPr sz="1200" dirty="0">
                <a:solidFill>
                  <a:schemeClr val="bg1"/>
                </a:solidFill>
                <a:latin typeface="Poppins" pitchFamily="2" charset="77"/>
                <a:cs typeface="Poppins" pitchFamily="2" charset="77"/>
              </a:rPr>
              <a:t>@</a:t>
            </a:r>
            <a:r>
              <a:rPr sz="1200" spc="-65" dirty="0">
                <a:solidFill>
                  <a:schemeClr val="bg1"/>
                </a:solidFill>
                <a:latin typeface="Poppins" pitchFamily="2" charset="77"/>
                <a:cs typeface="Poppins" pitchFamily="2" charset="77"/>
              </a:rPr>
              <a:t> </a:t>
            </a:r>
            <a:r>
              <a:rPr sz="1200" spc="-50" dirty="0">
                <a:solidFill>
                  <a:schemeClr val="bg1"/>
                </a:solidFill>
                <a:latin typeface="Poppins" pitchFamily="2" charset="77"/>
                <a:cs typeface="Poppins" pitchFamily="2" charset="77"/>
              </a:rPr>
              <a:t>2023</a:t>
            </a:r>
            <a:r>
              <a:rPr sz="1200" spc="-65" dirty="0">
                <a:solidFill>
                  <a:schemeClr val="bg1"/>
                </a:solidFill>
                <a:latin typeface="Poppins" pitchFamily="2" charset="77"/>
                <a:cs typeface="Poppins" pitchFamily="2" charset="77"/>
              </a:rPr>
              <a:t> </a:t>
            </a:r>
            <a:r>
              <a:rPr sz="1200" spc="60" dirty="0">
                <a:solidFill>
                  <a:schemeClr val="bg1"/>
                </a:solidFill>
                <a:latin typeface="Poppins" pitchFamily="2" charset="77"/>
                <a:cs typeface="Poppins" pitchFamily="2" charset="77"/>
              </a:rPr>
              <a:t>Dynamic</a:t>
            </a:r>
            <a:r>
              <a:rPr sz="1200" spc="-65" dirty="0">
                <a:solidFill>
                  <a:schemeClr val="bg1"/>
                </a:solidFill>
                <a:latin typeface="Poppins" pitchFamily="2" charset="77"/>
                <a:cs typeface="Poppins" pitchFamily="2" charset="77"/>
              </a:rPr>
              <a:t> </a:t>
            </a:r>
            <a:r>
              <a:rPr sz="1200" spc="40" dirty="0">
                <a:solidFill>
                  <a:schemeClr val="bg1"/>
                </a:solidFill>
                <a:latin typeface="Poppins" pitchFamily="2" charset="77"/>
                <a:cs typeface="Poppins" pitchFamily="2" charset="77"/>
              </a:rPr>
              <a:t>Communities</a:t>
            </a:r>
          </a:p>
        </p:txBody>
      </p:sp>
      <p:pic>
        <p:nvPicPr>
          <p:cNvPr id="25" name="Picture 24">
            <a:extLst>
              <a:ext uri="{FF2B5EF4-FFF2-40B4-BE49-F238E27FC236}">
                <a16:creationId xmlns:a16="http://schemas.microsoft.com/office/drawing/2014/main" id="{C85F8AC8-55C1-1E94-6F6A-6F8EF7ACDFA7}"/>
              </a:ext>
            </a:extLst>
          </p:cNvPr>
          <p:cNvPicPr>
            <a:picLocks noChangeAspect="1"/>
          </p:cNvPicPr>
          <p:nvPr userDrawn="1"/>
        </p:nvPicPr>
        <p:blipFill>
          <a:blip r:embed="rId19"/>
          <a:stretch>
            <a:fillRect/>
          </a:stretch>
        </p:blipFill>
        <p:spPr>
          <a:xfrm>
            <a:off x="9364154" y="118013"/>
            <a:ext cx="3098800" cy="1104900"/>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305" r:id="rId1"/>
    <p:sldLayoutId id="2147484314" r:id="rId2"/>
    <p:sldLayoutId id="2147484339" r:id="rId3"/>
    <p:sldLayoutId id="2147484295" r:id="rId4"/>
    <p:sldLayoutId id="2147484340" r:id="rId5"/>
    <p:sldLayoutId id="2147484302" r:id="rId6"/>
    <p:sldLayoutId id="2147484245" r:id="rId7"/>
    <p:sldLayoutId id="2147484297" r:id="rId8"/>
    <p:sldLayoutId id="2147484264" r:id="rId9"/>
    <p:sldLayoutId id="2147484338" r:id="rId10"/>
    <p:sldLayoutId id="2147484263" r:id="rId11"/>
    <p:sldLayoutId id="2147484337" r:id="rId12"/>
    <p:sldLayoutId id="2147484343" r:id="rId13"/>
    <p:sldLayoutId id="2147484344" r:id="rId14"/>
  </p:sldLayoutIdLst>
  <p:transition>
    <p:fade/>
  </p:transition>
  <p:txStyles>
    <p:titleStyle>
      <a:lvl1pPr algn="l" defTabSz="932742" rtl="0" eaLnBrk="1" latinLnBrk="0" hangingPunct="1">
        <a:lnSpc>
          <a:spcPct val="90000"/>
        </a:lnSpc>
        <a:spcBef>
          <a:spcPct val="0"/>
        </a:spcBef>
        <a:buNone/>
        <a:defRPr lang="en-US" sz="40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3600" kern="1200" spc="0" baseline="0">
          <a:gradFill>
            <a:gsLst>
              <a:gs pos="1250">
                <a:schemeClr val="tx1"/>
              </a:gs>
              <a:gs pos="100000">
                <a:schemeClr val="tx1"/>
              </a:gs>
            </a:gsLst>
            <a:lin ang="5400000" scaled="0"/>
          </a:gradFill>
          <a:latin typeface="Poppins" pitchFamily="2" charset="77"/>
          <a:ea typeface="+mn-ea"/>
          <a:cs typeface="Poppins" pitchFamily="2" charset="77"/>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Poppins" pitchFamily="2" charset="77"/>
          <a:ea typeface="+mn-ea"/>
          <a:cs typeface="Poppins" pitchFamily="2" charset="77"/>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Poppins" pitchFamily="2" charset="77"/>
          <a:ea typeface="+mn-ea"/>
          <a:cs typeface="Poppins" pitchFamily="2" charset="77"/>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33" userDrawn="1">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40" userDrawn="1">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6.xml"/><Relationship Id="rId7" Type="http://schemas.openxmlformats.org/officeDocument/2006/relationships/image" Target="../media/image50.gif"/><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gif"/></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5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21.png"/><Relationship Id="rId4" Type="http://schemas.openxmlformats.org/officeDocument/2006/relationships/image" Target="../media/image54.gif"/></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21.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9.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 name="Image" descr="Image">
            <a:extLst>
              <a:ext uri="{FF2B5EF4-FFF2-40B4-BE49-F238E27FC236}">
                <a16:creationId xmlns:a16="http://schemas.microsoft.com/office/drawing/2014/main" id="{5B4F8C46-0305-374B-1CFE-286747264D9E}"/>
              </a:ext>
            </a:extLst>
          </p:cNvPr>
          <p:cNvPicPr>
            <a:picLocks noChangeAspect="1"/>
          </p:cNvPicPr>
          <p:nvPr/>
        </p:nvPicPr>
        <p:blipFill>
          <a:blip r:embed="rId3"/>
          <a:stretch>
            <a:fillRect/>
          </a:stretch>
        </p:blipFill>
        <p:spPr>
          <a:xfrm>
            <a:off x="0" y="-1"/>
            <a:ext cx="12459970" cy="6994525"/>
          </a:xfrm>
          <a:prstGeom prst="rect">
            <a:avLst/>
          </a:prstGeom>
          <a:ln w="12700">
            <a:miter lim="400000"/>
          </a:ln>
        </p:spPr>
      </p:pic>
      <p:pic>
        <p:nvPicPr>
          <p:cNvPr id="2" name="Picture 1">
            <a:extLst>
              <a:ext uri="{FF2B5EF4-FFF2-40B4-BE49-F238E27FC236}">
                <a16:creationId xmlns:a16="http://schemas.microsoft.com/office/drawing/2014/main" id="{BBAE9BAD-D950-CD53-7583-F99308133043}"/>
              </a:ext>
            </a:extLst>
          </p:cNvPr>
          <p:cNvPicPr>
            <a:picLocks noChangeAspect="1"/>
          </p:cNvPicPr>
          <p:nvPr/>
        </p:nvPicPr>
        <p:blipFill>
          <a:blip r:embed="rId4"/>
          <a:stretch>
            <a:fillRect/>
          </a:stretch>
        </p:blipFill>
        <p:spPr>
          <a:xfrm>
            <a:off x="0" y="-2481"/>
            <a:ext cx="12436475" cy="6999485"/>
          </a:xfrm>
          <a:prstGeom prst="rect">
            <a:avLst/>
          </a:prstGeom>
        </p:spPr>
      </p:pic>
      <p:sp>
        <p:nvSpPr>
          <p:cNvPr id="13" name="TextBox 12">
            <a:extLst>
              <a:ext uri="{FF2B5EF4-FFF2-40B4-BE49-F238E27FC236}">
                <a16:creationId xmlns:a16="http://schemas.microsoft.com/office/drawing/2014/main" id="{141EFD11-1E3F-0558-74F4-76034C9ED557}"/>
              </a:ext>
            </a:extLst>
          </p:cNvPr>
          <p:cNvSpPr txBox="1"/>
          <p:nvPr/>
        </p:nvSpPr>
        <p:spPr>
          <a:xfrm>
            <a:off x="9122633" y="-1"/>
            <a:ext cx="3314700" cy="1576585"/>
          </a:xfrm>
          <a:prstGeom prst="rect">
            <a:avLst/>
          </a:prstGeom>
          <a:noFill/>
        </p:spPr>
        <p:txBody>
          <a:bodyPr wrap="square" lIns="182880" tIns="146304" rIns="182880" bIns="146304" rtlCol="0">
            <a:spAutoFit/>
          </a:bodyPr>
          <a:lstStyle/>
          <a:p>
            <a:pPr>
              <a:lnSpc>
                <a:spcPct val="90000"/>
              </a:lnSpc>
              <a:spcAft>
                <a:spcPts val="600"/>
              </a:spcAft>
            </a:pPr>
            <a:r>
              <a:rPr lang="en-US" sz="9000" b="1" dirty="0">
                <a:latin typeface="Poppins ExtraBold" pitchFamily="2" charset="77"/>
                <a:cs typeface="Poppins ExtraBold" pitchFamily="2" charset="77"/>
              </a:rPr>
              <a:t>2023</a:t>
            </a:r>
          </a:p>
        </p:txBody>
      </p:sp>
      <p:pic>
        <p:nvPicPr>
          <p:cNvPr id="17" name="Picture 16" descr="A picture containing font, graphics, graphic design, text&#10;&#10;Description automatically generated">
            <a:extLst>
              <a:ext uri="{FF2B5EF4-FFF2-40B4-BE49-F238E27FC236}">
                <a16:creationId xmlns:a16="http://schemas.microsoft.com/office/drawing/2014/main" id="{DA7104A4-1876-F218-924C-1DBE7991C831}"/>
              </a:ext>
            </a:extLst>
          </p:cNvPr>
          <p:cNvPicPr>
            <a:picLocks noChangeAspect="1"/>
          </p:cNvPicPr>
          <p:nvPr/>
        </p:nvPicPr>
        <p:blipFill>
          <a:blip r:embed="rId5"/>
          <a:stretch>
            <a:fillRect/>
          </a:stretch>
        </p:blipFill>
        <p:spPr>
          <a:xfrm>
            <a:off x="198437" y="244098"/>
            <a:ext cx="7211562" cy="1669672"/>
          </a:xfrm>
          <a:prstGeom prst="rect">
            <a:avLst/>
          </a:prstGeom>
        </p:spPr>
      </p:pic>
      <p:pic>
        <p:nvPicPr>
          <p:cNvPr id="5" name="Picture 4">
            <a:extLst>
              <a:ext uri="{FF2B5EF4-FFF2-40B4-BE49-F238E27FC236}">
                <a16:creationId xmlns:a16="http://schemas.microsoft.com/office/drawing/2014/main" id="{0DB0AAEF-F784-DB2E-1B8C-09503340B374}"/>
              </a:ext>
            </a:extLst>
          </p:cNvPr>
          <p:cNvPicPr>
            <a:picLocks noChangeAspect="1"/>
          </p:cNvPicPr>
          <p:nvPr/>
        </p:nvPicPr>
        <p:blipFill>
          <a:blip r:embed="rId6"/>
          <a:stretch>
            <a:fillRect/>
          </a:stretch>
        </p:blipFill>
        <p:spPr>
          <a:xfrm>
            <a:off x="1792224" y="1956816"/>
            <a:ext cx="2133079" cy="576072"/>
          </a:xfrm>
          <a:prstGeom prst="rect">
            <a:avLst/>
          </a:prstGeom>
        </p:spPr>
      </p:pic>
    </p:spTree>
    <p:extLst>
      <p:ext uri="{BB962C8B-B14F-4D97-AF65-F5344CB8AC3E}">
        <p14:creationId xmlns:p14="http://schemas.microsoft.com/office/powerpoint/2010/main" val="3732747212"/>
      </p:ext>
    </p:extLst>
  </p:cSld>
  <p:clrMapOvr>
    <a:masterClrMapping/>
  </p:clrMapOvr>
  <mc:AlternateContent xmlns:mc="http://schemas.openxmlformats.org/markup-compatibility/2006" xmlns:p14="http://schemas.microsoft.com/office/powerpoint/2010/main">
    <mc:Choice Requires="p14">
      <p:transition spd="med" p14:dur="700" advTm="4132">
        <p:fade/>
      </p:transition>
    </mc:Choice>
    <mc:Fallback xmlns="">
      <p:transition spd="med" advTm="413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B16D3-563C-7621-2B86-A336C80E2C44}"/>
              </a:ext>
            </a:extLst>
          </p:cNvPr>
          <p:cNvSpPr/>
          <p:nvPr/>
        </p:nvSpPr>
        <p:spPr bwMode="auto">
          <a:xfrm>
            <a:off x="541337" y="2201862"/>
            <a:ext cx="10388249" cy="1383252"/>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1EF58C9-0F3A-DFE2-3695-798D8C2788D7}"/>
              </a:ext>
            </a:extLst>
          </p:cNvPr>
          <p:cNvSpPr>
            <a:spLocks noGrp="1"/>
          </p:cNvSpPr>
          <p:nvPr>
            <p:ph type="title"/>
          </p:nvPr>
        </p:nvSpPr>
        <p:spPr>
          <a:xfrm>
            <a:off x="579437" y="2582862"/>
            <a:ext cx="10972484" cy="712249"/>
          </a:xfrm>
        </p:spPr>
        <p:txBody>
          <a:bodyPr/>
          <a:lstStyle/>
          <a:p>
            <a:r>
              <a:rPr lang="en-US" dirty="0"/>
              <a:t>Default to D365 reports when the option exists</a:t>
            </a:r>
          </a:p>
        </p:txBody>
      </p:sp>
      <p:grpSp>
        <p:nvGrpSpPr>
          <p:cNvPr id="5" name="Group 4">
            <a:extLst>
              <a:ext uri="{FF2B5EF4-FFF2-40B4-BE49-F238E27FC236}">
                <a16:creationId xmlns:a16="http://schemas.microsoft.com/office/drawing/2014/main" id="{6A75394F-69A2-8ED4-6B29-63D955D782CD}"/>
              </a:ext>
            </a:extLst>
          </p:cNvPr>
          <p:cNvGrpSpPr/>
          <p:nvPr/>
        </p:nvGrpSpPr>
        <p:grpSpPr>
          <a:xfrm>
            <a:off x="9285288" y="106362"/>
            <a:ext cx="3181349" cy="1104900"/>
            <a:chOff x="9564701" y="1325562"/>
            <a:chExt cx="2871774" cy="800100"/>
          </a:xfrm>
        </p:grpSpPr>
        <p:sp>
          <p:nvSpPr>
            <p:cNvPr id="6" name="Rectangle 5">
              <a:extLst>
                <a:ext uri="{FF2B5EF4-FFF2-40B4-BE49-F238E27FC236}">
                  <a16:creationId xmlns:a16="http://schemas.microsoft.com/office/drawing/2014/main" id="{E688CD9E-CFD9-F6E8-FD49-5DE734BC9E6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Flowchart: Delay 6">
              <a:extLst>
                <a:ext uri="{FF2B5EF4-FFF2-40B4-BE49-F238E27FC236}">
                  <a16:creationId xmlns:a16="http://schemas.microsoft.com/office/drawing/2014/main" id="{81183B77-7A0F-DEA0-3693-F3D0F68BD64E}"/>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8" name="Picture 7" descr="A black background with white text&#10;&#10;Description automatically generated">
            <a:extLst>
              <a:ext uri="{FF2B5EF4-FFF2-40B4-BE49-F238E27FC236}">
                <a16:creationId xmlns:a16="http://schemas.microsoft.com/office/drawing/2014/main" id="{EBC5A14A-66F3-971D-808A-77BAB5C7263E}"/>
              </a:ext>
            </a:extLst>
          </p:cNvPr>
          <p:cNvPicPr>
            <a:picLocks noChangeAspect="1"/>
          </p:cNvPicPr>
          <p:nvPr/>
        </p:nvPicPr>
        <p:blipFill>
          <a:blip r:embed="rId3"/>
          <a:stretch>
            <a:fillRect/>
          </a:stretch>
        </p:blipFill>
        <p:spPr>
          <a:xfrm>
            <a:off x="9634704" y="254402"/>
            <a:ext cx="2755733" cy="804460"/>
          </a:xfrm>
          <a:prstGeom prst="rect">
            <a:avLst/>
          </a:prstGeom>
        </p:spPr>
      </p:pic>
      <p:grpSp>
        <p:nvGrpSpPr>
          <p:cNvPr id="3" name="Group 2">
            <a:extLst>
              <a:ext uri="{FF2B5EF4-FFF2-40B4-BE49-F238E27FC236}">
                <a16:creationId xmlns:a16="http://schemas.microsoft.com/office/drawing/2014/main" id="{27ECDA89-1B4A-8501-6DDD-49E6CF544BDB}"/>
              </a:ext>
            </a:extLst>
          </p:cNvPr>
          <p:cNvGrpSpPr/>
          <p:nvPr/>
        </p:nvGrpSpPr>
        <p:grpSpPr>
          <a:xfrm>
            <a:off x="9255126" y="106362"/>
            <a:ext cx="3181349" cy="1117174"/>
            <a:chOff x="9564701" y="1325562"/>
            <a:chExt cx="2871774" cy="808988"/>
          </a:xfrm>
        </p:grpSpPr>
        <p:sp>
          <p:nvSpPr>
            <p:cNvPr id="9" name="Rectangle 8">
              <a:extLst>
                <a:ext uri="{FF2B5EF4-FFF2-40B4-BE49-F238E27FC236}">
                  <a16:creationId xmlns:a16="http://schemas.microsoft.com/office/drawing/2014/main" id="{777ED06A-91EE-1A1E-758A-45479C1E9665}"/>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Flowchart: Delay 9">
              <a:extLst>
                <a:ext uri="{FF2B5EF4-FFF2-40B4-BE49-F238E27FC236}">
                  <a16:creationId xmlns:a16="http://schemas.microsoft.com/office/drawing/2014/main" id="{E2B5A453-7DBB-94E1-41E3-C186C6ED9247}"/>
                </a:ext>
              </a:extLst>
            </p:cNvPr>
            <p:cNvSpPr/>
            <p:nvPr/>
          </p:nvSpPr>
          <p:spPr bwMode="auto">
            <a:xfrm rot="10800000">
              <a:off x="9564701" y="1334450"/>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1" name="Picture 10" descr="A black background with white text&#10;&#10;Description automatically generated">
            <a:extLst>
              <a:ext uri="{FF2B5EF4-FFF2-40B4-BE49-F238E27FC236}">
                <a16:creationId xmlns:a16="http://schemas.microsoft.com/office/drawing/2014/main" id="{C0116406-8DE9-EDBF-23B2-657A48A5307D}"/>
              </a:ext>
            </a:extLst>
          </p:cNvPr>
          <p:cNvPicPr>
            <a:picLocks noChangeAspect="1"/>
          </p:cNvPicPr>
          <p:nvPr/>
        </p:nvPicPr>
        <p:blipFill>
          <a:blip r:embed="rId3"/>
          <a:stretch>
            <a:fillRect/>
          </a:stretch>
        </p:blipFill>
        <p:spPr>
          <a:xfrm>
            <a:off x="9620745" y="299648"/>
            <a:ext cx="2755733" cy="804460"/>
          </a:xfrm>
          <a:prstGeom prst="rect">
            <a:avLst/>
          </a:prstGeom>
        </p:spPr>
      </p:pic>
    </p:spTree>
    <p:extLst>
      <p:ext uri="{BB962C8B-B14F-4D97-AF65-F5344CB8AC3E}">
        <p14:creationId xmlns:p14="http://schemas.microsoft.com/office/powerpoint/2010/main" val="2282745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145">
        <p159:morph option="byObject"/>
      </p:transition>
    </mc:Choice>
    <mc:Fallback xmlns="">
      <p:transition spd="slow" advTm="814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65672C8-E486-8D47-8F97-77CD0004D0C9}"/>
              </a:ext>
            </a:extLst>
          </p:cNvPr>
          <p:cNvSpPr/>
          <p:nvPr/>
        </p:nvSpPr>
        <p:spPr bwMode="auto">
          <a:xfrm>
            <a:off x="655637" y="2205916"/>
            <a:ext cx="10629900" cy="27432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A88B9339-EFEE-CEFF-B865-2F25DCA99A6E}"/>
              </a:ext>
            </a:extLst>
          </p:cNvPr>
          <p:cNvSpPr/>
          <p:nvPr/>
        </p:nvSpPr>
        <p:spPr bwMode="auto">
          <a:xfrm>
            <a:off x="655637" y="906462"/>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0BFB204F-E448-4B28-B093-B13D461E345A}"/>
              </a:ext>
            </a:extLst>
          </p:cNvPr>
          <p:cNvSpPr>
            <a:spLocks noGrp="1"/>
          </p:cNvSpPr>
          <p:nvPr>
            <p:ph type="title"/>
          </p:nvPr>
        </p:nvSpPr>
        <p:spPr/>
        <p:txBody>
          <a:bodyPr/>
          <a:lstStyle/>
          <a:p>
            <a:r>
              <a:rPr lang="en-US" dirty="0"/>
              <a:t>D365 F&amp;O Out of the Box Reports</a:t>
            </a:r>
          </a:p>
        </p:txBody>
      </p:sp>
      <p:sp>
        <p:nvSpPr>
          <p:cNvPr id="2" name="Content Placeholder 1">
            <a:extLst>
              <a:ext uri="{FF2B5EF4-FFF2-40B4-BE49-F238E27FC236}">
                <a16:creationId xmlns:a16="http://schemas.microsoft.com/office/drawing/2014/main" id="{E6AD6E7B-FEB4-C566-8294-558FCBF4F80A}"/>
              </a:ext>
            </a:extLst>
          </p:cNvPr>
          <p:cNvSpPr>
            <a:spLocks noGrp="1"/>
          </p:cNvSpPr>
          <p:nvPr>
            <p:ph type="body" sz="quarter" idx="10"/>
          </p:nvPr>
        </p:nvSpPr>
        <p:spPr>
          <a:xfrm>
            <a:off x="731836" y="2242770"/>
            <a:ext cx="6860259" cy="1493838"/>
          </a:xfrm>
        </p:spPr>
        <p:txBody>
          <a:bodyPr/>
          <a:lstStyle/>
          <a:p>
            <a:pPr marL="0" indent="0">
              <a:buNone/>
            </a:pPr>
            <a:r>
              <a:rPr lang="en-US" dirty="0"/>
              <a:t>Where to find them:</a:t>
            </a:r>
          </a:p>
          <a:p>
            <a:pPr marL="0" indent="0">
              <a:buNone/>
            </a:pPr>
            <a:r>
              <a:rPr lang="en-US" sz="2800" dirty="0"/>
              <a:t>Within the module &gt;Inquiries and reports sections</a:t>
            </a:r>
            <a:endParaRPr lang="en-US" dirty="0"/>
          </a:p>
        </p:txBody>
      </p:sp>
      <p:grpSp>
        <p:nvGrpSpPr>
          <p:cNvPr id="23" name="Group 22">
            <a:extLst>
              <a:ext uri="{FF2B5EF4-FFF2-40B4-BE49-F238E27FC236}">
                <a16:creationId xmlns:a16="http://schemas.microsoft.com/office/drawing/2014/main" id="{7733CF60-8019-A0AC-100C-EE59702F7CC4}"/>
              </a:ext>
            </a:extLst>
          </p:cNvPr>
          <p:cNvGrpSpPr/>
          <p:nvPr/>
        </p:nvGrpSpPr>
        <p:grpSpPr>
          <a:xfrm>
            <a:off x="9255126" y="30162"/>
            <a:ext cx="3181349" cy="1104900"/>
            <a:chOff x="9564701" y="1325562"/>
            <a:chExt cx="2871774" cy="800100"/>
          </a:xfrm>
        </p:grpSpPr>
        <p:sp>
          <p:nvSpPr>
            <p:cNvPr id="24" name="Rectangle 23">
              <a:extLst>
                <a:ext uri="{FF2B5EF4-FFF2-40B4-BE49-F238E27FC236}">
                  <a16:creationId xmlns:a16="http://schemas.microsoft.com/office/drawing/2014/main" id="{0D559C44-DBAC-3138-D336-950DA4D9E346}"/>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5" name="Flowchart: Delay 24">
              <a:extLst>
                <a:ext uri="{FF2B5EF4-FFF2-40B4-BE49-F238E27FC236}">
                  <a16:creationId xmlns:a16="http://schemas.microsoft.com/office/drawing/2014/main" id="{1AAC47EB-CFD3-A11D-EB93-4490E120E6A4}"/>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26" name="Picture 25" descr="A black background with white text&#10;&#10;Description automatically generated">
            <a:extLst>
              <a:ext uri="{FF2B5EF4-FFF2-40B4-BE49-F238E27FC236}">
                <a16:creationId xmlns:a16="http://schemas.microsoft.com/office/drawing/2014/main" id="{07837C10-422A-C128-E93B-4586B45F3B7A}"/>
              </a:ext>
            </a:extLst>
          </p:cNvPr>
          <p:cNvPicPr>
            <a:picLocks noChangeAspect="1"/>
          </p:cNvPicPr>
          <p:nvPr/>
        </p:nvPicPr>
        <p:blipFill>
          <a:blip r:embed="rId3"/>
          <a:stretch>
            <a:fillRect/>
          </a:stretch>
        </p:blipFill>
        <p:spPr>
          <a:xfrm>
            <a:off x="9620745" y="223448"/>
            <a:ext cx="2755733" cy="804460"/>
          </a:xfrm>
          <a:prstGeom prst="rect">
            <a:avLst/>
          </a:prstGeom>
        </p:spPr>
      </p:pic>
      <p:grpSp>
        <p:nvGrpSpPr>
          <p:cNvPr id="6" name="Group 5">
            <a:extLst>
              <a:ext uri="{FF2B5EF4-FFF2-40B4-BE49-F238E27FC236}">
                <a16:creationId xmlns:a16="http://schemas.microsoft.com/office/drawing/2014/main" id="{224FFD97-439F-2916-7962-A9DAB7A8CABA}"/>
              </a:ext>
            </a:extLst>
          </p:cNvPr>
          <p:cNvGrpSpPr/>
          <p:nvPr/>
        </p:nvGrpSpPr>
        <p:grpSpPr>
          <a:xfrm>
            <a:off x="9255126" y="106362"/>
            <a:ext cx="3181349" cy="1117174"/>
            <a:chOff x="9564701" y="1325562"/>
            <a:chExt cx="2871774" cy="808988"/>
          </a:xfrm>
        </p:grpSpPr>
        <p:sp>
          <p:nvSpPr>
            <p:cNvPr id="7" name="Rectangle 6">
              <a:extLst>
                <a:ext uri="{FF2B5EF4-FFF2-40B4-BE49-F238E27FC236}">
                  <a16:creationId xmlns:a16="http://schemas.microsoft.com/office/drawing/2014/main" id="{8807C18A-4E56-D6E0-CDB8-1AB0BEB96990}"/>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Flowchart: Delay 7">
              <a:extLst>
                <a:ext uri="{FF2B5EF4-FFF2-40B4-BE49-F238E27FC236}">
                  <a16:creationId xmlns:a16="http://schemas.microsoft.com/office/drawing/2014/main" id="{E6800EDB-EAF3-DFA4-4F69-CB7BBBE79F95}"/>
                </a:ext>
              </a:extLst>
            </p:cNvPr>
            <p:cNvSpPr/>
            <p:nvPr/>
          </p:nvSpPr>
          <p:spPr bwMode="auto">
            <a:xfrm rot="10800000">
              <a:off x="9564701" y="1334450"/>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9" name="Picture 8" descr="A black background with white text&#10;&#10;Description automatically generated">
            <a:extLst>
              <a:ext uri="{FF2B5EF4-FFF2-40B4-BE49-F238E27FC236}">
                <a16:creationId xmlns:a16="http://schemas.microsoft.com/office/drawing/2014/main" id="{52BEC144-7A60-C57D-80CA-4765131B8AB8}"/>
              </a:ext>
            </a:extLst>
          </p:cNvPr>
          <p:cNvPicPr>
            <a:picLocks noChangeAspect="1"/>
          </p:cNvPicPr>
          <p:nvPr/>
        </p:nvPicPr>
        <p:blipFill>
          <a:blip r:embed="rId3"/>
          <a:stretch>
            <a:fillRect/>
          </a:stretch>
        </p:blipFill>
        <p:spPr>
          <a:xfrm>
            <a:off x="9620745" y="299648"/>
            <a:ext cx="2755733" cy="804460"/>
          </a:xfrm>
          <a:prstGeom prst="rect">
            <a:avLst/>
          </a:prstGeom>
        </p:spPr>
      </p:pic>
      <p:pic>
        <p:nvPicPr>
          <p:cNvPr id="11" name="Picture 10">
            <a:extLst>
              <a:ext uri="{FF2B5EF4-FFF2-40B4-BE49-F238E27FC236}">
                <a16:creationId xmlns:a16="http://schemas.microsoft.com/office/drawing/2014/main" id="{B5985B37-1B6D-48C3-502E-9B64EA2E9C5C}"/>
              </a:ext>
            </a:extLst>
          </p:cNvPr>
          <p:cNvPicPr>
            <a:picLocks noChangeAspect="1"/>
          </p:cNvPicPr>
          <p:nvPr/>
        </p:nvPicPr>
        <p:blipFill rotWithShape="1">
          <a:blip r:embed="rId4"/>
          <a:srcRect b="20013"/>
          <a:stretch/>
        </p:blipFill>
        <p:spPr>
          <a:xfrm>
            <a:off x="8953652" y="1744682"/>
            <a:ext cx="3422826" cy="461724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D1482A1-6B33-4E9B-CA41-B6C0F5687137}"/>
              </a:ext>
            </a:extLst>
          </p:cNvPr>
          <p:cNvPicPr>
            <a:picLocks noChangeAspect="1"/>
          </p:cNvPicPr>
          <p:nvPr/>
        </p:nvPicPr>
        <p:blipFill rotWithShape="1">
          <a:blip r:embed="rId5"/>
          <a:srcRect b="21022"/>
          <a:stretch/>
        </p:blipFill>
        <p:spPr>
          <a:xfrm>
            <a:off x="4161966" y="3497262"/>
            <a:ext cx="4364389" cy="34693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905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250">
        <p159:morph option="byObject"/>
      </p:transition>
    </mc:Choice>
    <mc:Fallback xmlns="">
      <p:transition spd="slow" advTm="2025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BEEBC5F-FD8E-97B1-5EE6-AB3473D20370}"/>
              </a:ext>
            </a:extLst>
          </p:cNvPr>
          <p:cNvSpPr/>
          <p:nvPr/>
        </p:nvSpPr>
        <p:spPr bwMode="auto">
          <a:xfrm>
            <a:off x="655637" y="2087562"/>
            <a:ext cx="10629900" cy="27432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5B08A77B-6891-EAF7-1B04-118B33637DEA}"/>
              </a:ext>
            </a:extLst>
          </p:cNvPr>
          <p:cNvSpPr/>
          <p:nvPr/>
        </p:nvSpPr>
        <p:spPr bwMode="auto">
          <a:xfrm>
            <a:off x="655637" y="906462"/>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Form Personalization</a:t>
            </a:r>
          </a:p>
        </p:txBody>
      </p:sp>
      <p:sp>
        <p:nvSpPr>
          <p:cNvPr id="4" name="Text Placeholder 3">
            <a:extLst>
              <a:ext uri="{FF2B5EF4-FFF2-40B4-BE49-F238E27FC236}">
                <a16:creationId xmlns:a16="http://schemas.microsoft.com/office/drawing/2014/main" id="{FB53F09A-09FA-7ED0-E90B-EE788CF0D72E}"/>
              </a:ext>
            </a:extLst>
          </p:cNvPr>
          <p:cNvSpPr>
            <a:spLocks noGrp="1"/>
          </p:cNvSpPr>
          <p:nvPr>
            <p:ph type="body" sz="quarter" idx="10"/>
          </p:nvPr>
        </p:nvSpPr>
        <p:spPr>
          <a:xfrm>
            <a:off x="808038" y="2486808"/>
            <a:ext cx="5908294" cy="2194663"/>
          </a:xfrm>
        </p:spPr>
        <p:txBody>
          <a:bodyPr/>
          <a:lstStyle/>
          <a:p>
            <a:r>
              <a:rPr lang="en-US" dirty="0"/>
              <a:t>Adding Columns</a:t>
            </a:r>
          </a:p>
          <a:p>
            <a:r>
              <a:rPr lang="en-US" dirty="0"/>
              <a:t>Saved Views</a:t>
            </a:r>
          </a:p>
          <a:p>
            <a:r>
              <a:rPr lang="en-US" dirty="0"/>
              <a:t>Workspaces</a:t>
            </a:r>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3"/>
          <a:stretch>
            <a:fillRect/>
          </a:stretch>
        </p:blipFill>
        <p:spPr>
          <a:xfrm>
            <a:off x="9620745" y="223448"/>
            <a:ext cx="2755733" cy="804460"/>
          </a:xfrm>
          <a:prstGeom prst="rect">
            <a:avLst/>
          </a:prstGeom>
        </p:spPr>
      </p:pic>
    </p:spTree>
    <p:extLst>
      <p:ext uri="{BB962C8B-B14F-4D97-AF65-F5344CB8AC3E}">
        <p14:creationId xmlns:p14="http://schemas.microsoft.com/office/powerpoint/2010/main" val="3252860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928">
        <p159:morph option="byObject"/>
      </p:transition>
    </mc:Choice>
    <mc:Fallback xmlns="">
      <p:transition spd="slow" advTm="18928">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08A77B-6891-EAF7-1B04-118B33637DEA}"/>
              </a:ext>
            </a:extLst>
          </p:cNvPr>
          <p:cNvSpPr/>
          <p:nvPr/>
        </p:nvSpPr>
        <p:spPr bwMode="auto">
          <a:xfrm>
            <a:off x="655637" y="906462"/>
            <a:ext cx="5838296"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Adding Columns</a:t>
            </a:r>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3"/>
          <a:stretch>
            <a:fillRect/>
          </a:stretch>
        </p:blipFill>
        <p:spPr>
          <a:xfrm>
            <a:off x="9620745" y="223448"/>
            <a:ext cx="2755733" cy="804460"/>
          </a:xfrm>
          <a:prstGeom prst="rect">
            <a:avLst/>
          </a:prstGeom>
        </p:spPr>
      </p:pic>
      <p:pic>
        <p:nvPicPr>
          <p:cNvPr id="9" name="Picture 8">
            <a:extLst>
              <a:ext uri="{FF2B5EF4-FFF2-40B4-BE49-F238E27FC236}">
                <a16:creationId xmlns:a16="http://schemas.microsoft.com/office/drawing/2014/main" id="{9B73F333-3EF7-F6A6-69A1-8A266C57A0CB}"/>
              </a:ext>
            </a:extLst>
          </p:cNvPr>
          <p:cNvPicPr>
            <a:picLocks noChangeAspect="1"/>
          </p:cNvPicPr>
          <p:nvPr/>
        </p:nvPicPr>
        <p:blipFill>
          <a:blip r:embed="rId4"/>
          <a:stretch>
            <a:fillRect/>
          </a:stretch>
        </p:blipFill>
        <p:spPr>
          <a:xfrm>
            <a:off x="123825" y="2714315"/>
            <a:ext cx="12471295" cy="1870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1076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370">
        <p159:morph option="byObject"/>
      </p:transition>
    </mc:Choice>
    <mc:Fallback xmlns="">
      <p:transition spd="slow" advTm="337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08A77B-6891-EAF7-1B04-118B33637DEA}"/>
              </a:ext>
            </a:extLst>
          </p:cNvPr>
          <p:cNvSpPr/>
          <p:nvPr/>
        </p:nvSpPr>
        <p:spPr bwMode="auto">
          <a:xfrm>
            <a:off x="655637" y="906462"/>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Adding Columns</a:t>
            </a:r>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3"/>
          <a:stretch>
            <a:fillRect/>
          </a:stretch>
        </p:blipFill>
        <p:spPr>
          <a:xfrm>
            <a:off x="9620745" y="223448"/>
            <a:ext cx="2755733" cy="804460"/>
          </a:xfrm>
          <a:prstGeom prst="rect">
            <a:avLst/>
          </a:prstGeom>
        </p:spPr>
      </p:pic>
      <p:pic>
        <p:nvPicPr>
          <p:cNvPr id="11" name="Picture 10">
            <a:extLst>
              <a:ext uri="{FF2B5EF4-FFF2-40B4-BE49-F238E27FC236}">
                <a16:creationId xmlns:a16="http://schemas.microsoft.com/office/drawing/2014/main" id="{F68BC0D3-9717-4A17-103B-D345C464DD03}"/>
              </a:ext>
            </a:extLst>
          </p:cNvPr>
          <p:cNvPicPr>
            <a:picLocks noChangeAspect="1"/>
          </p:cNvPicPr>
          <p:nvPr/>
        </p:nvPicPr>
        <p:blipFill>
          <a:blip r:embed="rId4"/>
          <a:stretch>
            <a:fillRect/>
          </a:stretch>
        </p:blipFill>
        <p:spPr>
          <a:xfrm>
            <a:off x="5353272" y="429979"/>
            <a:ext cx="3781829" cy="565808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7535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2893">
        <p159:morph option="byObject"/>
      </p:transition>
    </mc:Choice>
    <mc:Fallback xmlns="">
      <p:transition spd="slow" advTm="42893">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08A77B-6891-EAF7-1B04-118B33637DEA}"/>
              </a:ext>
            </a:extLst>
          </p:cNvPr>
          <p:cNvSpPr/>
          <p:nvPr/>
        </p:nvSpPr>
        <p:spPr bwMode="auto">
          <a:xfrm>
            <a:off x="655637" y="906462"/>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Adding Columns</a:t>
            </a:r>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3"/>
          <a:stretch>
            <a:fillRect/>
          </a:stretch>
        </p:blipFill>
        <p:spPr>
          <a:xfrm>
            <a:off x="9620745" y="223448"/>
            <a:ext cx="2755733" cy="804460"/>
          </a:xfrm>
          <a:prstGeom prst="rect">
            <a:avLst/>
          </a:prstGeom>
        </p:spPr>
      </p:pic>
      <p:pic>
        <p:nvPicPr>
          <p:cNvPr id="2" name="Picture 1">
            <a:extLst>
              <a:ext uri="{FF2B5EF4-FFF2-40B4-BE49-F238E27FC236}">
                <a16:creationId xmlns:a16="http://schemas.microsoft.com/office/drawing/2014/main" id="{A22FBBC7-927B-4054-0E09-571339D8AD89}"/>
              </a:ext>
            </a:extLst>
          </p:cNvPr>
          <p:cNvPicPr>
            <a:picLocks noChangeAspect="1"/>
          </p:cNvPicPr>
          <p:nvPr/>
        </p:nvPicPr>
        <p:blipFill>
          <a:blip r:embed="rId4"/>
          <a:stretch>
            <a:fillRect/>
          </a:stretch>
        </p:blipFill>
        <p:spPr>
          <a:xfrm>
            <a:off x="815198" y="2601791"/>
            <a:ext cx="10611395" cy="23813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3294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6245">
        <p159:morph option="byObject"/>
      </p:transition>
    </mc:Choice>
    <mc:Fallback xmlns="">
      <p:transition spd="slow" advTm="36245">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08A77B-6891-EAF7-1B04-118B33637DEA}"/>
              </a:ext>
            </a:extLst>
          </p:cNvPr>
          <p:cNvSpPr/>
          <p:nvPr/>
        </p:nvSpPr>
        <p:spPr bwMode="auto">
          <a:xfrm>
            <a:off x="626761" y="867777"/>
            <a:ext cx="4952772"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Saved Views</a:t>
            </a:r>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2" name="Picture 1">
            <a:extLst>
              <a:ext uri="{FF2B5EF4-FFF2-40B4-BE49-F238E27FC236}">
                <a16:creationId xmlns:a16="http://schemas.microsoft.com/office/drawing/2014/main" id="{65AA58AA-2B42-E6A8-3E44-EB09A5E368AD}"/>
              </a:ext>
            </a:extLst>
          </p:cNvPr>
          <p:cNvPicPr>
            <a:picLocks noChangeAspect="1"/>
          </p:cNvPicPr>
          <p:nvPr/>
        </p:nvPicPr>
        <p:blipFill rotWithShape="1">
          <a:blip r:embed="rId3"/>
          <a:srcRect t="1" b="1629"/>
          <a:stretch/>
        </p:blipFill>
        <p:spPr>
          <a:xfrm>
            <a:off x="626761" y="2449941"/>
            <a:ext cx="11411536" cy="3004709"/>
          </a:xfrm>
          <a:prstGeom prst="rect">
            <a:avLst/>
          </a:prstGeom>
          <a:ln>
            <a:noFill/>
          </a:ln>
          <a:effectLst>
            <a:outerShdw blurRad="292100" dist="139700" dir="2700000" algn="tl" rotWithShape="0">
              <a:srgbClr val="333333">
                <a:alpha val="65000"/>
              </a:srgbClr>
            </a:outerShdw>
          </a:effectLst>
        </p:spPr>
      </p:pic>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4"/>
          <a:stretch>
            <a:fillRect/>
          </a:stretch>
        </p:blipFill>
        <p:spPr>
          <a:xfrm>
            <a:off x="9620745" y="223448"/>
            <a:ext cx="2755733" cy="804460"/>
          </a:xfrm>
          <a:prstGeom prst="rect">
            <a:avLst/>
          </a:prstGeom>
        </p:spPr>
      </p:pic>
      <p:sp>
        <p:nvSpPr>
          <p:cNvPr id="4" name="Rectangle 3">
            <a:extLst>
              <a:ext uri="{FF2B5EF4-FFF2-40B4-BE49-F238E27FC236}">
                <a16:creationId xmlns:a16="http://schemas.microsoft.com/office/drawing/2014/main" id="{A39B718A-EA86-F729-8407-5CC5ACAD0B6C}"/>
              </a:ext>
            </a:extLst>
          </p:cNvPr>
          <p:cNvSpPr/>
          <p:nvPr/>
        </p:nvSpPr>
        <p:spPr bwMode="auto">
          <a:xfrm>
            <a:off x="642636" y="2670175"/>
            <a:ext cx="1468739" cy="276225"/>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59937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350">
        <p159:morph option="byObject"/>
      </p:transition>
    </mc:Choice>
    <mc:Fallback xmlns="">
      <p:transition spd="slow" advTm="3735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0CCA5D1-548E-EC12-E3B7-971679256966}"/>
              </a:ext>
            </a:extLst>
          </p:cNvPr>
          <p:cNvSpPr/>
          <p:nvPr/>
        </p:nvSpPr>
        <p:spPr bwMode="auto">
          <a:xfrm>
            <a:off x="626761" y="867777"/>
            <a:ext cx="4952772"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Saved Views</a:t>
            </a:r>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3"/>
          <a:stretch>
            <a:fillRect/>
          </a:stretch>
        </p:blipFill>
        <p:spPr>
          <a:xfrm>
            <a:off x="9620745" y="223448"/>
            <a:ext cx="2755733" cy="804460"/>
          </a:xfrm>
          <a:prstGeom prst="rect">
            <a:avLst/>
          </a:prstGeom>
        </p:spPr>
      </p:pic>
      <p:pic>
        <p:nvPicPr>
          <p:cNvPr id="25" name="Picture 24">
            <a:extLst>
              <a:ext uri="{FF2B5EF4-FFF2-40B4-BE49-F238E27FC236}">
                <a16:creationId xmlns:a16="http://schemas.microsoft.com/office/drawing/2014/main" id="{3DDA9B74-80BC-B744-EE87-700CC84E680B}"/>
              </a:ext>
            </a:extLst>
          </p:cNvPr>
          <p:cNvPicPr>
            <a:picLocks noChangeAspect="1"/>
          </p:cNvPicPr>
          <p:nvPr/>
        </p:nvPicPr>
        <p:blipFill>
          <a:blip r:embed="rId4"/>
          <a:stretch>
            <a:fillRect/>
          </a:stretch>
        </p:blipFill>
        <p:spPr>
          <a:xfrm>
            <a:off x="846696" y="2451788"/>
            <a:ext cx="2292468" cy="1860646"/>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4D7206C0-B673-BADE-8DF8-30D1E3C3D67F}"/>
              </a:ext>
            </a:extLst>
          </p:cNvPr>
          <p:cNvPicPr>
            <a:picLocks noChangeAspect="1"/>
          </p:cNvPicPr>
          <p:nvPr/>
        </p:nvPicPr>
        <p:blipFill>
          <a:blip r:embed="rId5"/>
          <a:stretch>
            <a:fillRect/>
          </a:stretch>
        </p:blipFill>
        <p:spPr>
          <a:xfrm>
            <a:off x="4576085" y="2080417"/>
            <a:ext cx="1496051" cy="3824551"/>
          </a:xfrm>
          <a:prstGeom prst="rect">
            <a:avLst/>
          </a:prstGeom>
        </p:spPr>
      </p:pic>
      <p:pic>
        <p:nvPicPr>
          <p:cNvPr id="29" name="Picture 28">
            <a:extLst>
              <a:ext uri="{FF2B5EF4-FFF2-40B4-BE49-F238E27FC236}">
                <a16:creationId xmlns:a16="http://schemas.microsoft.com/office/drawing/2014/main" id="{AA090943-E323-BC62-0101-30226D6A9F13}"/>
              </a:ext>
            </a:extLst>
          </p:cNvPr>
          <p:cNvPicPr>
            <a:picLocks noChangeAspect="1"/>
          </p:cNvPicPr>
          <p:nvPr/>
        </p:nvPicPr>
        <p:blipFill>
          <a:blip r:embed="rId6"/>
          <a:stretch>
            <a:fillRect/>
          </a:stretch>
        </p:blipFill>
        <p:spPr>
          <a:xfrm>
            <a:off x="7902506" y="2559737"/>
            <a:ext cx="2705239" cy="1892397"/>
          </a:xfrm>
          <a:prstGeom prst="rect">
            <a:avLst/>
          </a:prstGeom>
        </p:spPr>
      </p:pic>
      <p:sp>
        <p:nvSpPr>
          <p:cNvPr id="10" name="Arrow: Right 9">
            <a:extLst>
              <a:ext uri="{FF2B5EF4-FFF2-40B4-BE49-F238E27FC236}">
                <a16:creationId xmlns:a16="http://schemas.microsoft.com/office/drawing/2014/main" id="{1AE89AF5-1164-A625-4897-AE47EE9C4E43}"/>
              </a:ext>
            </a:extLst>
          </p:cNvPr>
          <p:cNvSpPr/>
          <p:nvPr/>
        </p:nvSpPr>
        <p:spPr bwMode="auto">
          <a:xfrm>
            <a:off x="3625266" y="3382111"/>
            <a:ext cx="464717" cy="230187"/>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Arrow: Right 11">
            <a:extLst>
              <a:ext uri="{FF2B5EF4-FFF2-40B4-BE49-F238E27FC236}">
                <a16:creationId xmlns:a16="http://schemas.microsoft.com/office/drawing/2014/main" id="{B6FBB6EC-B59C-E5A5-8A1B-09B3566882B6}"/>
              </a:ext>
            </a:extLst>
          </p:cNvPr>
          <p:cNvSpPr/>
          <p:nvPr/>
        </p:nvSpPr>
        <p:spPr bwMode="auto">
          <a:xfrm>
            <a:off x="6558238" y="3382168"/>
            <a:ext cx="464717" cy="230187"/>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2" name="Picture 1">
            <a:extLst>
              <a:ext uri="{FF2B5EF4-FFF2-40B4-BE49-F238E27FC236}">
                <a16:creationId xmlns:a16="http://schemas.microsoft.com/office/drawing/2014/main" id="{5CD1E872-C7A9-6358-CD00-D9603BFDE083}"/>
              </a:ext>
            </a:extLst>
          </p:cNvPr>
          <p:cNvPicPr>
            <a:picLocks noChangeAspect="1"/>
          </p:cNvPicPr>
          <p:nvPr/>
        </p:nvPicPr>
        <p:blipFill>
          <a:blip r:embed="rId5"/>
          <a:stretch>
            <a:fillRect/>
          </a:stretch>
        </p:blipFill>
        <p:spPr>
          <a:xfrm>
            <a:off x="4536329" y="2073011"/>
            <a:ext cx="1496051" cy="3824551"/>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D75AE05D-7121-35C1-162B-AC5339027F99}"/>
              </a:ext>
            </a:extLst>
          </p:cNvPr>
          <p:cNvPicPr>
            <a:picLocks noChangeAspect="1"/>
          </p:cNvPicPr>
          <p:nvPr/>
        </p:nvPicPr>
        <p:blipFill>
          <a:blip r:embed="rId6"/>
          <a:stretch>
            <a:fillRect/>
          </a:stretch>
        </p:blipFill>
        <p:spPr>
          <a:xfrm>
            <a:off x="7862750" y="2552331"/>
            <a:ext cx="2705239" cy="18923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81895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4728">
        <p159:morph option="byObject"/>
      </p:transition>
    </mc:Choice>
    <mc:Fallback xmlns="">
      <p:transition spd="slow" advTm="54728">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7FEAAB5-AC75-6A7C-A87C-A38543C441E4}"/>
              </a:ext>
            </a:extLst>
          </p:cNvPr>
          <p:cNvSpPr/>
          <p:nvPr/>
        </p:nvSpPr>
        <p:spPr bwMode="auto">
          <a:xfrm>
            <a:off x="626761" y="867777"/>
            <a:ext cx="4952772"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Saved Views</a:t>
            </a:r>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3"/>
          <a:stretch>
            <a:fillRect/>
          </a:stretch>
        </p:blipFill>
        <p:spPr>
          <a:xfrm>
            <a:off x="9620745" y="223448"/>
            <a:ext cx="2755733" cy="804460"/>
          </a:xfrm>
          <a:prstGeom prst="rect">
            <a:avLst/>
          </a:prstGeom>
        </p:spPr>
      </p:pic>
      <p:grpSp>
        <p:nvGrpSpPr>
          <p:cNvPr id="9" name="Group 8">
            <a:extLst>
              <a:ext uri="{FF2B5EF4-FFF2-40B4-BE49-F238E27FC236}">
                <a16:creationId xmlns:a16="http://schemas.microsoft.com/office/drawing/2014/main" id="{FC55033E-21E0-3437-F822-CA2ABB07ADAF}"/>
              </a:ext>
            </a:extLst>
          </p:cNvPr>
          <p:cNvGrpSpPr/>
          <p:nvPr/>
        </p:nvGrpSpPr>
        <p:grpSpPr>
          <a:xfrm>
            <a:off x="252635" y="2303325"/>
            <a:ext cx="11449638" cy="3163023"/>
            <a:chOff x="252635" y="2303325"/>
            <a:chExt cx="11449638" cy="3163023"/>
          </a:xfrm>
        </p:grpSpPr>
        <p:pic>
          <p:nvPicPr>
            <p:cNvPr id="24" name="Picture 23">
              <a:extLst>
                <a:ext uri="{FF2B5EF4-FFF2-40B4-BE49-F238E27FC236}">
                  <a16:creationId xmlns:a16="http://schemas.microsoft.com/office/drawing/2014/main" id="{CCF735CC-DD18-EF63-92B8-B9C27E0F217C}"/>
                </a:ext>
              </a:extLst>
            </p:cNvPr>
            <p:cNvPicPr>
              <a:picLocks noChangeAspect="1"/>
            </p:cNvPicPr>
            <p:nvPr/>
          </p:nvPicPr>
          <p:blipFill>
            <a:blip r:embed="rId4"/>
            <a:stretch>
              <a:fillRect/>
            </a:stretch>
          </p:blipFill>
          <p:spPr>
            <a:xfrm>
              <a:off x="252635" y="2303325"/>
              <a:ext cx="11449638" cy="266713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1506B10-D630-216F-3C19-BB96B3C6B2AC}"/>
                </a:ext>
              </a:extLst>
            </p:cNvPr>
            <p:cNvPicPr>
              <a:picLocks noChangeAspect="1"/>
            </p:cNvPicPr>
            <p:nvPr/>
          </p:nvPicPr>
          <p:blipFill rotWithShape="1">
            <a:blip r:embed="rId5"/>
            <a:srcRect t="24153"/>
            <a:stretch/>
          </p:blipFill>
          <p:spPr>
            <a:xfrm>
              <a:off x="258985" y="3149600"/>
              <a:ext cx="11411536" cy="2316748"/>
            </a:xfrm>
            <a:prstGeom prst="rect">
              <a:avLst/>
            </a:prstGeom>
            <a:ln>
              <a:noFill/>
            </a:ln>
            <a:effectLst>
              <a:outerShdw blurRad="292100" dist="139700" dir="2700000" algn="tl" rotWithShape="0">
                <a:srgbClr val="333333">
                  <a:alpha val="65000"/>
                </a:srgbClr>
              </a:outerShdw>
            </a:effectLst>
          </p:spPr>
        </p:pic>
      </p:grpSp>
      <p:sp>
        <p:nvSpPr>
          <p:cNvPr id="10" name="Rectangle 9">
            <a:extLst>
              <a:ext uri="{FF2B5EF4-FFF2-40B4-BE49-F238E27FC236}">
                <a16:creationId xmlns:a16="http://schemas.microsoft.com/office/drawing/2014/main" id="{4E00F4F3-EFBC-D752-1437-2FD0F53EBDF9}"/>
              </a:ext>
            </a:extLst>
          </p:cNvPr>
          <p:cNvSpPr/>
          <p:nvPr/>
        </p:nvSpPr>
        <p:spPr bwMode="auto">
          <a:xfrm>
            <a:off x="8907639" y="3092450"/>
            <a:ext cx="1468739" cy="2406650"/>
          </a:xfrm>
          <a:prstGeom prst="rect">
            <a:avLst/>
          </a:prstGeom>
          <a:noFill/>
          <a:ln w="28575">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1961796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494">
        <p159:morph option="byObject"/>
      </p:transition>
    </mc:Choice>
    <mc:Fallback xmlns="">
      <p:transition spd="slow" advTm="2494">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08A77B-6891-EAF7-1B04-118B33637DEA}"/>
              </a:ext>
            </a:extLst>
          </p:cNvPr>
          <p:cNvSpPr/>
          <p:nvPr/>
        </p:nvSpPr>
        <p:spPr bwMode="auto">
          <a:xfrm>
            <a:off x="655637" y="906462"/>
            <a:ext cx="3947048"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Workspaces</a:t>
            </a:r>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3"/>
          <a:stretch>
            <a:fillRect/>
          </a:stretch>
        </p:blipFill>
        <p:spPr>
          <a:xfrm>
            <a:off x="9620745" y="223448"/>
            <a:ext cx="2755733" cy="804460"/>
          </a:xfrm>
          <a:prstGeom prst="rect">
            <a:avLst/>
          </a:prstGeom>
        </p:spPr>
      </p:pic>
      <p:pic>
        <p:nvPicPr>
          <p:cNvPr id="6" name="Picture 5">
            <a:extLst>
              <a:ext uri="{FF2B5EF4-FFF2-40B4-BE49-F238E27FC236}">
                <a16:creationId xmlns:a16="http://schemas.microsoft.com/office/drawing/2014/main" id="{5D5C8CB3-8CE0-7E80-0844-0EE69BD115DB}"/>
              </a:ext>
            </a:extLst>
          </p:cNvPr>
          <p:cNvPicPr>
            <a:picLocks noChangeAspect="1"/>
          </p:cNvPicPr>
          <p:nvPr/>
        </p:nvPicPr>
        <p:blipFill rotWithShape="1">
          <a:blip r:embed="rId4"/>
          <a:srcRect r="32445" b="13388"/>
          <a:stretch/>
        </p:blipFill>
        <p:spPr>
          <a:xfrm>
            <a:off x="273550" y="2390946"/>
            <a:ext cx="7859201" cy="311308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D5A0657F-4CFA-CBB7-A4AD-B1D140BC78D3}"/>
              </a:ext>
            </a:extLst>
          </p:cNvPr>
          <p:cNvPicPr>
            <a:picLocks noChangeAspect="1"/>
          </p:cNvPicPr>
          <p:nvPr/>
        </p:nvPicPr>
        <p:blipFill>
          <a:blip r:embed="rId5"/>
          <a:stretch>
            <a:fillRect/>
          </a:stretch>
        </p:blipFill>
        <p:spPr>
          <a:xfrm>
            <a:off x="9107021" y="2201863"/>
            <a:ext cx="2368672" cy="3302170"/>
          </a:xfrm>
          <a:prstGeom prst="rect">
            <a:avLst/>
          </a:prstGeom>
          <a:ln>
            <a:noFill/>
          </a:ln>
          <a:effectLst>
            <a:outerShdw blurRad="292100" dist="139700" dir="2700000" algn="tl" rotWithShape="0">
              <a:srgbClr val="333333">
                <a:alpha val="65000"/>
              </a:srgbClr>
            </a:outerShdw>
          </a:effectLst>
        </p:spPr>
      </p:pic>
      <p:sp>
        <p:nvSpPr>
          <p:cNvPr id="11" name="Arrow: Right 10">
            <a:extLst>
              <a:ext uri="{FF2B5EF4-FFF2-40B4-BE49-F238E27FC236}">
                <a16:creationId xmlns:a16="http://schemas.microsoft.com/office/drawing/2014/main" id="{F581B320-F04F-437B-D074-33E668CA398D}"/>
              </a:ext>
            </a:extLst>
          </p:cNvPr>
          <p:cNvSpPr/>
          <p:nvPr/>
        </p:nvSpPr>
        <p:spPr bwMode="auto">
          <a:xfrm>
            <a:off x="8302602" y="3509075"/>
            <a:ext cx="464717" cy="230187"/>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72017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5548">
        <p159:morph option="byObject"/>
      </p:transition>
    </mc:Choice>
    <mc:Fallback xmlns="">
      <p:transition spd="slow" advTm="35548">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29F326-4411-9025-34FB-56C57BEB7D7C}"/>
              </a:ext>
            </a:extLst>
          </p:cNvPr>
          <p:cNvSpPr/>
          <p:nvPr/>
        </p:nvSpPr>
        <p:spPr bwMode="auto">
          <a:xfrm>
            <a:off x="1215779" y="1630362"/>
            <a:ext cx="7962900" cy="265854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TextBox 3">
            <a:extLst>
              <a:ext uri="{FF2B5EF4-FFF2-40B4-BE49-F238E27FC236}">
                <a16:creationId xmlns:a16="http://schemas.microsoft.com/office/drawing/2014/main" id="{E24F7B83-DE4A-9543-E14E-C6CA01B1D35E}"/>
              </a:ext>
            </a:extLst>
          </p:cNvPr>
          <p:cNvSpPr txBox="1"/>
          <p:nvPr/>
        </p:nvSpPr>
        <p:spPr>
          <a:xfrm>
            <a:off x="1336675" y="2087562"/>
            <a:ext cx="7762875" cy="1938992"/>
          </a:xfrm>
          <a:prstGeom prst="rect">
            <a:avLst/>
          </a:prstGeom>
          <a:noFill/>
        </p:spPr>
        <p:txBody>
          <a:bodyPr wrap="square">
            <a:spAutoFit/>
          </a:bodyPr>
          <a:lstStyle/>
          <a:p>
            <a:pPr algn="ctr"/>
            <a:r>
              <a:rPr lang="en-US" sz="4000" b="1" dirty="0">
                <a:solidFill>
                  <a:schemeClr val="bg1"/>
                </a:solidFill>
                <a:effectLst>
                  <a:outerShdw blurRad="38100" dist="38100" dir="2700000" algn="tl">
                    <a:srgbClr val="000000">
                      <a:alpha val="43137"/>
                    </a:srgbClr>
                  </a:outerShdw>
                </a:effectLst>
                <a:latin typeface="Poppins" panose="00000500000000000000" pitchFamily="2" charset="0"/>
                <a:cs typeface="Poppins" panose="00000500000000000000" pitchFamily="2" charset="0"/>
              </a:rPr>
              <a:t>Choosing the Right Dynamics 365 F&amp;O Reporting Tool for the job</a:t>
            </a:r>
          </a:p>
        </p:txBody>
      </p:sp>
      <p:grpSp>
        <p:nvGrpSpPr>
          <p:cNvPr id="12" name="Group 11">
            <a:extLst>
              <a:ext uri="{FF2B5EF4-FFF2-40B4-BE49-F238E27FC236}">
                <a16:creationId xmlns:a16="http://schemas.microsoft.com/office/drawing/2014/main" id="{02769D47-A8F7-895B-C6B8-64CE7500FF17}"/>
              </a:ext>
            </a:extLst>
          </p:cNvPr>
          <p:cNvGrpSpPr/>
          <p:nvPr/>
        </p:nvGrpSpPr>
        <p:grpSpPr>
          <a:xfrm>
            <a:off x="9361488" y="1356516"/>
            <a:ext cx="3181349" cy="1050536"/>
            <a:chOff x="9564701" y="1325562"/>
            <a:chExt cx="2871774" cy="800100"/>
          </a:xfrm>
        </p:grpSpPr>
        <p:sp>
          <p:nvSpPr>
            <p:cNvPr id="10" name="Rectangle 9">
              <a:extLst>
                <a:ext uri="{FF2B5EF4-FFF2-40B4-BE49-F238E27FC236}">
                  <a16:creationId xmlns:a16="http://schemas.microsoft.com/office/drawing/2014/main" id="{F139D1A5-9D42-F625-5E0A-AF32FBC4FCA8}"/>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Flowchart: Delay 10">
              <a:extLst>
                <a:ext uri="{FF2B5EF4-FFF2-40B4-BE49-F238E27FC236}">
                  <a16:creationId xmlns:a16="http://schemas.microsoft.com/office/drawing/2014/main" id="{42985E5B-1944-2C14-145F-5F4F4CF6DDE1}"/>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7" name="Picture 6" descr="A black background with white text&#10;&#10;Description automatically generated">
            <a:extLst>
              <a:ext uri="{FF2B5EF4-FFF2-40B4-BE49-F238E27FC236}">
                <a16:creationId xmlns:a16="http://schemas.microsoft.com/office/drawing/2014/main" id="{DFCAE640-321C-333C-F635-907F9C056878}"/>
              </a:ext>
            </a:extLst>
          </p:cNvPr>
          <p:cNvPicPr>
            <a:picLocks noChangeAspect="1"/>
          </p:cNvPicPr>
          <p:nvPr/>
        </p:nvPicPr>
        <p:blipFill>
          <a:blip r:embed="rId3"/>
          <a:stretch>
            <a:fillRect/>
          </a:stretch>
        </p:blipFill>
        <p:spPr>
          <a:xfrm>
            <a:off x="9727107" y="1511702"/>
            <a:ext cx="2755733" cy="804460"/>
          </a:xfrm>
          <a:prstGeom prst="rect">
            <a:avLst/>
          </a:prstGeom>
        </p:spPr>
      </p:pic>
    </p:spTree>
    <p:extLst>
      <p:ext uri="{BB962C8B-B14F-4D97-AF65-F5344CB8AC3E}">
        <p14:creationId xmlns:p14="http://schemas.microsoft.com/office/powerpoint/2010/main" val="3016161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861">
        <p159:morph option="byObject"/>
      </p:transition>
    </mc:Choice>
    <mc:Fallback xmlns="">
      <p:transition spd="slow" advTm="10861">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8754C5-39C3-5469-D8BD-3F86E7F88F1F}"/>
              </a:ext>
            </a:extLst>
          </p:cNvPr>
          <p:cNvSpPr/>
          <p:nvPr/>
        </p:nvSpPr>
        <p:spPr bwMode="auto">
          <a:xfrm>
            <a:off x="626761" y="867777"/>
            <a:ext cx="4952772"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a:extLst>
              <a:ext uri="{FF2B5EF4-FFF2-40B4-BE49-F238E27FC236}">
                <a16:creationId xmlns:a16="http://schemas.microsoft.com/office/drawing/2014/main" id="{5B08A77B-6891-EAF7-1B04-118B33637DEA}"/>
              </a:ext>
            </a:extLst>
          </p:cNvPr>
          <p:cNvSpPr/>
          <p:nvPr/>
        </p:nvSpPr>
        <p:spPr bwMode="auto">
          <a:xfrm>
            <a:off x="655637" y="906462"/>
            <a:ext cx="4542896"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Workspaces</a:t>
            </a:r>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3"/>
          <a:stretch>
            <a:fillRect/>
          </a:stretch>
        </p:blipFill>
        <p:spPr>
          <a:xfrm>
            <a:off x="9620745" y="223448"/>
            <a:ext cx="2755733" cy="804460"/>
          </a:xfrm>
          <a:prstGeom prst="rect">
            <a:avLst/>
          </a:prstGeom>
        </p:spPr>
      </p:pic>
      <p:pic>
        <p:nvPicPr>
          <p:cNvPr id="2" name="Picture 1">
            <a:extLst>
              <a:ext uri="{FF2B5EF4-FFF2-40B4-BE49-F238E27FC236}">
                <a16:creationId xmlns:a16="http://schemas.microsoft.com/office/drawing/2014/main" id="{A5D1E335-6D41-4D1B-8823-70EAB3482F34}"/>
              </a:ext>
            </a:extLst>
          </p:cNvPr>
          <p:cNvPicPr>
            <a:picLocks noChangeAspect="1"/>
          </p:cNvPicPr>
          <p:nvPr/>
        </p:nvPicPr>
        <p:blipFill>
          <a:blip r:embed="rId4"/>
          <a:stretch>
            <a:fillRect/>
          </a:stretch>
        </p:blipFill>
        <p:spPr>
          <a:xfrm>
            <a:off x="929478" y="2458279"/>
            <a:ext cx="1562180" cy="275604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4FB5BB6A-860A-70F1-7A93-3BB5F5829D45}"/>
              </a:ext>
            </a:extLst>
          </p:cNvPr>
          <p:cNvPicPr>
            <a:picLocks noChangeAspect="1"/>
          </p:cNvPicPr>
          <p:nvPr/>
        </p:nvPicPr>
        <p:blipFill>
          <a:blip r:embed="rId5"/>
          <a:stretch>
            <a:fillRect/>
          </a:stretch>
        </p:blipFill>
        <p:spPr>
          <a:xfrm>
            <a:off x="7816988" y="2426082"/>
            <a:ext cx="3333921" cy="2546481"/>
          </a:xfrm>
          <a:prstGeom prst="rect">
            <a:avLst/>
          </a:prstGeom>
          <a:ln>
            <a:noFill/>
          </a:ln>
          <a:effectLst>
            <a:outerShdw blurRad="292100" dist="139700" dir="2700000" algn="tl" rotWithShape="0">
              <a:srgbClr val="333333">
                <a:alpha val="65000"/>
              </a:srgbClr>
            </a:outerShdw>
          </a:effectLst>
        </p:spPr>
      </p:pic>
      <p:sp>
        <p:nvSpPr>
          <p:cNvPr id="8" name="Arrow: Right 7">
            <a:extLst>
              <a:ext uri="{FF2B5EF4-FFF2-40B4-BE49-F238E27FC236}">
                <a16:creationId xmlns:a16="http://schemas.microsoft.com/office/drawing/2014/main" id="{C2D22793-05A1-09BA-D52E-7EDD57528E5D}"/>
              </a:ext>
            </a:extLst>
          </p:cNvPr>
          <p:cNvSpPr/>
          <p:nvPr/>
        </p:nvSpPr>
        <p:spPr bwMode="auto">
          <a:xfrm>
            <a:off x="3145807" y="3382168"/>
            <a:ext cx="464717" cy="230187"/>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Arrow: Right 8">
            <a:extLst>
              <a:ext uri="{FF2B5EF4-FFF2-40B4-BE49-F238E27FC236}">
                <a16:creationId xmlns:a16="http://schemas.microsoft.com/office/drawing/2014/main" id="{C44FB051-D346-E963-5FC6-7674457B3520}"/>
              </a:ext>
            </a:extLst>
          </p:cNvPr>
          <p:cNvSpPr/>
          <p:nvPr/>
        </p:nvSpPr>
        <p:spPr bwMode="auto">
          <a:xfrm>
            <a:off x="6824766" y="3382167"/>
            <a:ext cx="464717" cy="230187"/>
          </a:xfrm>
          <a:prstGeom prst="righ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2" name="Group 11">
            <a:extLst>
              <a:ext uri="{FF2B5EF4-FFF2-40B4-BE49-F238E27FC236}">
                <a16:creationId xmlns:a16="http://schemas.microsoft.com/office/drawing/2014/main" id="{6BB45EC5-B78E-E5DF-5D4B-743CB2BF2B32}"/>
              </a:ext>
            </a:extLst>
          </p:cNvPr>
          <p:cNvGrpSpPr/>
          <p:nvPr/>
        </p:nvGrpSpPr>
        <p:grpSpPr>
          <a:xfrm>
            <a:off x="4422645" y="2080417"/>
            <a:ext cx="1926876" cy="3643625"/>
            <a:chOff x="4469814" y="1935163"/>
            <a:chExt cx="1926876" cy="3643625"/>
          </a:xfrm>
        </p:grpSpPr>
        <p:pic>
          <p:nvPicPr>
            <p:cNvPr id="4" name="Picture 3">
              <a:extLst>
                <a:ext uri="{FF2B5EF4-FFF2-40B4-BE49-F238E27FC236}">
                  <a16:creationId xmlns:a16="http://schemas.microsoft.com/office/drawing/2014/main" id="{69D24612-2DBB-6BE8-2C53-EECBA8E842E2}"/>
                </a:ext>
              </a:extLst>
            </p:cNvPr>
            <p:cNvPicPr>
              <a:picLocks noChangeAspect="1"/>
            </p:cNvPicPr>
            <p:nvPr/>
          </p:nvPicPr>
          <p:blipFill rotWithShape="1">
            <a:blip r:embed="rId6"/>
            <a:srcRect b="30415"/>
            <a:stretch/>
          </p:blipFill>
          <p:spPr>
            <a:xfrm>
              <a:off x="4469815" y="1935163"/>
              <a:ext cx="1926875" cy="312419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1907A541-A5CD-613F-38B5-0B919AA23BB3}"/>
                </a:ext>
              </a:extLst>
            </p:cNvPr>
            <p:cNvPicPr>
              <a:picLocks noChangeAspect="1"/>
            </p:cNvPicPr>
            <p:nvPr/>
          </p:nvPicPr>
          <p:blipFill rotWithShape="1">
            <a:blip r:embed="rId6"/>
            <a:srcRect t="86734"/>
            <a:stretch/>
          </p:blipFill>
          <p:spPr>
            <a:xfrm>
              <a:off x="4469814" y="4983163"/>
              <a:ext cx="1926875" cy="595625"/>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281099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0547">
        <p159:morph option="byObject"/>
      </p:transition>
    </mc:Choice>
    <mc:Fallback xmlns="">
      <p:transition spd="slow" advTm="20547">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B746B15-51F0-73E6-2722-54D13E5BD727}"/>
              </a:ext>
            </a:extLst>
          </p:cNvPr>
          <p:cNvSpPr/>
          <p:nvPr/>
        </p:nvSpPr>
        <p:spPr bwMode="auto">
          <a:xfrm>
            <a:off x="655637" y="2087562"/>
            <a:ext cx="10629900" cy="36957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A371942A-0968-C069-7350-55B713DC1C1D}"/>
              </a:ext>
            </a:extLst>
          </p:cNvPr>
          <p:cNvSpPr/>
          <p:nvPr/>
        </p:nvSpPr>
        <p:spPr bwMode="auto">
          <a:xfrm>
            <a:off x="655637" y="914929"/>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itle 2">
            <a:extLst>
              <a:ext uri="{FF2B5EF4-FFF2-40B4-BE49-F238E27FC236}">
                <a16:creationId xmlns:a16="http://schemas.microsoft.com/office/drawing/2014/main" id="{F3B764AC-B8A3-1DED-80C2-FFBFE544F541}"/>
              </a:ext>
            </a:extLst>
          </p:cNvPr>
          <p:cNvSpPr>
            <a:spLocks noGrp="1"/>
          </p:cNvSpPr>
          <p:nvPr>
            <p:ph type="title"/>
          </p:nvPr>
        </p:nvSpPr>
        <p:spPr/>
        <p:txBody>
          <a:bodyPr/>
          <a:lstStyle/>
          <a:p>
            <a:r>
              <a:rPr lang="en-US" dirty="0"/>
              <a:t>SSRS Additions/Updates</a:t>
            </a:r>
          </a:p>
        </p:txBody>
      </p:sp>
      <p:sp>
        <p:nvSpPr>
          <p:cNvPr id="4" name="Text Placeholder 3">
            <a:extLst>
              <a:ext uri="{FF2B5EF4-FFF2-40B4-BE49-F238E27FC236}">
                <a16:creationId xmlns:a16="http://schemas.microsoft.com/office/drawing/2014/main" id="{FB53F09A-09FA-7ED0-E90B-EE788CF0D72E}"/>
              </a:ext>
            </a:extLst>
          </p:cNvPr>
          <p:cNvSpPr>
            <a:spLocks noGrp="1"/>
          </p:cNvSpPr>
          <p:nvPr>
            <p:ph type="body" sz="quarter" idx="10"/>
          </p:nvPr>
        </p:nvSpPr>
        <p:spPr>
          <a:xfrm>
            <a:off x="731837" y="2201862"/>
            <a:ext cx="10972800" cy="3048000"/>
          </a:xfrm>
        </p:spPr>
        <p:txBody>
          <a:bodyPr/>
          <a:lstStyle/>
          <a:p>
            <a:pPr marL="571500" indent="-571500">
              <a:buFont typeface="Arial" panose="020B0604020202020204" pitchFamily="34" charset="0"/>
              <a:buChar char="•"/>
            </a:pPr>
            <a:r>
              <a:rPr lang="en-US" sz="2400" dirty="0"/>
              <a:t>OOB Reports, such as Inventory Value </a:t>
            </a:r>
          </a:p>
          <a:p>
            <a:pPr marL="571500" indent="-571500">
              <a:buFont typeface="Arial" panose="020B0604020202020204" pitchFamily="34" charset="0"/>
              <a:buChar char="•"/>
            </a:pPr>
            <a:r>
              <a:rPr lang="en-US" sz="2400" dirty="0"/>
              <a:t>Table Joins – for missing columns</a:t>
            </a:r>
          </a:p>
          <a:p>
            <a:pPr marL="800100" lvl="2" indent="-571500">
              <a:buFont typeface="Arial" panose="020B0604020202020204" pitchFamily="34" charset="0"/>
              <a:buChar char="•"/>
            </a:pPr>
            <a:r>
              <a:rPr lang="en-US" sz="2400" dirty="0"/>
              <a:t>Developer needed</a:t>
            </a:r>
          </a:p>
          <a:p>
            <a:pPr marL="571500" indent="-571500">
              <a:buFont typeface="Arial" panose="020B0604020202020204" pitchFamily="34" charset="0"/>
              <a:buChar char="•"/>
            </a:pPr>
            <a:r>
              <a:rPr lang="en-US" sz="2400" dirty="0"/>
              <a:t>Related Values-not available in a data set or OOB report</a:t>
            </a:r>
          </a:p>
          <a:p>
            <a:pPr marL="800100" lvl="2" indent="-571500">
              <a:buFont typeface="Arial" panose="020B0604020202020204" pitchFamily="34" charset="0"/>
              <a:buChar char="•"/>
            </a:pPr>
            <a:r>
              <a:rPr lang="en-US" dirty="0"/>
              <a:t>Developer needed</a:t>
            </a:r>
          </a:p>
          <a:p>
            <a:pPr marL="571500" lvl="1" indent="-571500">
              <a:buFont typeface="Arial" panose="020B0604020202020204" pitchFamily="34" charset="0"/>
              <a:buChar char="•"/>
            </a:pPr>
            <a:endParaRPr lang="en-US" dirty="0"/>
          </a:p>
          <a:p>
            <a:pPr lvl="1"/>
            <a:endParaRPr lang="en-US" dirty="0"/>
          </a:p>
        </p:txBody>
      </p:sp>
      <p:grpSp>
        <p:nvGrpSpPr>
          <p:cNvPr id="13" name="Group 12">
            <a:extLst>
              <a:ext uri="{FF2B5EF4-FFF2-40B4-BE49-F238E27FC236}">
                <a16:creationId xmlns:a16="http://schemas.microsoft.com/office/drawing/2014/main" id="{E48FE2EC-1D02-B885-C25A-71C1B94C2FE4}"/>
              </a:ext>
            </a:extLst>
          </p:cNvPr>
          <p:cNvGrpSpPr/>
          <p:nvPr/>
        </p:nvGrpSpPr>
        <p:grpSpPr>
          <a:xfrm>
            <a:off x="9255126" y="30162"/>
            <a:ext cx="3181349" cy="1104900"/>
            <a:chOff x="9564701" y="1325562"/>
            <a:chExt cx="2871774" cy="800100"/>
          </a:xfrm>
        </p:grpSpPr>
        <p:sp>
          <p:nvSpPr>
            <p:cNvPr id="14" name="Rectangle 13">
              <a:extLst>
                <a:ext uri="{FF2B5EF4-FFF2-40B4-BE49-F238E27FC236}">
                  <a16:creationId xmlns:a16="http://schemas.microsoft.com/office/drawing/2014/main" id="{DC459305-6BF9-526D-D41A-B2BB5016705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5" name="Flowchart: Delay 14">
              <a:extLst>
                <a:ext uri="{FF2B5EF4-FFF2-40B4-BE49-F238E27FC236}">
                  <a16:creationId xmlns:a16="http://schemas.microsoft.com/office/drawing/2014/main" id="{1AA20D4A-382C-3164-765B-3FDCF259607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6" name="Picture 15" descr="A black background with white text&#10;&#10;Description automatically generated">
            <a:extLst>
              <a:ext uri="{FF2B5EF4-FFF2-40B4-BE49-F238E27FC236}">
                <a16:creationId xmlns:a16="http://schemas.microsoft.com/office/drawing/2014/main" id="{E5418EAB-7A8B-3348-D934-BB77D731263F}"/>
              </a:ext>
            </a:extLst>
          </p:cNvPr>
          <p:cNvPicPr>
            <a:picLocks noChangeAspect="1"/>
          </p:cNvPicPr>
          <p:nvPr/>
        </p:nvPicPr>
        <p:blipFill>
          <a:blip r:embed="rId3"/>
          <a:stretch>
            <a:fillRect/>
          </a:stretch>
        </p:blipFill>
        <p:spPr>
          <a:xfrm>
            <a:off x="9620745" y="223448"/>
            <a:ext cx="2755733" cy="804460"/>
          </a:xfrm>
          <a:prstGeom prst="rect">
            <a:avLst/>
          </a:prstGeom>
        </p:spPr>
      </p:pic>
    </p:spTree>
    <p:extLst>
      <p:ext uri="{BB962C8B-B14F-4D97-AF65-F5344CB8AC3E}">
        <p14:creationId xmlns:p14="http://schemas.microsoft.com/office/powerpoint/2010/main" val="1082735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5288">
        <p159:morph option="byObject"/>
      </p:transition>
    </mc:Choice>
    <mc:Fallback xmlns="">
      <p:transition spd="slow" advTm="75288">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0338159-0DAB-7D97-4750-C4E8D4C40795}"/>
              </a:ext>
            </a:extLst>
          </p:cNvPr>
          <p:cNvSpPr/>
          <p:nvPr/>
        </p:nvSpPr>
        <p:spPr bwMode="auto">
          <a:xfrm>
            <a:off x="655637" y="982665"/>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a:extLst>
              <a:ext uri="{FF2B5EF4-FFF2-40B4-BE49-F238E27FC236}">
                <a16:creationId xmlns:a16="http://schemas.microsoft.com/office/drawing/2014/main" id="{4B69BBF2-58E0-F69A-B1D1-A60609CDA999}"/>
              </a:ext>
            </a:extLst>
          </p:cNvPr>
          <p:cNvSpPr/>
          <p:nvPr/>
        </p:nvSpPr>
        <p:spPr bwMode="auto">
          <a:xfrm>
            <a:off x="591050" y="2192278"/>
            <a:ext cx="11578252" cy="3401125"/>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1EF58C9-0F3A-DFE2-3695-798D8C2788D7}"/>
              </a:ext>
            </a:extLst>
          </p:cNvPr>
          <p:cNvSpPr>
            <a:spLocks noGrp="1"/>
          </p:cNvSpPr>
          <p:nvPr>
            <p:ph type="title"/>
          </p:nvPr>
        </p:nvSpPr>
        <p:spPr>
          <a:xfrm>
            <a:off x="677957" y="1087378"/>
            <a:ext cx="9064911" cy="838200"/>
          </a:xfrm>
        </p:spPr>
        <p:txBody>
          <a:bodyPr/>
          <a:lstStyle/>
          <a:p>
            <a:r>
              <a:rPr lang="en-US" dirty="0"/>
              <a:t>When to build a report externally from D365</a:t>
            </a:r>
          </a:p>
        </p:txBody>
      </p:sp>
      <p:sp>
        <p:nvSpPr>
          <p:cNvPr id="8" name="Text Placeholder 7">
            <a:extLst>
              <a:ext uri="{FF2B5EF4-FFF2-40B4-BE49-F238E27FC236}">
                <a16:creationId xmlns:a16="http://schemas.microsoft.com/office/drawing/2014/main" id="{64781AEE-A6C4-C535-CF0D-3AEDE60DA949}"/>
              </a:ext>
            </a:extLst>
          </p:cNvPr>
          <p:cNvSpPr>
            <a:spLocks noGrp="1"/>
          </p:cNvSpPr>
          <p:nvPr>
            <p:ph type="body" sz="quarter" idx="10"/>
          </p:nvPr>
        </p:nvSpPr>
        <p:spPr>
          <a:xfrm>
            <a:off x="655637" y="2341735"/>
            <a:ext cx="10972800" cy="3102210"/>
          </a:xfrm>
        </p:spPr>
        <p:txBody>
          <a:bodyPr vert="horz" wrap="square" lIns="146304" tIns="91440" rIns="146304" bIns="91440" rtlCol="0" anchor="t">
            <a:noAutofit/>
          </a:bodyPr>
          <a:lstStyle/>
          <a:p>
            <a:pPr>
              <a:lnSpc>
                <a:spcPct val="100000"/>
              </a:lnSpc>
            </a:pPr>
            <a:r>
              <a:rPr lang="en-US" sz="2400" dirty="0">
                <a:latin typeface="Poppins"/>
                <a:cs typeface="Poppins"/>
              </a:rPr>
              <a:t>You need data that is not in D365 F&amp;O </a:t>
            </a:r>
          </a:p>
          <a:p>
            <a:pPr>
              <a:lnSpc>
                <a:spcPct val="100000"/>
              </a:lnSpc>
            </a:pPr>
            <a:r>
              <a:rPr lang="en-US" sz="2400" dirty="0">
                <a:latin typeface="Poppins"/>
                <a:cs typeface="Poppins"/>
              </a:rPr>
              <a:t>You need a configuration of data that is difficult to achieve off an D365 F&amp;O data model</a:t>
            </a:r>
          </a:p>
          <a:p>
            <a:pPr>
              <a:lnSpc>
                <a:spcPct val="100000"/>
              </a:lnSpc>
            </a:pPr>
            <a:r>
              <a:rPr lang="en-US" sz="2400" dirty="0">
                <a:latin typeface="Poppins"/>
                <a:cs typeface="Poppins"/>
              </a:rPr>
              <a:t>You need more complex measures and calculations (e.g., YoY) that are more intuitively developed through a Power BI data model than from a customization </a:t>
            </a:r>
          </a:p>
          <a:p>
            <a:pPr>
              <a:lnSpc>
                <a:spcPct val="100000"/>
              </a:lnSpc>
            </a:pPr>
            <a:r>
              <a:rPr lang="en-US" sz="2400" i="1" dirty="0">
                <a:latin typeface="Poppins"/>
                <a:cs typeface="Poppins"/>
              </a:rPr>
              <a:t>AND-</a:t>
            </a:r>
            <a:r>
              <a:rPr lang="en-US" sz="2400" dirty="0">
                <a:latin typeface="Poppins"/>
                <a:cs typeface="Poppins"/>
              </a:rPr>
              <a:t> in real time is not required </a:t>
            </a:r>
            <a:endParaRPr lang="en-US" sz="2400" dirty="0"/>
          </a:p>
        </p:txBody>
      </p:sp>
      <p:grpSp>
        <p:nvGrpSpPr>
          <p:cNvPr id="4" name="Group 3">
            <a:extLst>
              <a:ext uri="{FF2B5EF4-FFF2-40B4-BE49-F238E27FC236}">
                <a16:creationId xmlns:a16="http://schemas.microsoft.com/office/drawing/2014/main" id="{0EAC3176-C49C-F18F-CE83-C32BCB2719E3}"/>
              </a:ext>
            </a:extLst>
          </p:cNvPr>
          <p:cNvGrpSpPr/>
          <p:nvPr/>
        </p:nvGrpSpPr>
        <p:grpSpPr>
          <a:xfrm>
            <a:off x="9285288" y="106362"/>
            <a:ext cx="3181349" cy="1104900"/>
            <a:chOff x="9564701" y="1325562"/>
            <a:chExt cx="2871774" cy="800100"/>
          </a:xfrm>
        </p:grpSpPr>
        <p:sp>
          <p:nvSpPr>
            <p:cNvPr id="5" name="Rectangle 4">
              <a:extLst>
                <a:ext uri="{FF2B5EF4-FFF2-40B4-BE49-F238E27FC236}">
                  <a16:creationId xmlns:a16="http://schemas.microsoft.com/office/drawing/2014/main" id="{5F9B0131-8101-CEE3-596E-E56008EEF9F5}"/>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6" name="Flowchart: Delay 5">
              <a:extLst>
                <a:ext uri="{FF2B5EF4-FFF2-40B4-BE49-F238E27FC236}">
                  <a16:creationId xmlns:a16="http://schemas.microsoft.com/office/drawing/2014/main" id="{CCC8C501-2E2C-A1CB-B58B-A79EFCA3D548}"/>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7" name="Picture 6" descr="A black background with white text&#10;&#10;Description automatically generated">
            <a:extLst>
              <a:ext uri="{FF2B5EF4-FFF2-40B4-BE49-F238E27FC236}">
                <a16:creationId xmlns:a16="http://schemas.microsoft.com/office/drawing/2014/main" id="{2FCB6AD7-97AF-7A88-B46D-3293FC90C8C2}"/>
              </a:ext>
            </a:extLst>
          </p:cNvPr>
          <p:cNvPicPr>
            <a:picLocks noChangeAspect="1"/>
          </p:cNvPicPr>
          <p:nvPr/>
        </p:nvPicPr>
        <p:blipFill>
          <a:blip r:embed="rId3"/>
          <a:stretch>
            <a:fillRect/>
          </a:stretch>
        </p:blipFill>
        <p:spPr>
          <a:xfrm>
            <a:off x="9634704" y="254402"/>
            <a:ext cx="2755733" cy="804460"/>
          </a:xfrm>
          <a:prstGeom prst="rect">
            <a:avLst/>
          </a:prstGeom>
        </p:spPr>
      </p:pic>
    </p:spTree>
    <p:extLst>
      <p:ext uri="{BB962C8B-B14F-4D97-AF65-F5344CB8AC3E}">
        <p14:creationId xmlns:p14="http://schemas.microsoft.com/office/powerpoint/2010/main" val="4281412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0413">
        <p159:morph option="byObject"/>
      </p:transition>
    </mc:Choice>
    <mc:Fallback xmlns="">
      <p:transition spd="slow" advTm="50413">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5328027-80BE-3C83-A2E2-CC3A7BBD94A6}"/>
              </a:ext>
            </a:extLst>
          </p:cNvPr>
          <p:cNvSpPr/>
          <p:nvPr/>
        </p:nvSpPr>
        <p:spPr bwMode="auto">
          <a:xfrm>
            <a:off x="591050" y="2192278"/>
            <a:ext cx="11578252" cy="3401125"/>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Rectangle 10">
            <a:extLst>
              <a:ext uri="{FF2B5EF4-FFF2-40B4-BE49-F238E27FC236}">
                <a16:creationId xmlns:a16="http://schemas.microsoft.com/office/drawing/2014/main" id="{3368D6AB-BDB5-9612-98E1-8939F5ECBE3C}"/>
              </a:ext>
            </a:extLst>
          </p:cNvPr>
          <p:cNvSpPr/>
          <p:nvPr/>
        </p:nvSpPr>
        <p:spPr bwMode="auto">
          <a:xfrm>
            <a:off x="626761" y="867777"/>
            <a:ext cx="4952772"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CEEDF85-A631-1B41-6551-79123F4AE353}"/>
              </a:ext>
            </a:extLst>
          </p:cNvPr>
          <p:cNvSpPr>
            <a:spLocks noGrp="1"/>
          </p:cNvSpPr>
          <p:nvPr>
            <p:ph type="title"/>
          </p:nvPr>
        </p:nvSpPr>
        <p:spPr>
          <a:xfrm>
            <a:off x="550561" y="1027284"/>
            <a:ext cx="4087545" cy="712249"/>
          </a:xfrm>
        </p:spPr>
        <p:txBody>
          <a:bodyPr/>
          <a:lstStyle/>
          <a:p>
            <a:r>
              <a:rPr lang="en-US" dirty="0">
                <a:latin typeface="Poppins"/>
                <a:cs typeface="Poppins"/>
              </a:rPr>
              <a:t>OData - Excel</a:t>
            </a:r>
            <a:endParaRPr lang="en-US" dirty="0"/>
          </a:p>
        </p:txBody>
      </p:sp>
      <p:grpSp>
        <p:nvGrpSpPr>
          <p:cNvPr id="5" name="Group 4">
            <a:extLst>
              <a:ext uri="{FF2B5EF4-FFF2-40B4-BE49-F238E27FC236}">
                <a16:creationId xmlns:a16="http://schemas.microsoft.com/office/drawing/2014/main" id="{07FFF165-629C-0463-081C-3956DCADD2BA}"/>
              </a:ext>
            </a:extLst>
          </p:cNvPr>
          <p:cNvGrpSpPr/>
          <p:nvPr/>
        </p:nvGrpSpPr>
        <p:grpSpPr>
          <a:xfrm>
            <a:off x="9285288" y="106362"/>
            <a:ext cx="3181349" cy="1104900"/>
            <a:chOff x="9564701" y="1325562"/>
            <a:chExt cx="2871774" cy="800100"/>
          </a:xfrm>
        </p:grpSpPr>
        <p:sp>
          <p:nvSpPr>
            <p:cNvPr id="6" name="Rectangle 5">
              <a:extLst>
                <a:ext uri="{FF2B5EF4-FFF2-40B4-BE49-F238E27FC236}">
                  <a16:creationId xmlns:a16="http://schemas.microsoft.com/office/drawing/2014/main" id="{B5AF3412-6341-400A-F317-B12F6D3E36D9}"/>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Flowchart: Delay 6">
              <a:extLst>
                <a:ext uri="{FF2B5EF4-FFF2-40B4-BE49-F238E27FC236}">
                  <a16:creationId xmlns:a16="http://schemas.microsoft.com/office/drawing/2014/main" id="{6CAA9671-33B1-2B14-5880-CE5555BBB4E4}"/>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8" name="Picture 7" descr="A black background with white text&#10;&#10;Description automatically generated">
            <a:extLst>
              <a:ext uri="{FF2B5EF4-FFF2-40B4-BE49-F238E27FC236}">
                <a16:creationId xmlns:a16="http://schemas.microsoft.com/office/drawing/2014/main" id="{946CE14E-F41D-6CEE-9FC4-F11FF9B800E4}"/>
              </a:ext>
            </a:extLst>
          </p:cNvPr>
          <p:cNvPicPr>
            <a:picLocks noChangeAspect="1"/>
          </p:cNvPicPr>
          <p:nvPr/>
        </p:nvPicPr>
        <p:blipFill>
          <a:blip r:embed="rId3"/>
          <a:stretch>
            <a:fillRect/>
          </a:stretch>
        </p:blipFill>
        <p:spPr>
          <a:xfrm>
            <a:off x="9634704" y="254402"/>
            <a:ext cx="2755733" cy="804460"/>
          </a:xfrm>
          <a:prstGeom prst="rect">
            <a:avLst/>
          </a:prstGeom>
        </p:spPr>
      </p:pic>
      <p:sp>
        <p:nvSpPr>
          <p:cNvPr id="3" name="Text Placeholder 2">
            <a:extLst>
              <a:ext uri="{FF2B5EF4-FFF2-40B4-BE49-F238E27FC236}">
                <a16:creationId xmlns:a16="http://schemas.microsoft.com/office/drawing/2014/main" id="{AA994F48-1C23-1390-91F0-455B2B141FC6}"/>
              </a:ext>
            </a:extLst>
          </p:cNvPr>
          <p:cNvSpPr>
            <a:spLocks noGrp="1"/>
          </p:cNvSpPr>
          <p:nvPr>
            <p:ph type="body" sz="quarter" idx="10"/>
          </p:nvPr>
        </p:nvSpPr>
        <p:spPr>
          <a:xfrm>
            <a:off x="559536" y="2308242"/>
            <a:ext cx="11734800" cy="2774113"/>
          </a:xfrm>
        </p:spPr>
        <p:txBody>
          <a:bodyPr vert="horz" wrap="square" lIns="146304" tIns="91440" rIns="146304" bIns="91440" rtlCol="0" anchor="t">
            <a:noAutofit/>
          </a:bodyPr>
          <a:lstStyle/>
          <a:p>
            <a:r>
              <a:rPr lang="en-US" sz="2400" dirty="0"/>
              <a:t>Option for informal reports where the data needs to be viewed/manipulated in excel</a:t>
            </a:r>
          </a:p>
          <a:p>
            <a:r>
              <a:rPr lang="en-US" sz="2400" dirty="0">
                <a:latin typeface="Poppins"/>
                <a:cs typeface="Poppins"/>
              </a:rPr>
              <a:t>OData (from an entity in Dynamics) </a:t>
            </a:r>
          </a:p>
          <a:p>
            <a:pPr lvl="1"/>
            <a:r>
              <a:rPr lang="en-US" sz="1400" dirty="0">
                <a:latin typeface="Poppins"/>
                <a:cs typeface="Poppins"/>
              </a:rPr>
              <a:t>Excel wizards who just need the raw data </a:t>
            </a:r>
            <a:endParaRPr lang="en-US" sz="1400" dirty="0"/>
          </a:p>
          <a:p>
            <a:r>
              <a:rPr lang="en-US" sz="2400" dirty="0">
                <a:latin typeface="Poppins"/>
                <a:cs typeface="Poppins"/>
              </a:rPr>
              <a:t>Not ideal for formal, repetitively used reports </a:t>
            </a:r>
            <a:endParaRPr lang="en-US" sz="2400" dirty="0"/>
          </a:p>
          <a:p>
            <a:r>
              <a:rPr lang="en-US" sz="2400" dirty="0">
                <a:latin typeface="Poppins"/>
                <a:cs typeface="Poppins"/>
              </a:rPr>
              <a:t>Not for complex datasets/measures</a:t>
            </a:r>
            <a:endParaRPr lang="en-US" sz="2400" dirty="0"/>
          </a:p>
          <a:p>
            <a:r>
              <a:rPr lang="en-US" sz="2400" dirty="0">
                <a:latin typeface="Poppins"/>
                <a:cs typeface="Poppins"/>
              </a:rPr>
              <a:t>Performance concerns at scale (use sparingly)</a:t>
            </a:r>
            <a:endParaRPr lang="en-US" sz="3200" dirty="0"/>
          </a:p>
        </p:txBody>
      </p:sp>
    </p:spTree>
    <p:extLst>
      <p:ext uri="{BB962C8B-B14F-4D97-AF65-F5344CB8AC3E}">
        <p14:creationId xmlns:p14="http://schemas.microsoft.com/office/powerpoint/2010/main" val="951279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9010">
        <p159:morph option="byObject"/>
      </p:transition>
    </mc:Choice>
    <mc:Fallback xmlns="">
      <p:transition spd="slow" advTm="6901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C5653DB-3B5B-FD78-16B6-8B41747BF806}"/>
              </a:ext>
            </a:extLst>
          </p:cNvPr>
          <p:cNvSpPr/>
          <p:nvPr/>
        </p:nvSpPr>
        <p:spPr bwMode="auto">
          <a:xfrm>
            <a:off x="591050" y="2192278"/>
            <a:ext cx="11578252" cy="3401125"/>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086827D1-419F-3E7E-898A-661C633F8BE2}"/>
              </a:ext>
            </a:extLst>
          </p:cNvPr>
          <p:cNvSpPr>
            <a:spLocks noGrp="1"/>
          </p:cNvSpPr>
          <p:nvPr>
            <p:ph type="body" sz="quarter" idx="10"/>
          </p:nvPr>
        </p:nvSpPr>
        <p:spPr>
          <a:xfrm>
            <a:off x="731995" y="2457020"/>
            <a:ext cx="10972484" cy="2871640"/>
          </a:xfrm>
        </p:spPr>
        <p:txBody>
          <a:bodyPr vert="horz" wrap="square" lIns="146304" tIns="91440" rIns="146304" bIns="91440" rtlCol="0" anchor="t">
            <a:noAutofit/>
          </a:bodyPr>
          <a:lstStyle/>
          <a:p>
            <a:pPr marL="0" indent="0">
              <a:buNone/>
            </a:pPr>
            <a:r>
              <a:rPr lang="en-US" sz="2800">
                <a:latin typeface="Poppins"/>
                <a:cs typeface="Poppins"/>
              </a:rPr>
              <a:t>Recommendations: </a:t>
            </a:r>
          </a:p>
          <a:p>
            <a:pPr marL="571500" indent="-571500"/>
            <a:r>
              <a:rPr lang="en-US" sz="2800">
                <a:latin typeface="Poppins"/>
                <a:cs typeface="Poppins"/>
              </a:rPr>
              <a:t>Leverage a data warehouse</a:t>
            </a:r>
          </a:p>
          <a:p>
            <a:pPr marL="571500" indent="-571500"/>
            <a:r>
              <a:rPr lang="en-US" sz="2800">
                <a:latin typeface="Poppins"/>
                <a:cs typeface="Poppins"/>
              </a:rPr>
              <a:t>Create 1 "golden" dataset</a:t>
            </a:r>
            <a:endParaRPr lang="en-US"/>
          </a:p>
          <a:p>
            <a:pPr marL="571500" indent="-571500"/>
            <a:r>
              <a:rPr lang="en-US" sz="2800">
                <a:latin typeface="Poppins"/>
                <a:cs typeface="Poppins"/>
              </a:rPr>
              <a:t>Treat security &amp; data governance as “People” problems</a:t>
            </a:r>
          </a:p>
          <a:p>
            <a:pPr marL="571500" indent="-571500"/>
            <a:r>
              <a:rPr lang="en-US" sz="2800">
                <a:latin typeface="Poppins"/>
                <a:cs typeface="Poppins"/>
              </a:rPr>
              <a:t>Power BI Workspaces &amp; Apps should reflect how your company works</a:t>
            </a:r>
          </a:p>
        </p:txBody>
      </p:sp>
      <p:grpSp>
        <p:nvGrpSpPr>
          <p:cNvPr id="6" name="Group 5">
            <a:extLst>
              <a:ext uri="{FF2B5EF4-FFF2-40B4-BE49-F238E27FC236}">
                <a16:creationId xmlns:a16="http://schemas.microsoft.com/office/drawing/2014/main" id="{DF46E8D6-8578-1097-819B-88F3D30C8192}"/>
              </a:ext>
            </a:extLst>
          </p:cNvPr>
          <p:cNvGrpSpPr/>
          <p:nvPr/>
        </p:nvGrpSpPr>
        <p:grpSpPr>
          <a:xfrm>
            <a:off x="9285288" y="106362"/>
            <a:ext cx="3181349" cy="1104900"/>
            <a:chOff x="9564701" y="1325562"/>
            <a:chExt cx="2871774" cy="800100"/>
          </a:xfrm>
        </p:grpSpPr>
        <p:sp>
          <p:nvSpPr>
            <p:cNvPr id="7" name="Rectangle 6">
              <a:extLst>
                <a:ext uri="{FF2B5EF4-FFF2-40B4-BE49-F238E27FC236}">
                  <a16:creationId xmlns:a16="http://schemas.microsoft.com/office/drawing/2014/main" id="{38895D3D-76EE-C83A-A86D-21CA9FBBE53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Flowchart: Delay 7">
              <a:extLst>
                <a:ext uri="{FF2B5EF4-FFF2-40B4-BE49-F238E27FC236}">
                  <a16:creationId xmlns:a16="http://schemas.microsoft.com/office/drawing/2014/main" id="{6FD9E115-C202-CBC6-3D32-65C09D895786}"/>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9" name="Picture 8" descr="A black background with white text&#10;&#10;Description automatically generated">
            <a:extLst>
              <a:ext uri="{FF2B5EF4-FFF2-40B4-BE49-F238E27FC236}">
                <a16:creationId xmlns:a16="http://schemas.microsoft.com/office/drawing/2014/main" id="{D9F111F1-DFE3-3417-7D16-89840AF71260}"/>
              </a:ext>
            </a:extLst>
          </p:cNvPr>
          <p:cNvPicPr>
            <a:picLocks noChangeAspect="1"/>
          </p:cNvPicPr>
          <p:nvPr/>
        </p:nvPicPr>
        <p:blipFill>
          <a:blip r:embed="rId3"/>
          <a:stretch>
            <a:fillRect/>
          </a:stretch>
        </p:blipFill>
        <p:spPr>
          <a:xfrm>
            <a:off x="9634704" y="254402"/>
            <a:ext cx="2755733" cy="804460"/>
          </a:xfrm>
          <a:prstGeom prst="rect">
            <a:avLst/>
          </a:prstGeom>
        </p:spPr>
      </p:pic>
      <p:sp>
        <p:nvSpPr>
          <p:cNvPr id="12" name="Rectangle 11">
            <a:extLst>
              <a:ext uri="{FF2B5EF4-FFF2-40B4-BE49-F238E27FC236}">
                <a16:creationId xmlns:a16="http://schemas.microsoft.com/office/drawing/2014/main" id="{08EF761A-BDBA-21A9-FB5E-47E69DC5D33C}"/>
              </a:ext>
            </a:extLst>
          </p:cNvPr>
          <p:cNvSpPr/>
          <p:nvPr/>
        </p:nvSpPr>
        <p:spPr bwMode="auto">
          <a:xfrm>
            <a:off x="626760" y="867777"/>
            <a:ext cx="7897883"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9ECA6710-FA05-C2C9-8B81-F000D0AFA813}"/>
              </a:ext>
            </a:extLst>
          </p:cNvPr>
          <p:cNvSpPr>
            <a:spLocks noGrp="1"/>
          </p:cNvSpPr>
          <p:nvPr>
            <p:ph type="title"/>
          </p:nvPr>
        </p:nvSpPr>
        <p:spPr>
          <a:xfrm>
            <a:off x="732153" y="1148487"/>
            <a:ext cx="7792490" cy="712249"/>
          </a:xfrm>
        </p:spPr>
        <p:txBody>
          <a:bodyPr/>
          <a:lstStyle/>
          <a:p>
            <a:r>
              <a:rPr lang="en-US">
                <a:latin typeface="Poppins"/>
                <a:cs typeface="Poppins"/>
              </a:rPr>
              <a:t>Good data foundations = faster and better reports </a:t>
            </a:r>
            <a:endParaRPr lang="en-US"/>
          </a:p>
        </p:txBody>
      </p:sp>
    </p:spTree>
    <p:extLst>
      <p:ext uri="{BB962C8B-B14F-4D97-AF65-F5344CB8AC3E}">
        <p14:creationId xmlns:p14="http://schemas.microsoft.com/office/powerpoint/2010/main" val="706221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1636">
        <p159:morph option="byObject"/>
      </p:transition>
    </mc:Choice>
    <mc:Fallback xmlns="">
      <p:transition spd="slow" advTm="121636">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4A9A07-C136-71F6-6BCE-D9C46199B7BA}"/>
              </a:ext>
            </a:extLst>
          </p:cNvPr>
          <p:cNvSpPr/>
          <p:nvPr/>
        </p:nvSpPr>
        <p:spPr bwMode="auto">
          <a:xfrm>
            <a:off x="591050" y="2192278"/>
            <a:ext cx="11578252" cy="3401125"/>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500E2DC0-076C-025A-7A7C-72192C226B83}"/>
              </a:ext>
            </a:extLst>
          </p:cNvPr>
          <p:cNvSpPr/>
          <p:nvPr/>
        </p:nvSpPr>
        <p:spPr bwMode="auto">
          <a:xfrm>
            <a:off x="591049" y="906462"/>
            <a:ext cx="9274845"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F127DCE2-5D94-3F21-C0CA-1B1A967171EB}"/>
              </a:ext>
            </a:extLst>
          </p:cNvPr>
          <p:cNvSpPr>
            <a:spLocks noGrp="1"/>
          </p:cNvSpPr>
          <p:nvPr>
            <p:ph type="title"/>
          </p:nvPr>
        </p:nvSpPr>
        <p:spPr>
          <a:xfrm>
            <a:off x="552709" y="1096962"/>
            <a:ext cx="10607399" cy="838200"/>
          </a:xfrm>
        </p:spPr>
        <p:txBody>
          <a:bodyPr/>
          <a:lstStyle/>
          <a:p>
            <a:r>
              <a:rPr lang="en-US">
                <a:latin typeface="Poppins"/>
                <a:cs typeface="Poppins"/>
              </a:rPr>
              <a:t>Use Paginated Reports (.</a:t>
            </a:r>
            <a:r>
              <a:rPr lang="en-US" err="1">
                <a:latin typeface="Poppins"/>
                <a:cs typeface="Poppins"/>
              </a:rPr>
              <a:t>rdl</a:t>
            </a:r>
            <a:r>
              <a:rPr lang="en-US">
                <a:latin typeface="Poppins"/>
                <a:cs typeface="Poppins"/>
              </a:rPr>
              <a:t>) when...</a:t>
            </a:r>
          </a:p>
        </p:txBody>
      </p:sp>
      <p:sp>
        <p:nvSpPr>
          <p:cNvPr id="3" name="Text Placeholder 2">
            <a:extLst>
              <a:ext uri="{FF2B5EF4-FFF2-40B4-BE49-F238E27FC236}">
                <a16:creationId xmlns:a16="http://schemas.microsoft.com/office/drawing/2014/main" id="{F44E2694-D1E0-E6E3-716C-9AE1685B8B8D}"/>
              </a:ext>
            </a:extLst>
          </p:cNvPr>
          <p:cNvSpPr>
            <a:spLocks noGrp="1"/>
          </p:cNvSpPr>
          <p:nvPr>
            <p:ph type="body" sz="quarter" idx="10"/>
          </p:nvPr>
        </p:nvSpPr>
        <p:spPr/>
        <p:txBody>
          <a:bodyPr vert="horz" wrap="square" lIns="146304" tIns="91440" rIns="146304" bIns="91440" rtlCol="0" anchor="t">
            <a:noAutofit/>
          </a:bodyPr>
          <a:lstStyle/>
          <a:p>
            <a:pPr marL="571500" indent="-571500"/>
            <a:r>
              <a:rPr lang="en-US" sz="2800">
                <a:latin typeface="Poppins"/>
                <a:cs typeface="Poppins"/>
              </a:rPr>
              <a:t>The report must be "pixel perfect" in PDF or Print form </a:t>
            </a:r>
          </a:p>
          <a:p>
            <a:pPr marL="571500" indent="-571500"/>
            <a:r>
              <a:rPr lang="en-US" sz="2800">
                <a:latin typeface="Poppins"/>
                <a:cs typeface="Poppins"/>
              </a:rPr>
              <a:t>Users may need to export up to 1M rows of data to Excel</a:t>
            </a:r>
          </a:p>
          <a:p>
            <a:pPr marL="571500" indent="-571500"/>
            <a:r>
              <a:rPr lang="en-US" sz="2800">
                <a:latin typeface="Poppins"/>
                <a:cs typeface="Poppins"/>
              </a:rPr>
              <a:t>Users need an operational report that requires minimal interaction/exploration</a:t>
            </a:r>
            <a:endParaRPr lang="en-US" sz="2800"/>
          </a:p>
        </p:txBody>
      </p:sp>
      <p:grpSp>
        <p:nvGrpSpPr>
          <p:cNvPr id="5" name="Group 4">
            <a:extLst>
              <a:ext uri="{FF2B5EF4-FFF2-40B4-BE49-F238E27FC236}">
                <a16:creationId xmlns:a16="http://schemas.microsoft.com/office/drawing/2014/main" id="{E87ECF45-7611-4321-B34D-88AD4453DF02}"/>
              </a:ext>
            </a:extLst>
          </p:cNvPr>
          <p:cNvGrpSpPr/>
          <p:nvPr/>
        </p:nvGrpSpPr>
        <p:grpSpPr>
          <a:xfrm>
            <a:off x="9285288" y="106362"/>
            <a:ext cx="3181349" cy="1104900"/>
            <a:chOff x="9564701" y="1325562"/>
            <a:chExt cx="2871774" cy="800100"/>
          </a:xfrm>
        </p:grpSpPr>
        <p:sp>
          <p:nvSpPr>
            <p:cNvPr id="6" name="Rectangle 5">
              <a:extLst>
                <a:ext uri="{FF2B5EF4-FFF2-40B4-BE49-F238E27FC236}">
                  <a16:creationId xmlns:a16="http://schemas.microsoft.com/office/drawing/2014/main" id="{E7D9DB97-8AAB-15AC-FABC-AAEFF6F8D68B}"/>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Flowchart: Delay 6">
              <a:extLst>
                <a:ext uri="{FF2B5EF4-FFF2-40B4-BE49-F238E27FC236}">
                  <a16:creationId xmlns:a16="http://schemas.microsoft.com/office/drawing/2014/main" id="{4151B67D-56DA-6C8B-570D-7BFF61058EFD}"/>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8" name="Picture 7" descr="A black background with white text&#10;&#10;Description automatically generated">
            <a:extLst>
              <a:ext uri="{FF2B5EF4-FFF2-40B4-BE49-F238E27FC236}">
                <a16:creationId xmlns:a16="http://schemas.microsoft.com/office/drawing/2014/main" id="{E65EB9B8-B7F7-4FC9-26BD-35EF72E5F3CB}"/>
              </a:ext>
            </a:extLst>
          </p:cNvPr>
          <p:cNvPicPr>
            <a:picLocks noChangeAspect="1"/>
          </p:cNvPicPr>
          <p:nvPr/>
        </p:nvPicPr>
        <p:blipFill>
          <a:blip r:embed="rId4"/>
          <a:stretch>
            <a:fillRect/>
          </a:stretch>
        </p:blipFill>
        <p:spPr>
          <a:xfrm>
            <a:off x="9634704" y="254402"/>
            <a:ext cx="2755733" cy="804460"/>
          </a:xfrm>
          <a:prstGeom prst="rect">
            <a:avLst/>
          </a:prstGeom>
        </p:spPr>
      </p:pic>
      <p:pic>
        <p:nvPicPr>
          <p:cNvPr id="11" name="Graphic 10" descr="Printer with solid fill">
            <a:extLst>
              <a:ext uri="{FF2B5EF4-FFF2-40B4-BE49-F238E27FC236}">
                <a16:creationId xmlns:a16="http://schemas.microsoft.com/office/drawing/2014/main" id="{38A884D5-DC60-9D20-9AB2-DA71C312A9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5347" y="3121138"/>
            <a:ext cx="2662124" cy="2662124"/>
          </a:xfrm>
          <a:prstGeom prst="rect">
            <a:avLst/>
          </a:prstGeom>
        </p:spPr>
      </p:pic>
    </p:spTree>
    <p:custDataLst>
      <p:tags r:id="rId1"/>
    </p:custDataLst>
    <p:extLst>
      <p:ext uri="{BB962C8B-B14F-4D97-AF65-F5344CB8AC3E}">
        <p14:creationId xmlns:p14="http://schemas.microsoft.com/office/powerpoint/2010/main" val="3099332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69595">
        <p159:morph option="byObject"/>
      </p:transition>
    </mc:Choice>
    <mc:Fallback xmlns="">
      <p:transition spd="slow" advTm="6959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51C7BDD-7528-2329-7EEC-C189656B8BBB}"/>
              </a:ext>
            </a:extLst>
          </p:cNvPr>
          <p:cNvSpPr/>
          <p:nvPr/>
        </p:nvSpPr>
        <p:spPr bwMode="auto">
          <a:xfrm>
            <a:off x="591049" y="906462"/>
            <a:ext cx="9274845"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F46B7E3-ADB0-AB51-DCDA-D14EC755EDCE}"/>
              </a:ext>
            </a:extLst>
          </p:cNvPr>
          <p:cNvSpPr>
            <a:spLocks noGrp="1"/>
          </p:cNvSpPr>
          <p:nvPr>
            <p:ph type="title"/>
          </p:nvPr>
        </p:nvSpPr>
        <p:spPr/>
        <p:txBody>
          <a:bodyPr/>
          <a:lstStyle/>
          <a:p>
            <a:r>
              <a:rPr lang="en-US">
                <a:latin typeface="Poppins"/>
                <a:cs typeface="Poppins"/>
              </a:rPr>
              <a:t>Are paginated reports harder than standard Power BI reports???</a:t>
            </a:r>
            <a:endParaRPr lang="en-US"/>
          </a:p>
        </p:txBody>
      </p:sp>
      <p:pic>
        <p:nvPicPr>
          <p:cNvPr id="4" name="Picture 3" descr="Arrested Development gif. Michael Cera as George Michael Bluth lies face down on the floor of the Bluth model home.">
            <a:extLst>
              <a:ext uri="{FF2B5EF4-FFF2-40B4-BE49-F238E27FC236}">
                <a16:creationId xmlns:a16="http://schemas.microsoft.com/office/drawing/2014/main" id="{3EBAC0F4-413C-9292-420F-233DB617ACAD}"/>
              </a:ext>
            </a:extLst>
          </p:cNvPr>
          <p:cNvPicPr>
            <a:picLocks noChangeAspect="1"/>
          </p:cNvPicPr>
          <p:nvPr/>
        </p:nvPicPr>
        <p:blipFill>
          <a:blip r:embed="rId4"/>
          <a:stretch>
            <a:fillRect/>
          </a:stretch>
        </p:blipFill>
        <p:spPr>
          <a:xfrm>
            <a:off x="3946352" y="2660348"/>
            <a:ext cx="4539041" cy="2201522"/>
          </a:xfrm>
          <a:prstGeom prst="rect">
            <a:avLst/>
          </a:prstGeom>
        </p:spPr>
      </p:pic>
      <p:pic>
        <p:nvPicPr>
          <p:cNvPr id="5" name="Picture 4" descr="A blue and white card with text&#10;&#10;Description automatically generated">
            <a:extLst>
              <a:ext uri="{FF2B5EF4-FFF2-40B4-BE49-F238E27FC236}">
                <a16:creationId xmlns:a16="http://schemas.microsoft.com/office/drawing/2014/main" id="{FBC69AC4-496E-C196-DD8F-331BA847A14F}"/>
              </a:ext>
            </a:extLst>
          </p:cNvPr>
          <p:cNvPicPr>
            <a:picLocks noChangeAspect="1"/>
          </p:cNvPicPr>
          <p:nvPr/>
        </p:nvPicPr>
        <p:blipFill>
          <a:blip r:embed="rId5"/>
          <a:stretch>
            <a:fillRect/>
          </a:stretch>
        </p:blipFill>
        <p:spPr>
          <a:xfrm>
            <a:off x="5713339" y="2156393"/>
            <a:ext cx="2920164" cy="3400336"/>
          </a:xfrm>
          <a:prstGeom prst="rect">
            <a:avLst/>
          </a:prstGeom>
        </p:spPr>
      </p:pic>
      <p:pic>
        <p:nvPicPr>
          <p:cNvPr id="6" name="Picture 5" descr="A blue and white card with text&#10;&#10;Description automatically generated">
            <a:extLst>
              <a:ext uri="{FF2B5EF4-FFF2-40B4-BE49-F238E27FC236}">
                <a16:creationId xmlns:a16="http://schemas.microsoft.com/office/drawing/2014/main" id="{ECF4B98D-0416-5A4D-AA7D-FBEEC199E60F}"/>
              </a:ext>
            </a:extLst>
          </p:cNvPr>
          <p:cNvPicPr>
            <a:picLocks noChangeAspect="1"/>
          </p:cNvPicPr>
          <p:nvPr/>
        </p:nvPicPr>
        <p:blipFill>
          <a:blip r:embed="rId6"/>
          <a:stretch>
            <a:fillRect/>
          </a:stretch>
        </p:blipFill>
        <p:spPr>
          <a:xfrm>
            <a:off x="8649832" y="2172009"/>
            <a:ext cx="2920163" cy="3405157"/>
          </a:xfrm>
          <a:prstGeom prst="rect">
            <a:avLst/>
          </a:prstGeom>
        </p:spPr>
      </p:pic>
      <p:pic>
        <p:nvPicPr>
          <p:cNvPr id="8" name="Picture 7" descr="Jimmy Fallon Skills GIF by The Tonight Show Starring Jimmy Fallon">
            <a:extLst>
              <a:ext uri="{FF2B5EF4-FFF2-40B4-BE49-F238E27FC236}">
                <a16:creationId xmlns:a16="http://schemas.microsoft.com/office/drawing/2014/main" id="{7EC13850-97E4-BA97-B289-32DBA7925109}"/>
              </a:ext>
            </a:extLst>
          </p:cNvPr>
          <p:cNvPicPr>
            <a:picLocks noChangeAspect="1"/>
          </p:cNvPicPr>
          <p:nvPr/>
        </p:nvPicPr>
        <p:blipFill>
          <a:blip r:embed="rId7"/>
          <a:stretch>
            <a:fillRect/>
          </a:stretch>
        </p:blipFill>
        <p:spPr>
          <a:xfrm>
            <a:off x="938933" y="2189343"/>
            <a:ext cx="4774406" cy="3334436"/>
          </a:xfrm>
          <a:prstGeom prst="rect">
            <a:avLst/>
          </a:prstGeom>
        </p:spPr>
      </p:pic>
      <p:grpSp>
        <p:nvGrpSpPr>
          <p:cNvPr id="3" name="Group 2">
            <a:extLst>
              <a:ext uri="{FF2B5EF4-FFF2-40B4-BE49-F238E27FC236}">
                <a16:creationId xmlns:a16="http://schemas.microsoft.com/office/drawing/2014/main" id="{3673A4BD-0206-D18F-4719-97904A6B181B}"/>
              </a:ext>
            </a:extLst>
          </p:cNvPr>
          <p:cNvGrpSpPr/>
          <p:nvPr/>
        </p:nvGrpSpPr>
        <p:grpSpPr>
          <a:xfrm>
            <a:off x="9255126" y="30162"/>
            <a:ext cx="3181349" cy="1104900"/>
            <a:chOff x="9564701" y="1325562"/>
            <a:chExt cx="2871774" cy="800100"/>
          </a:xfrm>
        </p:grpSpPr>
        <p:sp>
          <p:nvSpPr>
            <p:cNvPr id="9" name="Rectangle 8">
              <a:extLst>
                <a:ext uri="{FF2B5EF4-FFF2-40B4-BE49-F238E27FC236}">
                  <a16:creationId xmlns:a16="http://schemas.microsoft.com/office/drawing/2014/main" id="{8E6C4CC7-7988-D215-269C-9263BCB7191C}"/>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 name="Flowchart: Delay 9">
              <a:extLst>
                <a:ext uri="{FF2B5EF4-FFF2-40B4-BE49-F238E27FC236}">
                  <a16:creationId xmlns:a16="http://schemas.microsoft.com/office/drawing/2014/main" id="{515B0419-456C-0E07-86CA-CED656F98C30}"/>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11" name="Picture 10" descr="A black background with white text&#10;&#10;Description automatically generated">
            <a:extLst>
              <a:ext uri="{FF2B5EF4-FFF2-40B4-BE49-F238E27FC236}">
                <a16:creationId xmlns:a16="http://schemas.microsoft.com/office/drawing/2014/main" id="{80362458-7969-AAB6-EFC7-878545385FD9}"/>
              </a:ext>
            </a:extLst>
          </p:cNvPr>
          <p:cNvPicPr>
            <a:picLocks noChangeAspect="1"/>
          </p:cNvPicPr>
          <p:nvPr/>
        </p:nvPicPr>
        <p:blipFill>
          <a:blip r:embed="rId8"/>
          <a:stretch>
            <a:fillRect/>
          </a:stretch>
        </p:blipFill>
        <p:spPr>
          <a:xfrm>
            <a:off x="9620745" y="223448"/>
            <a:ext cx="2755733" cy="804460"/>
          </a:xfrm>
          <a:prstGeom prst="rect">
            <a:avLst/>
          </a:prstGeom>
        </p:spPr>
      </p:pic>
    </p:spTree>
    <p:custDataLst>
      <p:tags r:id="rId1"/>
    </p:custDataLst>
    <p:extLst>
      <p:ext uri="{BB962C8B-B14F-4D97-AF65-F5344CB8AC3E}">
        <p14:creationId xmlns:p14="http://schemas.microsoft.com/office/powerpoint/2010/main" val="3208085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832">
        <p159:morph option="byObject"/>
      </p:transition>
    </mc:Choice>
    <mc:Fallback xmlns="">
      <p:transition spd="slow" advTm="388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2198D9-56F8-D450-7985-0156EA06ACEC}"/>
              </a:ext>
            </a:extLst>
          </p:cNvPr>
          <p:cNvSpPr/>
          <p:nvPr/>
        </p:nvSpPr>
        <p:spPr bwMode="auto">
          <a:xfrm>
            <a:off x="711314" y="2145701"/>
            <a:ext cx="11620500" cy="3579422"/>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0082F627-9012-C4C8-E7CD-7E8450E59996}"/>
              </a:ext>
            </a:extLst>
          </p:cNvPr>
          <p:cNvSpPr/>
          <p:nvPr/>
        </p:nvSpPr>
        <p:spPr bwMode="auto">
          <a:xfrm>
            <a:off x="655637" y="906462"/>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E23E3A69-B61A-5FF2-453C-1F5FA5968F53}"/>
              </a:ext>
            </a:extLst>
          </p:cNvPr>
          <p:cNvSpPr>
            <a:spLocks noGrp="1"/>
          </p:cNvSpPr>
          <p:nvPr>
            <p:ph type="title"/>
          </p:nvPr>
        </p:nvSpPr>
        <p:spPr/>
        <p:txBody>
          <a:bodyPr/>
          <a:lstStyle/>
          <a:p>
            <a:r>
              <a:rPr lang="en-US">
                <a:latin typeface="Poppins"/>
                <a:cs typeface="Poppins"/>
              </a:rPr>
              <a:t>Real life example</a:t>
            </a:r>
            <a:endParaRPr lang="en-US"/>
          </a:p>
        </p:txBody>
      </p:sp>
      <p:sp>
        <p:nvSpPr>
          <p:cNvPr id="3" name="Text Placeholder 2">
            <a:extLst>
              <a:ext uri="{FF2B5EF4-FFF2-40B4-BE49-F238E27FC236}">
                <a16:creationId xmlns:a16="http://schemas.microsoft.com/office/drawing/2014/main" id="{B040D916-4122-7DA9-94E1-E311889702A9}"/>
              </a:ext>
            </a:extLst>
          </p:cNvPr>
          <p:cNvSpPr>
            <a:spLocks noGrp="1"/>
          </p:cNvSpPr>
          <p:nvPr>
            <p:ph type="body" sz="quarter" idx="10"/>
          </p:nvPr>
        </p:nvSpPr>
        <p:spPr>
          <a:xfrm>
            <a:off x="711314" y="2239961"/>
            <a:ext cx="10972800" cy="3695700"/>
          </a:xfrm>
        </p:spPr>
        <p:txBody>
          <a:bodyPr vert="horz" wrap="square" lIns="146304" tIns="91440" rIns="146304" bIns="91440" rtlCol="0" anchor="t">
            <a:noAutofit/>
          </a:bodyPr>
          <a:lstStyle/>
          <a:p>
            <a:pPr marL="0" indent="0">
              <a:buNone/>
            </a:pPr>
            <a:r>
              <a:rPr lang="en-US" sz="3200">
                <a:latin typeface="Poppins"/>
                <a:cs typeface="Poppins"/>
              </a:rPr>
              <a:t>Steve is a CFO who needs to be able </a:t>
            </a:r>
            <a:r>
              <a:rPr lang="en-US" sz="3200" b="1">
                <a:latin typeface="Poppins"/>
                <a:cs typeface="Poppins"/>
              </a:rPr>
              <a:t>to print the following report</a:t>
            </a:r>
            <a:r>
              <a:rPr lang="en-US" sz="3200">
                <a:latin typeface="Poppins"/>
                <a:cs typeface="Poppins"/>
              </a:rPr>
              <a:t> for quarterly board meetings. It will never be looked at on someone's phone. </a:t>
            </a:r>
            <a:br>
              <a:rPr lang="en-US" sz="3200">
                <a:latin typeface="Poppins"/>
                <a:cs typeface="Poppins"/>
              </a:rPr>
            </a:br>
            <a:br>
              <a:rPr lang="en-US" sz="3200"/>
            </a:br>
            <a:r>
              <a:rPr lang="en-US" sz="3200">
                <a:latin typeface="Poppins"/>
                <a:cs typeface="Poppins"/>
              </a:rPr>
              <a:t>Steve needs a paginated report built using Power BI Report Builder (AKA Paginated Report Builder) </a:t>
            </a:r>
          </a:p>
          <a:p>
            <a:pPr marL="0" indent="0">
              <a:buNone/>
            </a:pPr>
            <a:endParaRPr lang="en-US" sz="3200"/>
          </a:p>
        </p:txBody>
      </p:sp>
      <p:grpSp>
        <p:nvGrpSpPr>
          <p:cNvPr id="6" name="Group 5">
            <a:extLst>
              <a:ext uri="{FF2B5EF4-FFF2-40B4-BE49-F238E27FC236}">
                <a16:creationId xmlns:a16="http://schemas.microsoft.com/office/drawing/2014/main" id="{70A3E875-DC8E-D456-1778-A6028B0AB767}"/>
              </a:ext>
            </a:extLst>
          </p:cNvPr>
          <p:cNvGrpSpPr/>
          <p:nvPr/>
        </p:nvGrpSpPr>
        <p:grpSpPr>
          <a:xfrm>
            <a:off x="9285288" y="106362"/>
            <a:ext cx="3181349" cy="1104900"/>
            <a:chOff x="9564701" y="1325562"/>
            <a:chExt cx="2871774" cy="800100"/>
          </a:xfrm>
        </p:grpSpPr>
        <p:sp>
          <p:nvSpPr>
            <p:cNvPr id="7" name="Rectangle 6">
              <a:extLst>
                <a:ext uri="{FF2B5EF4-FFF2-40B4-BE49-F238E27FC236}">
                  <a16:creationId xmlns:a16="http://schemas.microsoft.com/office/drawing/2014/main" id="{D81C7012-06FA-79EB-A55D-540C11C7653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Flowchart: Delay 7">
              <a:extLst>
                <a:ext uri="{FF2B5EF4-FFF2-40B4-BE49-F238E27FC236}">
                  <a16:creationId xmlns:a16="http://schemas.microsoft.com/office/drawing/2014/main" id="{63E03764-8F53-3055-CAC0-F2A87549FE4A}"/>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9" name="Picture 8" descr="A black background with white text&#10;&#10;Description automatically generated">
            <a:extLst>
              <a:ext uri="{FF2B5EF4-FFF2-40B4-BE49-F238E27FC236}">
                <a16:creationId xmlns:a16="http://schemas.microsoft.com/office/drawing/2014/main" id="{A040DE3D-3F5C-71AB-DE20-B5FA52537690}"/>
              </a:ext>
            </a:extLst>
          </p:cNvPr>
          <p:cNvPicPr>
            <a:picLocks noChangeAspect="1"/>
          </p:cNvPicPr>
          <p:nvPr/>
        </p:nvPicPr>
        <p:blipFill>
          <a:blip r:embed="rId3"/>
          <a:stretch>
            <a:fillRect/>
          </a:stretch>
        </p:blipFill>
        <p:spPr>
          <a:xfrm>
            <a:off x="9634704" y="254402"/>
            <a:ext cx="2755733" cy="804460"/>
          </a:xfrm>
          <a:prstGeom prst="rect">
            <a:avLst/>
          </a:prstGeom>
        </p:spPr>
      </p:pic>
    </p:spTree>
    <p:extLst>
      <p:ext uri="{BB962C8B-B14F-4D97-AF65-F5344CB8AC3E}">
        <p14:creationId xmlns:p14="http://schemas.microsoft.com/office/powerpoint/2010/main" val="2776290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5547">
        <p159:morph option="byObject"/>
      </p:transition>
    </mc:Choice>
    <mc:Fallback xmlns="">
      <p:transition spd="slow" advTm="15547">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8FF173-7216-5BE6-722B-7B1CDE5DA4F0}"/>
              </a:ext>
            </a:extLst>
          </p:cNvPr>
          <p:cNvPicPr>
            <a:picLocks noChangeAspect="1"/>
          </p:cNvPicPr>
          <p:nvPr/>
        </p:nvPicPr>
        <p:blipFill>
          <a:blip r:embed="rId4"/>
          <a:stretch>
            <a:fillRect/>
          </a:stretch>
        </p:blipFill>
        <p:spPr>
          <a:xfrm>
            <a:off x="136289" y="127022"/>
            <a:ext cx="12190500" cy="6790960"/>
          </a:xfrm>
          <a:prstGeom prst="rect">
            <a:avLst/>
          </a:prstGeom>
        </p:spPr>
      </p:pic>
      <p:sp>
        <p:nvSpPr>
          <p:cNvPr id="7" name="Rectangle 6">
            <a:extLst>
              <a:ext uri="{FF2B5EF4-FFF2-40B4-BE49-F238E27FC236}">
                <a16:creationId xmlns:a16="http://schemas.microsoft.com/office/drawing/2014/main" id="{3860154A-59B0-CBA9-E516-8E61BFC91A14}"/>
              </a:ext>
            </a:extLst>
          </p:cNvPr>
          <p:cNvSpPr/>
          <p:nvPr/>
        </p:nvSpPr>
        <p:spPr>
          <a:xfrm>
            <a:off x="11940659" y="1387375"/>
            <a:ext cx="448303" cy="560018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ectangle 7">
            <a:extLst>
              <a:ext uri="{FF2B5EF4-FFF2-40B4-BE49-F238E27FC236}">
                <a16:creationId xmlns:a16="http://schemas.microsoft.com/office/drawing/2014/main" id="{C94B7EE4-1CF4-7938-B6E7-BBCF9D696ECA}"/>
              </a:ext>
            </a:extLst>
          </p:cNvPr>
          <p:cNvSpPr/>
          <p:nvPr/>
        </p:nvSpPr>
        <p:spPr>
          <a:xfrm rot="16200000">
            <a:off x="5978429" y="605036"/>
            <a:ext cx="404979" cy="1236007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3" name="Rectangle 2">
            <a:extLst>
              <a:ext uri="{FF2B5EF4-FFF2-40B4-BE49-F238E27FC236}">
                <a16:creationId xmlns:a16="http://schemas.microsoft.com/office/drawing/2014/main" id="{ADE8198D-C969-5A4A-E67A-AC010432D313}"/>
              </a:ext>
            </a:extLst>
          </p:cNvPr>
          <p:cNvSpPr/>
          <p:nvPr/>
        </p:nvSpPr>
        <p:spPr>
          <a:xfrm rot="16200000">
            <a:off x="972799" y="-722312"/>
            <a:ext cx="739283" cy="235294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4" name="Rectangle 3">
            <a:extLst>
              <a:ext uri="{FF2B5EF4-FFF2-40B4-BE49-F238E27FC236}">
                <a16:creationId xmlns:a16="http://schemas.microsoft.com/office/drawing/2014/main" id="{BCFB64D5-4763-063E-AE45-923F1379640E}"/>
              </a:ext>
            </a:extLst>
          </p:cNvPr>
          <p:cNvSpPr/>
          <p:nvPr/>
        </p:nvSpPr>
        <p:spPr>
          <a:xfrm rot="16200000">
            <a:off x="11033857" y="-561460"/>
            <a:ext cx="739283" cy="191491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custDataLst>
      <p:tags r:id="rId1"/>
    </p:custDataLst>
    <p:extLst>
      <p:ext uri="{BB962C8B-B14F-4D97-AF65-F5344CB8AC3E}">
        <p14:creationId xmlns:p14="http://schemas.microsoft.com/office/powerpoint/2010/main" val="1890369257"/>
      </p:ext>
    </p:extLst>
  </p:cSld>
  <p:clrMapOvr>
    <a:masterClrMapping/>
  </p:clrMapOvr>
  <mc:AlternateContent xmlns:mc="http://schemas.openxmlformats.org/markup-compatibility/2006" xmlns:p14="http://schemas.microsoft.com/office/powerpoint/2010/main">
    <mc:Choice Requires="p14">
      <p:transition p14:dur="0" advTm="24851"/>
    </mc:Choice>
    <mc:Fallback xmlns="">
      <p:transition advTm="248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0044C-E74E-9906-8CCC-EB626C192AF9}"/>
              </a:ext>
            </a:extLst>
          </p:cNvPr>
          <p:cNvSpPr>
            <a:spLocks noGrp="1"/>
          </p:cNvSpPr>
          <p:nvPr>
            <p:ph type="title"/>
          </p:nvPr>
        </p:nvSpPr>
        <p:spPr/>
        <p:txBody>
          <a:bodyPr/>
          <a:lstStyle/>
          <a:p>
            <a:endParaRPr lang="en-US"/>
          </a:p>
        </p:txBody>
      </p:sp>
      <p:pic>
        <p:nvPicPr>
          <p:cNvPr id="4" name="Screen Recording 3">
            <a:hlinkClick r:id="" action="ppaction://media"/>
            <a:extLst>
              <a:ext uri="{FF2B5EF4-FFF2-40B4-BE49-F238E27FC236}">
                <a16:creationId xmlns:a16="http://schemas.microsoft.com/office/drawing/2014/main" id="{6AA45B50-53F6-D0A8-2501-DDFA3B833A0A}"/>
              </a:ext>
            </a:extLst>
          </p:cNvPr>
          <p:cNvPicPr>
            <a:picLocks noGrp="1" noChangeAspect="1"/>
          </p:cNvPicPr>
          <p:nvPr>
            <p:ph idx="1"/>
            <a:videoFile r:link="rId1"/>
            <p:extLst>
              <p:ext uri="{DAA4B4D4-6D71-4841-9C94-3DE7FCFB9230}">
                <p14:media xmlns:p14="http://schemas.microsoft.com/office/powerpoint/2010/main" r:embed="rId2">
                  <p14:trim st="5052" end="2042.1"/>
                </p14:media>
              </p:ext>
            </p:extLst>
          </p:nvPr>
        </p:nvPicPr>
        <p:blipFill>
          <a:blip r:embed="rId5"/>
          <a:stretch>
            <a:fillRect/>
          </a:stretch>
        </p:blipFill>
        <p:spPr>
          <a:xfrm>
            <a:off x="0" y="119080"/>
            <a:ext cx="12315039" cy="6315883"/>
          </a:xfrm>
        </p:spPr>
      </p:pic>
    </p:spTree>
    <p:extLst>
      <p:ext uri="{BB962C8B-B14F-4D97-AF65-F5344CB8AC3E}">
        <p14:creationId xmlns:p14="http://schemas.microsoft.com/office/powerpoint/2010/main" val="408671420"/>
      </p:ext>
    </p:extLst>
  </p:cSld>
  <p:clrMapOvr>
    <a:masterClrMapping/>
  </p:clrMapOvr>
  <mc:AlternateContent xmlns:mc="http://schemas.openxmlformats.org/markup-compatibility/2006" xmlns:p14="http://schemas.microsoft.com/office/powerpoint/2010/main">
    <mc:Choice Requires="p14">
      <p:transition p14:dur="0" advTm="24772"/>
    </mc:Choice>
    <mc:Fallback xmlns="">
      <p:transition advTm="24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61" objId="4"/>
        <p14:stopEvt time="5134"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EBCA791-68AD-B7F5-FE61-D9C325819AA4}"/>
              </a:ext>
            </a:extLst>
          </p:cNvPr>
          <p:cNvSpPr/>
          <p:nvPr/>
        </p:nvSpPr>
        <p:spPr bwMode="auto">
          <a:xfrm>
            <a:off x="2459265" y="4253812"/>
            <a:ext cx="6064022" cy="1490236"/>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75E816ED-35EC-5B4A-DD55-A397FE6CC694}"/>
              </a:ext>
            </a:extLst>
          </p:cNvPr>
          <p:cNvSpPr/>
          <p:nvPr/>
        </p:nvSpPr>
        <p:spPr bwMode="auto">
          <a:xfrm>
            <a:off x="2602140" y="1786046"/>
            <a:ext cx="6064022" cy="1490236"/>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Placeholder 7" descr="A person smiling at camera&#10;&#10;Description automatically generated">
            <a:extLst>
              <a:ext uri="{FF2B5EF4-FFF2-40B4-BE49-F238E27FC236}">
                <a16:creationId xmlns:a16="http://schemas.microsoft.com/office/drawing/2014/main" id="{342321BB-8CEF-129E-1285-25315D61AD26}"/>
              </a:ext>
            </a:extLst>
          </p:cNvPr>
          <p:cNvPicPr>
            <a:picLocks noGrp="1" noChangeAspect="1"/>
          </p:cNvPicPr>
          <p:nvPr>
            <p:ph type="pic" sz="quarter" idx="11"/>
          </p:nvPr>
        </p:nvPicPr>
        <p:blipFill>
          <a:blip r:embed="rId3"/>
          <a:srcRect t="2875" b="2875"/>
          <a:stretch>
            <a:fillRect/>
          </a:stretch>
        </p:blipFill>
        <p:spPr>
          <a:xfrm>
            <a:off x="538163" y="1673225"/>
            <a:ext cx="1865312" cy="1865313"/>
          </a:xfrm>
          <a:noFill/>
        </p:spPr>
      </p:pic>
      <p:pic>
        <p:nvPicPr>
          <p:cNvPr id="7" name="Picture Placeholder 6">
            <a:extLst>
              <a:ext uri="{FF2B5EF4-FFF2-40B4-BE49-F238E27FC236}">
                <a16:creationId xmlns:a16="http://schemas.microsoft.com/office/drawing/2014/main" id="{0C5F81ED-C93F-D879-7065-A8DB972FDECD}"/>
              </a:ext>
            </a:extLst>
          </p:cNvPr>
          <p:cNvPicPr>
            <a:picLocks noGrp="1" noChangeAspect="1"/>
          </p:cNvPicPr>
          <p:nvPr>
            <p:ph type="pic" sz="quarter" idx="12"/>
          </p:nvPr>
        </p:nvPicPr>
        <p:blipFill>
          <a:blip r:embed="rId4"/>
          <a:srcRect t="12506" b="12506"/>
          <a:stretch/>
        </p:blipFill>
        <p:spPr>
          <a:xfrm>
            <a:off x="561975" y="3979863"/>
            <a:ext cx="1865313" cy="1865312"/>
          </a:xfrm>
        </p:spPr>
      </p:pic>
      <p:sp>
        <p:nvSpPr>
          <p:cNvPr id="18" name="Text Placeholder 17">
            <a:extLst>
              <a:ext uri="{FF2B5EF4-FFF2-40B4-BE49-F238E27FC236}">
                <a16:creationId xmlns:a16="http://schemas.microsoft.com/office/drawing/2014/main" id="{3D594276-76B8-7CCA-E237-4E89AEDBA853}"/>
              </a:ext>
            </a:extLst>
          </p:cNvPr>
          <p:cNvSpPr>
            <a:spLocks noGrp="1"/>
          </p:cNvSpPr>
          <p:nvPr>
            <p:ph type="body" sz="quarter" idx="15"/>
          </p:nvPr>
        </p:nvSpPr>
        <p:spPr>
          <a:xfrm>
            <a:off x="2602140" y="1976063"/>
            <a:ext cx="5794146" cy="1260315"/>
          </a:xfrm>
        </p:spPr>
        <p:txBody>
          <a:bodyPr/>
          <a:lstStyle/>
          <a:p>
            <a:r>
              <a:rPr lang="en-US" sz="2400" b="1" dirty="0">
                <a:effectLst>
                  <a:outerShdw blurRad="38100" dist="38100" dir="2700000" algn="tl">
                    <a:srgbClr val="000000">
                      <a:alpha val="43137"/>
                    </a:srgbClr>
                  </a:outerShdw>
                </a:effectLst>
              </a:rPr>
              <a:t>Lauren Wooll, Solutions Architect, Caf2Code</a:t>
            </a:r>
          </a:p>
          <a:p>
            <a:r>
              <a:rPr lang="en-US" sz="2400" b="1" dirty="0">
                <a:effectLst>
                  <a:outerShdw blurRad="38100" dist="38100" dir="2700000" algn="tl">
                    <a:srgbClr val="000000">
                      <a:alpha val="43137"/>
                    </a:srgbClr>
                  </a:outerShdw>
                </a:effectLst>
              </a:rPr>
              <a:t>l.wo21@caf2code.com</a:t>
            </a:r>
          </a:p>
        </p:txBody>
      </p:sp>
      <p:sp>
        <p:nvSpPr>
          <p:cNvPr id="4" name="Text Placeholder 17">
            <a:extLst>
              <a:ext uri="{FF2B5EF4-FFF2-40B4-BE49-F238E27FC236}">
                <a16:creationId xmlns:a16="http://schemas.microsoft.com/office/drawing/2014/main" id="{E1B584E1-92FF-4635-7CC6-34AFD19B474C}"/>
              </a:ext>
            </a:extLst>
          </p:cNvPr>
          <p:cNvSpPr txBox="1">
            <a:spLocks/>
          </p:cNvSpPr>
          <p:nvPr/>
        </p:nvSpPr>
        <p:spPr>
          <a:xfrm>
            <a:off x="2514654" y="4406212"/>
            <a:ext cx="5953244" cy="1233831"/>
          </a:xfrm>
          <a:prstGeom prst="rect">
            <a:avLst/>
          </a:prstGeom>
        </p:spPr>
        <p:txBody>
          <a:bodyPr vert="horz" wrap="square" lIns="146304" tIns="91440" rIns="146304" bIns="91440" rtlCol="0" anchor="t">
            <a:noAutofit/>
          </a:bodyPr>
          <a:lstStyle>
            <a:lvl1pPr marL="0" marR="0" indent="0" algn="l" defTabSz="932742" rtl="0" eaLnBrk="1" fontAlgn="auto" latinLnBrk="0" hangingPunct="1">
              <a:lnSpc>
                <a:spcPct val="90000"/>
              </a:lnSpc>
              <a:spcBef>
                <a:spcPct val="20000"/>
              </a:spcBef>
              <a:spcAft>
                <a:spcPts val="0"/>
              </a:spcAft>
              <a:buClrTx/>
              <a:buSzPct val="90000"/>
              <a:buFont typeface="Arial" pitchFamily="34" charset="0"/>
              <a:buNone/>
              <a:tabLst/>
              <a:defRPr sz="1800" kern="1200" spc="0" baseline="0">
                <a:gradFill>
                  <a:gsLst>
                    <a:gs pos="1250">
                      <a:schemeClr val="tx1"/>
                    </a:gs>
                    <a:gs pos="100000">
                      <a:schemeClr val="tx1"/>
                    </a:gs>
                  </a:gsLst>
                  <a:lin ang="5400000" scaled="0"/>
                </a:gradFill>
                <a:latin typeface="Poppins" pitchFamily="2" charset="77"/>
                <a:ea typeface="Verdana" panose="020B0604030504040204" pitchFamily="34" charset="0"/>
                <a:cs typeface="Poppins" pitchFamily="2" charset="77"/>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tx1"/>
                    </a:gs>
                    <a:gs pos="100000">
                      <a:schemeClr val="tx1"/>
                    </a:gs>
                  </a:gsLst>
                  <a:lin ang="5400000" scaled="0"/>
                </a:gradFill>
                <a:latin typeface="Poppins" pitchFamily="2" charset="77"/>
                <a:ea typeface="+mn-ea"/>
                <a:cs typeface="Poppins" pitchFamily="2" charset="77"/>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Poppins" pitchFamily="2" charset="77"/>
                <a:ea typeface="+mn-ea"/>
                <a:cs typeface="Poppins" pitchFamily="2" charset="77"/>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effectLst>
                  <a:outerShdw blurRad="38100" dist="38100" dir="2700000" algn="tl">
                    <a:srgbClr val="000000">
                      <a:alpha val="43137"/>
                    </a:srgbClr>
                  </a:outerShdw>
                </a:effectLst>
                <a:latin typeface="Poppins"/>
                <a:ea typeface="Verdana"/>
                <a:cs typeface="Poppins"/>
              </a:rPr>
              <a:t>Lenore Flower, Senior Business Intelligence Analyst, Caf2Code</a:t>
            </a:r>
          </a:p>
          <a:p>
            <a:r>
              <a:rPr lang="en-US" sz="2400" b="1" dirty="0">
                <a:effectLst>
                  <a:outerShdw blurRad="38100" dist="38100" dir="2700000" algn="tl">
                    <a:srgbClr val="000000">
                      <a:alpha val="43137"/>
                    </a:srgbClr>
                  </a:outerShdw>
                </a:effectLst>
                <a:latin typeface="Poppins"/>
                <a:ea typeface="Verdana"/>
                <a:cs typeface="Poppins"/>
              </a:rPr>
              <a:t>l.fl21@caf2code.com</a:t>
            </a:r>
          </a:p>
        </p:txBody>
      </p:sp>
      <p:sp>
        <p:nvSpPr>
          <p:cNvPr id="5" name="AutoShape 2" descr="caf2code.com">
            <a:extLst>
              <a:ext uri="{FF2B5EF4-FFF2-40B4-BE49-F238E27FC236}">
                <a16:creationId xmlns:a16="http://schemas.microsoft.com/office/drawing/2014/main" id="{03E0AEA2-631F-1A83-3A53-365F8C9DE8AA}"/>
              </a:ext>
            </a:extLst>
          </p:cNvPr>
          <p:cNvSpPr>
            <a:spLocks noChangeAspect="1" noChangeArrowheads="1"/>
          </p:cNvSpPr>
          <p:nvPr/>
        </p:nvSpPr>
        <p:spPr bwMode="auto">
          <a:xfrm>
            <a:off x="6065838" y="33448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6" name="AutoShape 4" descr="caf2code.com">
            <a:extLst>
              <a:ext uri="{FF2B5EF4-FFF2-40B4-BE49-F238E27FC236}">
                <a16:creationId xmlns:a16="http://schemas.microsoft.com/office/drawing/2014/main" id="{C2BD55C7-CB06-273E-8A0A-7A701A23639B}"/>
              </a:ext>
            </a:extLst>
          </p:cNvPr>
          <p:cNvSpPr>
            <a:spLocks noChangeAspect="1" noChangeArrowheads="1"/>
          </p:cNvSpPr>
          <p:nvPr/>
        </p:nvSpPr>
        <p:spPr bwMode="auto">
          <a:xfrm>
            <a:off x="6218238" y="3497263"/>
            <a:ext cx="3791070" cy="37910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13" name="Group 12">
            <a:extLst>
              <a:ext uri="{FF2B5EF4-FFF2-40B4-BE49-F238E27FC236}">
                <a16:creationId xmlns:a16="http://schemas.microsoft.com/office/drawing/2014/main" id="{BA974E4C-64B8-EDE2-2FB6-F6599050F4C8}"/>
              </a:ext>
            </a:extLst>
          </p:cNvPr>
          <p:cNvGrpSpPr/>
          <p:nvPr/>
        </p:nvGrpSpPr>
        <p:grpSpPr>
          <a:xfrm>
            <a:off x="9257620" y="4463362"/>
            <a:ext cx="3181349" cy="1050536"/>
            <a:chOff x="9564701" y="1325562"/>
            <a:chExt cx="2871774" cy="800100"/>
          </a:xfrm>
        </p:grpSpPr>
        <p:sp>
          <p:nvSpPr>
            <p:cNvPr id="22" name="Rectangle 21">
              <a:extLst>
                <a:ext uri="{FF2B5EF4-FFF2-40B4-BE49-F238E27FC236}">
                  <a16:creationId xmlns:a16="http://schemas.microsoft.com/office/drawing/2014/main" id="{65447DD9-5134-E9B8-C9B2-C9582420D7D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3" name="Flowchart: Delay 22">
              <a:extLst>
                <a:ext uri="{FF2B5EF4-FFF2-40B4-BE49-F238E27FC236}">
                  <a16:creationId xmlns:a16="http://schemas.microsoft.com/office/drawing/2014/main" id="{D8568DB3-0F78-F076-513F-65705764A915}"/>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24" name="Picture 23" descr="A black background with white text&#10;&#10;Description automatically generated">
            <a:extLst>
              <a:ext uri="{FF2B5EF4-FFF2-40B4-BE49-F238E27FC236}">
                <a16:creationId xmlns:a16="http://schemas.microsoft.com/office/drawing/2014/main" id="{EDC452D4-0472-B500-4913-D7F04C91F97B}"/>
              </a:ext>
            </a:extLst>
          </p:cNvPr>
          <p:cNvPicPr>
            <a:picLocks noChangeAspect="1"/>
          </p:cNvPicPr>
          <p:nvPr/>
        </p:nvPicPr>
        <p:blipFill>
          <a:blip r:embed="rId5"/>
          <a:stretch>
            <a:fillRect/>
          </a:stretch>
        </p:blipFill>
        <p:spPr>
          <a:xfrm>
            <a:off x="9623239" y="4618548"/>
            <a:ext cx="2755733" cy="804460"/>
          </a:xfrm>
          <a:prstGeom prst="rect">
            <a:avLst/>
          </a:prstGeom>
        </p:spPr>
      </p:pic>
    </p:spTree>
    <p:extLst>
      <p:ext uri="{BB962C8B-B14F-4D97-AF65-F5344CB8AC3E}">
        <p14:creationId xmlns:p14="http://schemas.microsoft.com/office/powerpoint/2010/main" val="2651166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7469">
        <p159:morph option="byObject"/>
      </p:transition>
    </mc:Choice>
    <mc:Fallback xmlns="">
      <p:transition spd="slow" advTm="37469">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34181B-1782-1FB6-E708-4B3B8AB3C2BE}"/>
              </a:ext>
            </a:extLst>
          </p:cNvPr>
          <p:cNvSpPr/>
          <p:nvPr/>
        </p:nvSpPr>
        <p:spPr bwMode="auto">
          <a:xfrm>
            <a:off x="655637" y="2354261"/>
            <a:ext cx="10782300" cy="3581402"/>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D0497DD7-1267-828C-C050-E55E04E83C3B}"/>
              </a:ext>
            </a:extLst>
          </p:cNvPr>
          <p:cNvSpPr/>
          <p:nvPr/>
        </p:nvSpPr>
        <p:spPr bwMode="auto">
          <a:xfrm>
            <a:off x="655636" y="906462"/>
            <a:ext cx="8979068"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01CC79F-AE8F-4642-EE6E-2C0A4175F3D3}"/>
              </a:ext>
            </a:extLst>
          </p:cNvPr>
          <p:cNvSpPr>
            <a:spLocks noGrp="1"/>
          </p:cNvSpPr>
          <p:nvPr>
            <p:ph type="title"/>
          </p:nvPr>
        </p:nvSpPr>
        <p:spPr>
          <a:xfrm>
            <a:off x="587878" y="1058862"/>
            <a:ext cx="9084293" cy="838200"/>
          </a:xfrm>
        </p:spPr>
        <p:txBody>
          <a:bodyPr/>
          <a:lstStyle/>
          <a:p>
            <a:r>
              <a:rPr lang="en-US">
                <a:latin typeface="Poppins"/>
                <a:cs typeface="Poppins"/>
              </a:rPr>
              <a:t>Use Power BI Reports (.</a:t>
            </a:r>
            <a:r>
              <a:rPr lang="en-US" err="1">
                <a:latin typeface="Poppins"/>
                <a:cs typeface="Poppins"/>
              </a:rPr>
              <a:t>pbix</a:t>
            </a:r>
            <a:r>
              <a:rPr lang="en-US">
                <a:latin typeface="Poppins"/>
                <a:cs typeface="Poppins"/>
              </a:rPr>
              <a:t>) when... </a:t>
            </a:r>
          </a:p>
        </p:txBody>
      </p:sp>
      <p:sp>
        <p:nvSpPr>
          <p:cNvPr id="3" name="Text Placeholder 2">
            <a:extLst>
              <a:ext uri="{FF2B5EF4-FFF2-40B4-BE49-F238E27FC236}">
                <a16:creationId xmlns:a16="http://schemas.microsoft.com/office/drawing/2014/main" id="{C74B5F37-0C87-BDEB-D673-A1DA7D2CE46A}"/>
              </a:ext>
            </a:extLst>
          </p:cNvPr>
          <p:cNvSpPr>
            <a:spLocks noGrp="1"/>
          </p:cNvSpPr>
          <p:nvPr>
            <p:ph type="body" sz="quarter" idx="10"/>
          </p:nvPr>
        </p:nvSpPr>
        <p:spPr>
          <a:xfrm>
            <a:off x="731837" y="2506663"/>
            <a:ext cx="10972800" cy="3027864"/>
          </a:xfrm>
        </p:spPr>
        <p:txBody>
          <a:bodyPr vert="horz" wrap="square" lIns="146304" tIns="91440" rIns="146304" bIns="91440" rtlCol="0" anchor="t">
            <a:noAutofit/>
          </a:bodyPr>
          <a:lstStyle/>
          <a:p>
            <a:r>
              <a:rPr lang="en-US" sz="2800" dirty="0">
                <a:latin typeface="Poppins"/>
                <a:cs typeface="Poppins"/>
              </a:rPr>
              <a:t>A report will be interacted with on screens of </a:t>
            </a:r>
            <a:r>
              <a:rPr lang="en-US" sz="2800" b="1" dirty="0">
                <a:latin typeface="Poppins"/>
                <a:cs typeface="Poppins"/>
              </a:rPr>
              <a:t>varying sizes</a:t>
            </a:r>
            <a:endParaRPr lang="en-US" sz="2800" b="1" dirty="0"/>
          </a:p>
          <a:p>
            <a:r>
              <a:rPr lang="en-US" sz="2800" dirty="0">
                <a:latin typeface="Poppins"/>
                <a:cs typeface="Poppins"/>
              </a:rPr>
              <a:t>You want uses to </a:t>
            </a:r>
            <a:r>
              <a:rPr lang="en-US" sz="2800" b="1" dirty="0">
                <a:latin typeface="Poppins"/>
                <a:cs typeface="Poppins"/>
              </a:rPr>
              <a:t>explore </a:t>
            </a:r>
            <a:r>
              <a:rPr lang="en-US" sz="2800" dirty="0">
                <a:latin typeface="Poppins"/>
                <a:cs typeface="Poppins"/>
              </a:rPr>
              <a:t>their data using interactive slicers, drilldowns, what-if analysis, etc.</a:t>
            </a:r>
          </a:p>
          <a:p>
            <a:r>
              <a:rPr lang="en-US" sz="2800" dirty="0">
                <a:latin typeface="Poppins"/>
                <a:cs typeface="Poppins"/>
              </a:rPr>
              <a:t>You </a:t>
            </a:r>
            <a:r>
              <a:rPr lang="en-US" sz="2800" b="1" dirty="0">
                <a:latin typeface="Poppins"/>
                <a:cs typeface="Poppins"/>
              </a:rPr>
              <a:t>never</a:t>
            </a:r>
            <a:r>
              <a:rPr lang="en-US" sz="2800" dirty="0">
                <a:latin typeface="Poppins"/>
                <a:cs typeface="Poppins"/>
              </a:rPr>
              <a:t> need to print</a:t>
            </a:r>
          </a:p>
          <a:p>
            <a:r>
              <a:rPr lang="en-US" sz="2800" dirty="0">
                <a:latin typeface="Poppins"/>
                <a:cs typeface="Poppins"/>
              </a:rPr>
              <a:t>You </a:t>
            </a:r>
            <a:r>
              <a:rPr lang="en-US" sz="2800" b="1" dirty="0">
                <a:latin typeface="Poppins"/>
                <a:cs typeface="Poppins"/>
              </a:rPr>
              <a:t>never</a:t>
            </a:r>
            <a:r>
              <a:rPr lang="en-US" sz="2800" dirty="0">
                <a:latin typeface="Poppins"/>
                <a:cs typeface="Poppins"/>
              </a:rPr>
              <a:t> need to export more than 150K rows to Excel</a:t>
            </a:r>
            <a:endParaRPr lang="en-US" sz="2800" dirty="0"/>
          </a:p>
        </p:txBody>
      </p:sp>
      <p:grpSp>
        <p:nvGrpSpPr>
          <p:cNvPr id="5" name="Group 4">
            <a:extLst>
              <a:ext uri="{FF2B5EF4-FFF2-40B4-BE49-F238E27FC236}">
                <a16:creationId xmlns:a16="http://schemas.microsoft.com/office/drawing/2014/main" id="{824957D7-276C-36D5-C73C-272C5441316C}"/>
              </a:ext>
            </a:extLst>
          </p:cNvPr>
          <p:cNvGrpSpPr/>
          <p:nvPr/>
        </p:nvGrpSpPr>
        <p:grpSpPr>
          <a:xfrm>
            <a:off x="9285288" y="106362"/>
            <a:ext cx="3181349" cy="1104900"/>
            <a:chOff x="9564701" y="1325562"/>
            <a:chExt cx="2871774" cy="800100"/>
          </a:xfrm>
        </p:grpSpPr>
        <p:sp>
          <p:nvSpPr>
            <p:cNvPr id="6" name="Rectangle 5">
              <a:extLst>
                <a:ext uri="{FF2B5EF4-FFF2-40B4-BE49-F238E27FC236}">
                  <a16:creationId xmlns:a16="http://schemas.microsoft.com/office/drawing/2014/main" id="{55E7B70D-A029-DF6F-F4CF-8FBB46054DD3}"/>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Flowchart: Delay 6">
              <a:extLst>
                <a:ext uri="{FF2B5EF4-FFF2-40B4-BE49-F238E27FC236}">
                  <a16:creationId xmlns:a16="http://schemas.microsoft.com/office/drawing/2014/main" id="{8F81A686-CA3A-F2E6-C932-599342CC7CAF}"/>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8" name="Picture 7" descr="A black background with white text&#10;&#10;Description automatically generated">
            <a:extLst>
              <a:ext uri="{FF2B5EF4-FFF2-40B4-BE49-F238E27FC236}">
                <a16:creationId xmlns:a16="http://schemas.microsoft.com/office/drawing/2014/main" id="{66303981-AE35-C468-16FB-7A940C2E96CD}"/>
              </a:ext>
            </a:extLst>
          </p:cNvPr>
          <p:cNvPicPr>
            <a:picLocks noChangeAspect="1"/>
          </p:cNvPicPr>
          <p:nvPr/>
        </p:nvPicPr>
        <p:blipFill>
          <a:blip r:embed="rId3"/>
          <a:stretch>
            <a:fillRect/>
          </a:stretch>
        </p:blipFill>
        <p:spPr>
          <a:xfrm>
            <a:off x="9634704" y="254402"/>
            <a:ext cx="2755733" cy="804460"/>
          </a:xfrm>
          <a:prstGeom prst="rect">
            <a:avLst/>
          </a:prstGeom>
        </p:spPr>
      </p:pic>
    </p:spTree>
    <p:extLst>
      <p:ext uri="{BB962C8B-B14F-4D97-AF65-F5344CB8AC3E}">
        <p14:creationId xmlns:p14="http://schemas.microsoft.com/office/powerpoint/2010/main" val="235639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1669">
        <p159:morph option="byObject"/>
      </p:transition>
    </mc:Choice>
    <mc:Fallback xmlns="">
      <p:transition spd="slow" advTm="31669">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4DA93-19EA-C70C-E68A-1B7FAC73899C}"/>
              </a:ext>
            </a:extLst>
          </p:cNvPr>
          <p:cNvSpPr>
            <a:spLocks noGrp="1"/>
          </p:cNvSpPr>
          <p:nvPr>
            <p:ph type="title"/>
          </p:nvPr>
        </p:nvSpPr>
        <p:spPr>
          <a:xfrm>
            <a:off x="729473" y="1096963"/>
            <a:ext cx="7985902" cy="838200"/>
          </a:xfrm>
        </p:spPr>
        <p:txBody>
          <a:bodyPr/>
          <a:lstStyle/>
          <a:p>
            <a:r>
              <a:rPr lang="en-US"/>
              <a:t>Recorded demo of a Power BI report goes here</a:t>
            </a:r>
          </a:p>
        </p:txBody>
      </p:sp>
      <p:sp>
        <p:nvSpPr>
          <p:cNvPr id="3" name="Text Placeholder 2">
            <a:extLst>
              <a:ext uri="{FF2B5EF4-FFF2-40B4-BE49-F238E27FC236}">
                <a16:creationId xmlns:a16="http://schemas.microsoft.com/office/drawing/2014/main" id="{EC188965-EC57-140D-85CE-E14A12CC4A7B}"/>
              </a:ext>
            </a:extLst>
          </p:cNvPr>
          <p:cNvSpPr>
            <a:spLocks noGrp="1"/>
          </p:cNvSpPr>
          <p:nvPr>
            <p:ph type="body" sz="quarter" idx="10"/>
          </p:nvPr>
        </p:nvSpPr>
        <p:spPr/>
        <p:txBody>
          <a:bodyPr/>
          <a:lstStyle/>
          <a:p>
            <a:pPr marL="0" indent="0">
              <a:buNone/>
            </a:pPr>
            <a:r>
              <a:rPr lang="en-US"/>
              <a:t>Show a version of report one that has interactive components</a:t>
            </a:r>
          </a:p>
        </p:txBody>
      </p:sp>
      <p:sp>
        <p:nvSpPr>
          <p:cNvPr id="4" name="Rectangle 3">
            <a:extLst>
              <a:ext uri="{FF2B5EF4-FFF2-40B4-BE49-F238E27FC236}">
                <a16:creationId xmlns:a16="http://schemas.microsoft.com/office/drawing/2014/main" id="{82AB5779-62AB-0FF6-279B-DBEDCEF9E7F6}"/>
              </a:ext>
            </a:extLst>
          </p:cNvPr>
          <p:cNvSpPr/>
          <p:nvPr/>
        </p:nvSpPr>
        <p:spPr bwMode="auto">
          <a:xfrm>
            <a:off x="655637" y="938722"/>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018674BE-149B-DB46-78DE-FE372640DD1D}"/>
              </a:ext>
            </a:extLst>
          </p:cNvPr>
          <p:cNvGrpSpPr/>
          <p:nvPr/>
        </p:nvGrpSpPr>
        <p:grpSpPr>
          <a:xfrm>
            <a:off x="9285288" y="106362"/>
            <a:ext cx="3181349" cy="1104900"/>
            <a:chOff x="9564701" y="1325562"/>
            <a:chExt cx="2871774" cy="800100"/>
          </a:xfrm>
        </p:grpSpPr>
        <p:sp>
          <p:nvSpPr>
            <p:cNvPr id="6" name="Rectangle 5">
              <a:extLst>
                <a:ext uri="{FF2B5EF4-FFF2-40B4-BE49-F238E27FC236}">
                  <a16:creationId xmlns:a16="http://schemas.microsoft.com/office/drawing/2014/main" id="{A15C66E8-83F5-A928-1D9E-807238619D25}"/>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Flowchart: Delay 6">
              <a:extLst>
                <a:ext uri="{FF2B5EF4-FFF2-40B4-BE49-F238E27FC236}">
                  <a16:creationId xmlns:a16="http://schemas.microsoft.com/office/drawing/2014/main" id="{ADF83D1B-0FEF-2A5D-0D17-41C2EA91A19F}"/>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8" name="Picture 7" descr="A black background with white text&#10;&#10;Description automatically generated">
            <a:extLst>
              <a:ext uri="{FF2B5EF4-FFF2-40B4-BE49-F238E27FC236}">
                <a16:creationId xmlns:a16="http://schemas.microsoft.com/office/drawing/2014/main" id="{43FE1F23-25BC-CC36-CD89-9E3A843D887B}"/>
              </a:ext>
            </a:extLst>
          </p:cNvPr>
          <p:cNvPicPr>
            <a:picLocks noChangeAspect="1"/>
          </p:cNvPicPr>
          <p:nvPr/>
        </p:nvPicPr>
        <p:blipFill>
          <a:blip r:embed="rId3"/>
          <a:stretch>
            <a:fillRect/>
          </a:stretch>
        </p:blipFill>
        <p:spPr>
          <a:xfrm>
            <a:off x="9634704" y="254402"/>
            <a:ext cx="2755733" cy="804460"/>
          </a:xfrm>
          <a:prstGeom prst="rect">
            <a:avLst/>
          </a:prstGeom>
        </p:spPr>
      </p:pic>
    </p:spTree>
    <p:extLst>
      <p:ext uri="{BB962C8B-B14F-4D97-AF65-F5344CB8AC3E}">
        <p14:creationId xmlns:p14="http://schemas.microsoft.com/office/powerpoint/2010/main" val="2272386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0016">
        <p159:morph option="byObject"/>
      </p:transition>
    </mc:Choice>
    <mc:Fallback xmlns="">
      <p:transition spd="slow" advTm="10016">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E3E0F0D-DA2D-78AF-C9EC-183611BE6E11}"/>
              </a:ext>
            </a:extLst>
          </p:cNvPr>
          <p:cNvSpPr/>
          <p:nvPr/>
        </p:nvSpPr>
        <p:spPr bwMode="auto">
          <a:xfrm>
            <a:off x="587903" y="2354261"/>
            <a:ext cx="10782300" cy="3274623"/>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CC41740A-4ED6-C069-1BBC-94F974978B7C}"/>
              </a:ext>
            </a:extLst>
          </p:cNvPr>
          <p:cNvSpPr/>
          <p:nvPr/>
        </p:nvSpPr>
        <p:spPr bwMode="auto">
          <a:xfrm>
            <a:off x="655637" y="906462"/>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224C57D-9292-C89A-07FF-079CB42392C3}"/>
              </a:ext>
            </a:extLst>
          </p:cNvPr>
          <p:cNvSpPr>
            <a:spLocks noGrp="1"/>
          </p:cNvSpPr>
          <p:nvPr>
            <p:ph type="title"/>
          </p:nvPr>
        </p:nvSpPr>
        <p:spPr/>
        <p:txBody>
          <a:bodyPr/>
          <a:lstStyle/>
          <a:p>
            <a:r>
              <a:rPr lang="en-US">
                <a:latin typeface="Poppins"/>
                <a:cs typeface="Poppins"/>
              </a:rPr>
              <a:t>Real life example</a:t>
            </a:r>
            <a:endParaRPr lang="en-US"/>
          </a:p>
        </p:txBody>
      </p:sp>
      <p:sp>
        <p:nvSpPr>
          <p:cNvPr id="3" name="Text Placeholder 2">
            <a:extLst>
              <a:ext uri="{FF2B5EF4-FFF2-40B4-BE49-F238E27FC236}">
                <a16:creationId xmlns:a16="http://schemas.microsoft.com/office/drawing/2014/main" id="{8B6747DA-79CC-436D-E35E-486C94BE7B3E}"/>
              </a:ext>
            </a:extLst>
          </p:cNvPr>
          <p:cNvSpPr>
            <a:spLocks noGrp="1"/>
          </p:cNvSpPr>
          <p:nvPr>
            <p:ph type="body" sz="quarter" idx="10"/>
          </p:nvPr>
        </p:nvSpPr>
        <p:spPr>
          <a:xfrm>
            <a:off x="729473" y="2354261"/>
            <a:ext cx="10972800" cy="3695700"/>
          </a:xfrm>
        </p:spPr>
        <p:txBody>
          <a:bodyPr vert="horz" wrap="square" lIns="146304" tIns="91440" rIns="146304" bIns="91440" rtlCol="0" anchor="t">
            <a:noAutofit/>
          </a:bodyPr>
          <a:lstStyle/>
          <a:p>
            <a:pPr marL="0" indent="0">
              <a:buNone/>
            </a:pPr>
            <a:r>
              <a:rPr lang="en-US" sz="3200">
                <a:latin typeface="Poppins"/>
                <a:cs typeface="Poppins"/>
              </a:rPr>
              <a:t>Lauren needs to be able to analyze whether a sale is profitable on her phone when she's deciding whether to close a deal using parameters and sliders. </a:t>
            </a:r>
            <a:br>
              <a:rPr lang="en-US" sz="3200">
                <a:latin typeface="Poppins"/>
                <a:cs typeface="Poppins"/>
              </a:rPr>
            </a:br>
            <a:br>
              <a:rPr lang="en-US" sz="3200"/>
            </a:br>
            <a:r>
              <a:rPr lang="en-US" sz="3200">
                <a:latin typeface="Poppins"/>
                <a:cs typeface="Poppins"/>
              </a:rPr>
              <a:t>Lauren needs a Standard Power BI report optimized for cell phones. </a:t>
            </a:r>
            <a:endParaRPr lang="en-US" sz="3200"/>
          </a:p>
        </p:txBody>
      </p:sp>
      <p:grpSp>
        <p:nvGrpSpPr>
          <p:cNvPr id="6" name="Group 5">
            <a:extLst>
              <a:ext uri="{FF2B5EF4-FFF2-40B4-BE49-F238E27FC236}">
                <a16:creationId xmlns:a16="http://schemas.microsoft.com/office/drawing/2014/main" id="{503A299F-ED1A-2DFC-22FD-C67E69694DE7}"/>
              </a:ext>
            </a:extLst>
          </p:cNvPr>
          <p:cNvGrpSpPr/>
          <p:nvPr/>
        </p:nvGrpSpPr>
        <p:grpSpPr>
          <a:xfrm>
            <a:off x="9285288" y="106362"/>
            <a:ext cx="3181349" cy="1104900"/>
            <a:chOff x="9564701" y="1325562"/>
            <a:chExt cx="2871774" cy="800100"/>
          </a:xfrm>
        </p:grpSpPr>
        <p:sp>
          <p:nvSpPr>
            <p:cNvPr id="7" name="Rectangle 6">
              <a:extLst>
                <a:ext uri="{FF2B5EF4-FFF2-40B4-BE49-F238E27FC236}">
                  <a16:creationId xmlns:a16="http://schemas.microsoft.com/office/drawing/2014/main" id="{30EB7C2F-79BA-F21E-DA0D-566CEF41125B}"/>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 name="Flowchart: Delay 7">
              <a:extLst>
                <a:ext uri="{FF2B5EF4-FFF2-40B4-BE49-F238E27FC236}">
                  <a16:creationId xmlns:a16="http://schemas.microsoft.com/office/drawing/2014/main" id="{F676F9AD-4605-813F-68BC-C4331C4F7A93}"/>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9" name="Picture 8" descr="A black background with white text&#10;&#10;Description automatically generated">
            <a:extLst>
              <a:ext uri="{FF2B5EF4-FFF2-40B4-BE49-F238E27FC236}">
                <a16:creationId xmlns:a16="http://schemas.microsoft.com/office/drawing/2014/main" id="{EF6D8712-8B39-3975-2677-9AB2E649A0C3}"/>
              </a:ext>
            </a:extLst>
          </p:cNvPr>
          <p:cNvPicPr>
            <a:picLocks noChangeAspect="1"/>
          </p:cNvPicPr>
          <p:nvPr/>
        </p:nvPicPr>
        <p:blipFill>
          <a:blip r:embed="rId3"/>
          <a:stretch>
            <a:fillRect/>
          </a:stretch>
        </p:blipFill>
        <p:spPr>
          <a:xfrm>
            <a:off x="9634704" y="254402"/>
            <a:ext cx="2755733" cy="804460"/>
          </a:xfrm>
          <a:prstGeom prst="rect">
            <a:avLst/>
          </a:prstGeom>
        </p:spPr>
      </p:pic>
    </p:spTree>
    <p:extLst>
      <p:ext uri="{BB962C8B-B14F-4D97-AF65-F5344CB8AC3E}">
        <p14:creationId xmlns:p14="http://schemas.microsoft.com/office/powerpoint/2010/main" val="15754814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4569">
        <p159:morph option="byObject"/>
      </p:transition>
    </mc:Choice>
    <mc:Fallback xmlns="">
      <p:transition spd="slow" advTm="34569">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AAABB1F-0808-953A-E96D-8B9A5D9B2744}"/>
              </a:ext>
            </a:extLst>
          </p:cNvPr>
          <p:cNvSpPr/>
          <p:nvPr/>
        </p:nvSpPr>
        <p:spPr bwMode="auto">
          <a:xfrm>
            <a:off x="587903" y="2354261"/>
            <a:ext cx="10782300" cy="3274623"/>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7BE7E8C1-DA2C-E9B3-FF41-AC8F4E356B33}"/>
              </a:ext>
            </a:extLst>
          </p:cNvPr>
          <p:cNvSpPr/>
          <p:nvPr/>
        </p:nvSpPr>
        <p:spPr bwMode="auto">
          <a:xfrm>
            <a:off x="808037" y="1058862"/>
            <a:ext cx="8458200" cy="11049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nvGrpSpPr>
          <p:cNvPr id="4" name="Group 3">
            <a:extLst>
              <a:ext uri="{FF2B5EF4-FFF2-40B4-BE49-F238E27FC236}">
                <a16:creationId xmlns:a16="http://schemas.microsoft.com/office/drawing/2014/main" id="{18F27728-16D0-A4DA-80FA-82B8098B0EB9}"/>
              </a:ext>
            </a:extLst>
          </p:cNvPr>
          <p:cNvGrpSpPr/>
          <p:nvPr/>
        </p:nvGrpSpPr>
        <p:grpSpPr>
          <a:xfrm>
            <a:off x="9285288" y="106362"/>
            <a:ext cx="3181349" cy="1104900"/>
            <a:chOff x="9564701" y="1325562"/>
            <a:chExt cx="2871774" cy="800100"/>
          </a:xfrm>
        </p:grpSpPr>
        <p:sp>
          <p:nvSpPr>
            <p:cNvPr id="5" name="Rectangle 4">
              <a:extLst>
                <a:ext uri="{FF2B5EF4-FFF2-40B4-BE49-F238E27FC236}">
                  <a16:creationId xmlns:a16="http://schemas.microsoft.com/office/drawing/2014/main" id="{92F73EAA-E02B-2891-A507-BFCD3ADD8E79}"/>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6" name="Flowchart: Delay 5">
              <a:extLst>
                <a:ext uri="{FF2B5EF4-FFF2-40B4-BE49-F238E27FC236}">
                  <a16:creationId xmlns:a16="http://schemas.microsoft.com/office/drawing/2014/main" id="{60A8F564-01F9-C473-4A50-02918909D8AC}"/>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7" name="Picture 6" descr="A black background with white text&#10;&#10;Description automatically generated">
            <a:extLst>
              <a:ext uri="{FF2B5EF4-FFF2-40B4-BE49-F238E27FC236}">
                <a16:creationId xmlns:a16="http://schemas.microsoft.com/office/drawing/2014/main" id="{A7CCAF5B-1F44-F0B6-AF9E-7827F0D0A66D}"/>
              </a:ext>
            </a:extLst>
          </p:cNvPr>
          <p:cNvPicPr>
            <a:picLocks noChangeAspect="1"/>
          </p:cNvPicPr>
          <p:nvPr/>
        </p:nvPicPr>
        <p:blipFill>
          <a:blip r:embed="rId3"/>
          <a:stretch>
            <a:fillRect/>
          </a:stretch>
        </p:blipFill>
        <p:spPr>
          <a:xfrm>
            <a:off x="9634704" y="254402"/>
            <a:ext cx="2755733" cy="804460"/>
          </a:xfrm>
          <a:prstGeom prst="rect">
            <a:avLst/>
          </a:prstGeom>
        </p:spPr>
      </p:pic>
      <p:sp>
        <p:nvSpPr>
          <p:cNvPr id="10" name="Title 9">
            <a:extLst>
              <a:ext uri="{FF2B5EF4-FFF2-40B4-BE49-F238E27FC236}">
                <a16:creationId xmlns:a16="http://schemas.microsoft.com/office/drawing/2014/main" id="{D93640E8-2021-F35C-63ED-670AB8F83721}"/>
              </a:ext>
            </a:extLst>
          </p:cNvPr>
          <p:cNvSpPr>
            <a:spLocks noGrp="1"/>
          </p:cNvSpPr>
          <p:nvPr>
            <p:ph type="title"/>
          </p:nvPr>
        </p:nvSpPr>
        <p:spPr>
          <a:xfrm>
            <a:off x="729473" y="1214654"/>
            <a:ext cx="9280356" cy="838200"/>
          </a:xfrm>
        </p:spPr>
        <p:txBody>
          <a:bodyPr/>
          <a:lstStyle/>
          <a:p>
            <a:r>
              <a:rPr lang="en-US"/>
              <a:t>Mobile Report users? Mobile-optimized</a:t>
            </a:r>
          </a:p>
        </p:txBody>
      </p:sp>
      <p:pic>
        <p:nvPicPr>
          <p:cNvPr id="14" name="Picture 13">
            <a:extLst>
              <a:ext uri="{FF2B5EF4-FFF2-40B4-BE49-F238E27FC236}">
                <a16:creationId xmlns:a16="http://schemas.microsoft.com/office/drawing/2014/main" id="{AB6AD9B3-10D7-6510-C87D-BF58B9F24D6B}"/>
              </a:ext>
            </a:extLst>
          </p:cNvPr>
          <p:cNvPicPr>
            <a:picLocks noChangeAspect="1"/>
          </p:cNvPicPr>
          <p:nvPr/>
        </p:nvPicPr>
        <p:blipFill>
          <a:blip r:embed="rId4"/>
          <a:stretch>
            <a:fillRect/>
          </a:stretch>
        </p:blipFill>
        <p:spPr>
          <a:xfrm>
            <a:off x="9416839" y="1834495"/>
            <a:ext cx="2253565" cy="4658483"/>
          </a:xfrm>
          <a:prstGeom prst="roundRect">
            <a:avLst>
              <a:gd name="adj" fmla="val 20287"/>
            </a:avLst>
          </a:prstGeom>
        </p:spPr>
      </p:pic>
      <p:sp>
        <p:nvSpPr>
          <p:cNvPr id="15" name="Callout: Right Arrow 14">
            <a:extLst>
              <a:ext uri="{FF2B5EF4-FFF2-40B4-BE49-F238E27FC236}">
                <a16:creationId xmlns:a16="http://schemas.microsoft.com/office/drawing/2014/main" id="{9BBA1E7E-E917-A28C-8235-5C51D7D6918D}"/>
              </a:ext>
            </a:extLst>
          </p:cNvPr>
          <p:cNvSpPr/>
          <p:nvPr/>
        </p:nvSpPr>
        <p:spPr bwMode="auto">
          <a:xfrm>
            <a:off x="6482691" y="3336743"/>
            <a:ext cx="2776756" cy="1552065"/>
          </a:xfrm>
          <a:prstGeom prst="rightArrowCallou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r>
              <a:rPr lang="en-US" sz="1600">
                <a:gradFill>
                  <a:gsLst>
                    <a:gs pos="0">
                      <a:srgbClr val="FFFFFF"/>
                    </a:gs>
                    <a:gs pos="100000">
                      <a:srgbClr val="FFFFFF"/>
                    </a:gs>
                  </a:gsLst>
                  <a:lin ang="5400000" scaled="0"/>
                </a:gradFill>
                <a:ea typeface="Segoe UI" pitchFamily="34" charset="0"/>
                <a:cs typeface="Segoe UI" pitchFamily="34" charset="0"/>
              </a:rPr>
              <a:t>Screenshot shamelessly Stolen from Microsoft’s documentation</a:t>
            </a:r>
          </a:p>
        </p:txBody>
      </p:sp>
      <p:sp>
        <p:nvSpPr>
          <p:cNvPr id="16" name="TextBox 15">
            <a:extLst>
              <a:ext uri="{FF2B5EF4-FFF2-40B4-BE49-F238E27FC236}">
                <a16:creationId xmlns:a16="http://schemas.microsoft.com/office/drawing/2014/main" id="{8DE0169E-830A-A590-76B7-1219331CC365}"/>
              </a:ext>
            </a:extLst>
          </p:cNvPr>
          <p:cNvSpPr txBox="1"/>
          <p:nvPr/>
        </p:nvSpPr>
        <p:spPr>
          <a:xfrm>
            <a:off x="897622" y="2315361"/>
            <a:ext cx="5585069" cy="3594830"/>
          </a:xfrm>
          <a:prstGeom prst="rect">
            <a:avLst/>
          </a:prstGeom>
          <a:noFill/>
        </p:spPr>
        <p:txBody>
          <a:bodyPr wrap="square" lIns="182880" tIns="146304" rIns="182880" bIns="146304" rtlCol="0">
            <a:spAutoFit/>
          </a:bodyPr>
          <a:lstStyle/>
          <a:p>
            <a:pPr>
              <a:lnSpc>
                <a:spcPct val="90000"/>
              </a:lnSpc>
              <a:spcAft>
                <a:spcPts val="600"/>
              </a:spcAft>
            </a:pPr>
            <a:r>
              <a:rPr lang="en-US" sz="2400">
                <a:gradFill>
                  <a:gsLst>
                    <a:gs pos="2917">
                      <a:schemeClr val="tx1"/>
                    </a:gs>
                    <a:gs pos="30000">
                      <a:schemeClr val="tx1"/>
                    </a:gs>
                  </a:gsLst>
                  <a:lin ang="5400000" scaled="0"/>
                </a:gradFill>
                <a:latin typeface="Poppins" panose="00000500000000000000" pitchFamily="2" charset="0"/>
                <a:cs typeface="Poppins" panose="00000500000000000000" pitchFamily="2" charset="0"/>
              </a:rPr>
              <a:t>Set up mobile-optimized versions of your Power BI reports when report users </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latin typeface="Poppins" panose="00000500000000000000" pitchFamily="2" charset="0"/>
                <a:cs typeface="Poppins" panose="00000500000000000000" pitchFamily="2" charset="0"/>
              </a:rPr>
              <a:t>Use reports to make key decisions “in the field” </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latin typeface="Poppins" panose="00000500000000000000" pitchFamily="2" charset="0"/>
                <a:cs typeface="Poppins" panose="00000500000000000000" pitchFamily="2" charset="0"/>
              </a:rPr>
              <a:t>Travel extensively for work</a:t>
            </a:r>
          </a:p>
          <a:p>
            <a:pPr marL="342900" indent="-342900">
              <a:lnSpc>
                <a:spcPct val="90000"/>
              </a:lnSpc>
              <a:spcAft>
                <a:spcPts val="600"/>
              </a:spcAft>
              <a:buFont typeface="Arial" panose="020B0604020202020204" pitchFamily="34" charset="0"/>
              <a:buChar char="•"/>
            </a:pPr>
            <a:r>
              <a:rPr lang="en-US" sz="2400">
                <a:gradFill>
                  <a:gsLst>
                    <a:gs pos="2917">
                      <a:schemeClr val="tx1"/>
                    </a:gs>
                    <a:gs pos="30000">
                      <a:schemeClr val="tx1"/>
                    </a:gs>
                  </a:gsLst>
                  <a:lin ang="5400000" scaled="0"/>
                </a:gradFill>
                <a:latin typeface="Poppins" panose="00000500000000000000" pitchFamily="2" charset="0"/>
                <a:cs typeface="Poppins" panose="00000500000000000000" pitchFamily="2" charset="0"/>
              </a:rPr>
              <a:t>Express a strong preference to review data on-the-go</a:t>
            </a:r>
          </a:p>
          <a:p>
            <a:pPr marL="342900" indent="-342900">
              <a:lnSpc>
                <a:spcPct val="90000"/>
              </a:lnSpc>
              <a:spcAft>
                <a:spcPts val="600"/>
              </a:spcAft>
              <a:buFont typeface="Arial" panose="020B0604020202020204" pitchFamily="34" charset="0"/>
              <a:buChar char="•"/>
            </a:pPr>
            <a:endParaRPr lang="en-US" sz="240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3090090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8975">
        <p159:morph option="byObject"/>
      </p:transition>
    </mc:Choice>
    <mc:Fallback xmlns="">
      <p:transition spd="slow" advTm="18975">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69DA09-6972-A707-52BD-5DC1BC9E9CDC}"/>
              </a:ext>
            </a:extLst>
          </p:cNvPr>
          <p:cNvSpPr/>
          <p:nvPr/>
        </p:nvSpPr>
        <p:spPr bwMode="auto">
          <a:xfrm>
            <a:off x="465137" y="1666265"/>
            <a:ext cx="6872941" cy="4078897"/>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A97F87D4-6840-C58C-31FC-1E877C677E1C}"/>
              </a:ext>
            </a:extLst>
          </p:cNvPr>
          <p:cNvSpPr/>
          <p:nvPr/>
        </p:nvSpPr>
        <p:spPr bwMode="auto">
          <a:xfrm>
            <a:off x="465136" y="702737"/>
            <a:ext cx="8801419" cy="712249"/>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1F860A81-2404-E0EC-06E6-6CC489B0D45E}"/>
              </a:ext>
            </a:extLst>
          </p:cNvPr>
          <p:cNvSpPr>
            <a:spLocks noGrp="1"/>
          </p:cNvSpPr>
          <p:nvPr>
            <p:ph type="title"/>
          </p:nvPr>
        </p:nvSpPr>
        <p:spPr>
          <a:xfrm>
            <a:off x="547389" y="702737"/>
            <a:ext cx="8719166" cy="838200"/>
          </a:xfrm>
        </p:spPr>
        <p:txBody>
          <a:bodyPr/>
          <a:lstStyle/>
          <a:p>
            <a:r>
              <a:rPr lang="en-US">
                <a:latin typeface="Poppins"/>
                <a:cs typeface="Poppins"/>
              </a:rPr>
              <a:t>Sometimes, the answer is “both!" </a:t>
            </a:r>
            <a:endParaRPr lang="en-US"/>
          </a:p>
        </p:txBody>
      </p:sp>
      <p:sp>
        <p:nvSpPr>
          <p:cNvPr id="3" name="Text Placeholder 2">
            <a:extLst>
              <a:ext uri="{FF2B5EF4-FFF2-40B4-BE49-F238E27FC236}">
                <a16:creationId xmlns:a16="http://schemas.microsoft.com/office/drawing/2014/main" id="{DCCCC82B-3CF2-D965-9245-FBF3CF061C5F}"/>
              </a:ext>
            </a:extLst>
          </p:cNvPr>
          <p:cNvSpPr>
            <a:spLocks noGrp="1"/>
          </p:cNvSpPr>
          <p:nvPr>
            <p:ph type="body" sz="quarter" idx="10"/>
          </p:nvPr>
        </p:nvSpPr>
        <p:spPr>
          <a:xfrm>
            <a:off x="685253" y="2090735"/>
            <a:ext cx="6652825" cy="2466391"/>
          </a:xfrm>
        </p:spPr>
        <p:txBody>
          <a:bodyPr vert="horz" wrap="square" lIns="146304" tIns="91440" rIns="146304" bIns="91440" rtlCol="0" anchor="t">
            <a:noAutofit/>
          </a:bodyPr>
          <a:lstStyle/>
          <a:p>
            <a:pPr marL="0" indent="0">
              <a:buNone/>
            </a:pPr>
            <a:r>
              <a:rPr lang="en-US" sz="3200">
                <a:latin typeface="Poppins"/>
                <a:cs typeface="Poppins"/>
              </a:rPr>
              <a:t>Paginated reports can be </a:t>
            </a:r>
            <a:r>
              <a:rPr lang="en-US" sz="3200" i="1">
                <a:latin typeface="Poppins"/>
                <a:cs typeface="Poppins"/>
              </a:rPr>
              <a:t>embedded </a:t>
            </a:r>
            <a:r>
              <a:rPr lang="en-US" sz="3200">
                <a:latin typeface="Poppins"/>
                <a:cs typeface="Poppins"/>
              </a:rPr>
              <a:t>in Power BI reports. </a:t>
            </a:r>
            <a:br>
              <a:rPr lang="en-US" sz="3200">
                <a:latin typeface="Poppins"/>
                <a:cs typeface="Poppins"/>
              </a:rPr>
            </a:br>
            <a:br>
              <a:rPr lang="en-US" sz="3200"/>
            </a:br>
            <a:r>
              <a:rPr lang="en-US" sz="3200">
                <a:latin typeface="Poppins"/>
                <a:cs typeface="Poppins"/>
              </a:rPr>
              <a:t>Same dataset and logic; different end user experiences. </a:t>
            </a:r>
            <a:endParaRPr lang="en-US" sz="3200"/>
          </a:p>
        </p:txBody>
      </p:sp>
      <p:pic>
        <p:nvPicPr>
          <p:cNvPr id="1026" name="Picture 2" descr="Both Is Good GIFs | Tenor">
            <a:extLst>
              <a:ext uri="{FF2B5EF4-FFF2-40B4-BE49-F238E27FC236}">
                <a16:creationId xmlns:a16="http://schemas.microsoft.com/office/drawing/2014/main" id="{89B2A805-0EEC-5989-814C-A299A51048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7209" y="2518972"/>
            <a:ext cx="4743450" cy="26289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F26D4DC-C9A6-9B59-3761-5E3041790BA9}"/>
              </a:ext>
            </a:extLst>
          </p:cNvPr>
          <p:cNvGrpSpPr/>
          <p:nvPr/>
        </p:nvGrpSpPr>
        <p:grpSpPr>
          <a:xfrm>
            <a:off x="9285288" y="106362"/>
            <a:ext cx="3181349" cy="1104900"/>
            <a:chOff x="9564701" y="1325562"/>
            <a:chExt cx="2871774" cy="800100"/>
          </a:xfrm>
        </p:grpSpPr>
        <p:sp>
          <p:nvSpPr>
            <p:cNvPr id="6" name="Rectangle 5">
              <a:extLst>
                <a:ext uri="{FF2B5EF4-FFF2-40B4-BE49-F238E27FC236}">
                  <a16:creationId xmlns:a16="http://schemas.microsoft.com/office/drawing/2014/main" id="{F882B448-B5B0-9156-6F46-E47DEEE37919}"/>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Flowchart: Delay 6">
              <a:extLst>
                <a:ext uri="{FF2B5EF4-FFF2-40B4-BE49-F238E27FC236}">
                  <a16:creationId xmlns:a16="http://schemas.microsoft.com/office/drawing/2014/main" id="{986AF186-2419-C63A-74EF-C8D459EE07CC}"/>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8" name="Picture 7" descr="A black background with white text&#10;&#10;Description automatically generated">
            <a:extLst>
              <a:ext uri="{FF2B5EF4-FFF2-40B4-BE49-F238E27FC236}">
                <a16:creationId xmlns:a16="http://schemas.microsoft.com/office/drawing/2014/main" id="{7CDF383C-CBA5-5065-14BE-A625FF83B8FC}"/>
              </a:ext>
            </a:extLst>
          </p:cNvPr>
          <p:cNvPicPr>
            <a:picLocks noChangeAspect="1"/>
          </p:cNvPicPr>
          <p:nvPr/>
        </p:nvPicPr>
        <p:blipFill>
          <a:blip r:embed="rId5"/>
          <a:stretch>
            <a:fillRect/>
          </a:stretch>
        </p:blipFill>
        <p:spPr>
          <a:xfrm>
            <a:off x="9634704" y="254402"/>
            <a:ext cx="2755733" cy="804460"/>
          </a:xfrm>
          <a:prstGeom prst="rect">
            <a:avLst/>
          </a:prstGeom>
        </p:spPr>
      </p:pic>
    </p:spTree>
    <p:custDataLst>
      <p:tags r:id="rId1"/>
    </p:custDataLst>
    <p:extLst>
      <p:ext uri="{BB962C8B-B14F-4D97-AF65-F5344CB8AC3E}">
        <p14:creationId xmlns:p14="http://schemas.microsoft.com/office/powerpoint/2010/main" val="23814688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4473">
        <p159:morph option="byObject"/>
      </p:transition>
    </mc:Choice>
    <mc:Fallback xmlns="">
      <p:transition spd="slow" advTm="3447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1696958-B8FA-699A-9213-C7374F9B37FB}"/>
              </a:ext>
            </a:extLst>
          </p:cNvPr>
          <p:cNvSpPr/>
          <p:nvPr/>
        </p:nvSpPr>
        <p:spPr bwMode="auto">
          <a:xfrm>
            <a:off x="465137" y="1666265"/>
            <a:ext cx="11506200" cy="4078897"/>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A424DC99-1956-B133-3803-DC1BD0E5C3C3}"/>
              </a:ext>
            </a:extLst>
          </p:cNvPr>
          <p:cNvSpPr/>
          <p:nvPr/>
        </p:nvSpPr>
        <p:spPr bwMode="auto">
          <a:xfrm>
            <a:off x="465137" y="702737"/>
            <a:ext cx="5753100" cy="712249"/>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6">
            <a:extLst>
              <a:ext uri="{FF2B5EF4-FFF2-40B4-BE49-F238E27FC236}">
                <a16:creationId xmlns:a16="http://schemas.microsoft.com/office/drawing/2014/main" id="{DA33E29E-D8B6-40B2-8AD4-237CEB8B93FD}"/>
              </a:ext>
            </a:extLst>
          </p:cNvPr>
          <p:cNvSpPr>
            <a:spLocks noGrp="1"/>
          </p:cNvSpPr>
          <p:nvPr>
            <p:ph type="title"/>
          </p:nvPr>
        </p:nvSpPr>
        <p:spPr/>
        <p:txBody>
          <a:bodyPr/>
          <a:lstStyle/>
          <a:p>
            <a:r>
              <a:rPr lang="en-US"/>
              <a:t>Key take-aways</a:t>
            </a:r>
          </a:p>
        </p:txBody>
      </p:sp>
      <p:sp>
        <p:nvSpPr>
          <p:cNvPr id="5" name="Text Placeholder 4">
            <a:extLst>
              <a:ext uri="{FF2B5EF4-FFF2-40B4-BE49-F238E27FC236}">
                <a16:creationId xmlns:a16="http://schemas.microsoft.com/office/drawing/2014/main" id="{1E706FF3-4088-45A1-B03E-3F45C98C1284}"/>
              </a:ext>
            </a:extLst>
          </p:cNvPr>
          <p:cNvSpPr>
            <a:spLocks noGrp="1"/>
          </p:cNvSpPr>
          <p:nvPr>
            <p:ph type="body" sz="quarter" idx="10"/>
          </p:nvPr>
        </p:nvSpPr>
        <p:spPr/>
        <p:txBody>
          <a:bodyPr/>
          <a:lstStyle/>
          <a:p>
            <a:r>
              <a:rPr lang="en-US" sz="3200"/>
              <a:t>Reports are only as good as the underlying data, the team that you work with, and the questions you ask. </a:t>
            </a:r>
          </a:p>
          <a:p>
            <a:endParaRPr lang="en-US" sz="3200"/>
          </a:p>
          <a:p>
            <a:r>
              <a:rPr lang="en-US" sz="3200"/>
              <a:t>Teamwork makes the dream work😊 </a:t>
            </a:r>
          </a:p>
          <a:p>
            <a:pPr lvl="1"/>
            <a:r>
              <a:rPr lang="en-US" sz="2000"/>
              <a:t>There’s often multiple ways to solve a problem. </a:t>
            </a:r>
          </a:p>
          <a:p>
            <a:pPr lvl="1"/>
            <a:r>
              <a:rPr lang="en-US" sz="2000"/>
              <a:t>Working collaboratively to find the right solution is often the best way to work through the gray areas. </a:t>
            </a:r>
          </a:p>
        </p:txBody>
      </p:sp>
      <p:grpSp>
        <p:nvGrpSpPr>
          <p:cNvPr id="16" name="Group 15">
            <a:extLst>
              <a:ext uri="{FF2B5EF4-FFF2-40B4-BE49-F238E27FC236}">
                <a16:creationId xmlns:a16="http://schemas.microsoft.com/office/drawing/2014/main" id="{C2F874AD-1036-9F45-8EF8-5F66054DFD58}"/>
              </a:ext>
            </a:extLst>
          </p:cNvPr>
          <p:cNvGrpSpPr/>
          <p:nvPr/>
        </p:nvGrpSpPr>
        <p:grpSpPr>
          <a:xfrm>
            <a:off x="9285288" y="106362"/>
            <a:ext cx="3181349" cy="1104900"/>
            <a:chOff x="9564701" y="1325562"/>
            <a:chExt cx="2871774" cy="800100"/>
          </a:xfrm>
        </p:grpSpPr>
        <p:sp>
          <p:nvSpPr>
            <p:cNvPr id="17" name="Rectangle 16">
              <a:extLst>
                <a:ext uri="{FF2B5EF4-FFF2-40B4-BE49-F238E27FC236}">
                  <a16:creationId xmlns:a16="http://schemas.microsoft.com/office/drawing/2014/main" id="{F031FE2A-76D7-75F5-6D99-EE8B6B574748}"/>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8" name="Flowchart: Delay 17">
              <a:extLst>
                <a:ext uri="{FF2B5EF4-FFF2-40B4-BE49-F238E27FC236}">
                  <a16:creationId xmlns:a16="http://schemas.microsoft.com/office/drawing/2014/main" id="{55485957-6099-0628-BD63-85FE9A38C6FD}"/>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19" name="Picture 18" descr="A black background with white text&#10;&#10;Description automatically generated">
            <a:extLst>
              <a:ext uri="{FF2B5EF4-FFF2-40B4-BE49-F238E27FC236}">
                <a16:creationId xmlns:a16="http://schemas.microsoft.com/office/drawing/2014/main" id="{416E40B2-F10F-63D5-F2EE-F9BD2EF88AC3}"/>
              </a:ext>
            </a:extLst>
          </p:cNvPr>
          <p:cNvPicPr>
            <a:picLocks noChangeAspect="1"/>
          </p:cNvPicPr>
          <p:nvPr/>
        </p:nvPicPr>
        <p:blipFill>
          <a:blip r:embed="rId3"/>
          <a:stretch>
            <a:fillRect/>
          </a:stretch>
        </p:blipFill>
        <p:spPr>
          <a:xfrm>
            <a:off x="9634704" y="254402"/>
            <a:ext cx="2755733" cy="804460"/>
          </a:xfrm>
          <a:prstGeom prst="rect">
            <a:avLst/>
          </a:prstGeom>
        </p:spPr>
      </p:pic>
    </p:spTree>
    <p:extLst>
      <p:ext uri="{BB962C8B-B14F-4D97-AF65-F5344CB8AC3E}">
        <p14:creationId xmlns:p14="http://schemas.microsoft.com/office/powerpoint/2010/main" val="102156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8831">
        <p159:morph option="byObject"/>
      </p:transition>
    </mc:Choice>
    <mc:Fallback xmlns="">
      <p:transition spd="slow" advTm="38831">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FEB5E0-F60B-475F-941C-80BD81866D6C}"/>
              </a:ext>
            </a:extLst>
          </p:cNvPr>
          <p:cNvSpPr/>
          <p:nvPr/>
        </p:nvSpPr>
        <p:spPr bwMode="auto">
          <a:xfrm>
            <a:off x="465136" y="702737"/>
            <a:ext cx="7078663" cy="712249"/>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3" name="Rectangle 2">
            <a:extLst>
              <a:ext uri="{FF2B5EF4-FFF2-40B4-BE49-F238E27FC236}">
                <a16:creationId xmlns:a16="http://schemas.microsoft.com/office/drawing/2014/main" id="{10FE456B-03B7-9BED-79BE-52A8C4B99328}"/>
              </a:ext>
            </a:extLst>
          </p:cNvPr>
          <p:cNvSpPr/>
          <p:nvPr/>
        </p:nvSpPr>
        <p:spPr bwMode="auto">
          <a:xfrm>
            <a:off x="465136" y="2065087"/>
            <a:ext cx="6661927" cy="3044824"/>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7" name="Title 6">
            <a:extLst>
              <a:ext uri="{FF2B5EF4-FFF2-40B4-BE49-F238E27FC236}">
                <a16:creationId xmlns:a16="http://schemas.microsoft.com/office/drawing/2014/main" id="{DA33E29E-D8B6-40B2-8AD4-237CEB8B93FD}"/>
              </a:ext>
            </a:extLst>
          </p:cNvPr>
          <p:cNvSpPr>
            <a:spLocks noGrp="1"/>
          </p:cNvSpPr>
          <p:nvPr>
            <p:ph type="title"/>
          </p:nvPr>
        </p:nvSpPr>
        <p:spPr>
          <a:xfrm>
            <a:off x="465136" y="685328"/>
            <a:ext cx="10972800" cy="838200"/>
          </a:xfrm>
        </p:spPr>
        <p:txBody>
          <a:bodyPr/>
          <a:lstStyle/>
          <a:p>
            <a:r>
              <a:rPr lang="en-US" b="1">
                <a:latin typeface="Poppins" pitchFamily="2" charset="77"/>
                <a:cs typeface="Poppins" pitchFamily="2" charset="77"/>
              </a:rPr>
              <a:t>Thank you for attending!</a:t>
            </a:r>
          </a:p>
        </p:txBody>
      </p:sp>
      <p:sp>
        <p:nvSpPr>
          <p:cNvPr id="5" name="Text Placeholder 4">
            <a:extLst>
              <a:ext uri="{FF2B5EF4-FFF2-40B4-BE49-F238E27FC236}">
                <a16:creationId xmlns:a16="http://schemas.microsoft.com/office/drawing/2014/main" id="{1E706FF3-4088-45A1-B03E-3F45C98C1284}"/>
              </a:ext>
            </a:extLst>
          </p:cNvPr>
          <p:cNvSpPr>
            <a:spLocks noGrp="1"/>
          </p:cNvSpPr>
          <p:nvPr>
            <p:ph type="body" sz="quarter" idx="10"/>
          </p:nvPr>
        </p:nvSpPr>
        <p:spPr>
          <a:xfrm>
            <a:off x="459563" y="2063499"/>
            <a:ext cx="6362700" cy="2894013"/>
          </a:xfrm>
        </p:spPr>
        <p:txBody>
          <a:bodyPr/>
          <a:lstStyle/>
          <a:p>
            <a:pPr marL="0" indent="0">
              <a:buNone/>
            </a:pPr>
            <a:r>
              <a:rPr lang="en-US">
                <a:latin typeface="Poppins" pitchFamily="2" charset="77"/>
                <a:cs typeface="Poppins" pitchFamily="2" charset="77"/>
              </a:rPr>
              <a:t>Lauren Wooll</a:t>
            </a:r>
          </a:p>
          <a:p>
            <a:pPr marL="339725" lvl="1" indent="0">
              <a:buNone/>
            </a:pPr>
            <a:r>
              <a:rPr lang="en-US">
                <a:latin typeface="Poppins" pitchFamily="2" charset="77"/>
                <a:cs typeface="Poppins" pitchFamily="2" charset="77"/>
              </a:rPr>
              <a:t>Caf2Code, l.wo21@caf2code.com</a:t>
            </a:r>
          </a:p>
          <a:p>
            <a:pPr marL="0" indent="0">
              <a:buNone/>
            </a:pPr>
            <a:endParaRPr lang="en-US">
              <a:latin typeface="Poppins" pitchFamily="2" charset="77"/>
              <a:cs typeface="Poppins" pitchFamily="2" charset="77"/>
            </a:endParaRPr>
          </a:p>
          <a:p>
            <a:pPr marL="0" indent="0">
              <a:buNone/>
            </a:pPr>
            <a:r>
              <a:rPr lang="en-US">
                <a:latin typeface="Poppins" pitchFamily="2" charset="77"/>
                <a:cs typeface="Poppins" pitchFamily="2" charset="77"/>
              </a:rPr>
              <a:t>Lenore Flower</a:t>
            </a:r>
          </a:p>
          <a:p>
            <a:pPr marL="339725" lvl="1" indent="0">
              <a:buNone/>
            </a:pPr>
            <a:r>
              <a:rPr lang="en-US">
                <a:latin typeface="Poppins" pitchFamily="2" charset="77"/>
                <a:cs typeface="Poppins" pitchFamily="2" charset="77"/>
              </a:rPr>
              <a:t>Caf2Code, l.fl21@caf2code.com</a:t>
            </a:r>
          </a:p>
        </p:txBody>
      </p:sp>
      <p:grpSp>
        <p:nvGrpSpPr>
          <p:cNvPr id="10" name="Group 9">
            <a:extLst>
              <a:ext uri="{FF2B5EF4-FFF2-40B4-BE49-F238E27FC236}">
                <a16:creationId xmlns:a16="http://schemas.microsoft.com/office/drawing/2014/main" id="{E5C469D5-4A47-84CF-C2ED-8177B43A7214}"/>
              </a:ext>
            </a:extLst>
          </p:cNvPr>
          <p:cNvGrpSpPr/>
          <p:nvPr/>
        </p:nvGrpSpPr>
        <p:grpSpPr>
          <a:xfrm>
            <a:off x="9380537" y="1325562"/>
            <a:ext cx="3094038" cy="1104900"/>
            <a:chOff x="9564701" y="1325562"/>
            <a:chExt cx="2871774" cy="800100"/>
          </a:xfrm>
        </p:grpSpPr>
        <p:sp>
          <p:nvSpPr>
            <p:cNvPr id="11" name="Rectangle 10">
              <a:extLst>
                <a:ext uri="{FF2B5EF4-FFF2-40B4-BE49-F238E27FC236}">
                  <a16:creationId xmlns:a16="http://schemas.microsoft.com/office/drawing/2014/main" id="{D6D1A7A1-2D68-F540-0D39-3ACFEB1E7206}"/>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2" name="Flowchart: Delay 11">
              <a:extLst>
                <a:ext uri="{FF2B5EF4-FFF2-40B4-BE49-F238E27FC236}">
                  <a16:creationId xmlns:a16="http://schemas.microsoft.com/office/drawing/2014/main" id="{CCA77113-9FB6-1752-86C8-91383B37C6E0}"/>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pic>
        <p:nvPicPr>
          <p:cNvPr id="13" name="Picture 12" descr="A black background with white text&#10;&#10;Description automatically generated">
            <a:extLst>
              <a:ext uri="{FF2B5EF4-FFF2-40B4-BE49-F238E27FC236}">
                <a16:creationId xmlns:a16="http://schemas.microsoft.com/office/drawing/2014/main" id="{8E1DB4DE-9D9C-727B-46BB-D87A3CA947E4}"/>
              </a:ext>
            </a:extLst>
          </p:cNvPr>
          <p:cNvPicPr>
            <a:picLocks noChangeAspect="1"/>
          </p:cNvPicPr>
          <p:nvPr/>
        </p:nvPicPr>
        <p:blipFill>
          <a:blip r:embed="rId3"/>
          <a:stretch>
            <a:fillRect/>
          </a:stretch>
        </p:blipFill>
        <p:spPr>
          <a:xfrm>
            <a:off x="9718272" y="1473602"/>
            <a:ext cx="2680103" cy="804460"/>
          </a:xfrm>
          <a:prstGeom prst="rect">
            <a:avLst/>
          </a:prstGeom>
        </p:spPr>
      </p:pic>
      <p:pic>
        <p:nvPicPr>
          <p:cNvPr id="8" name="Picture 7">
            <a:extLst>
              <a:ext uri="{FF2B5EF4-FFF2-40B4-BE49-F238E27FC236}">
                <a16:creationId xmlns:a16="http://schemas.microsoft.com/office/drawing/2014/main" id="{72049E25-9FA4-075F-BA63-78E21310B862}"/>
              </a:ext>
            </a:extLst>
          </p:cNvPr>
          <p:cNvPicPr>
            <a:picLocks noChangeAspect="1"/>
          </p:cNvPicPr>
          <p:nvPr/>
        </p:nvPicPr>
        <p:blipFill rotWithShape="1">
          <a:blip r:embed="rId4"/>
          <a:srcRect b="23059"/>
          <a:stretch/>
        </p:blipFill>
        <p:spPr>
          <a:xfrm>
            <a:off x="8770419" y="2898196"/>
            <a:ext cx="2629548" cy="2622727"/>
          </a:xfrm>
          <a:prstGeom prst="rect">
            <a:avLst/>
          </a:prstGeom>
        </p:spPr>
      </p:pic>
    </p:spTree>
    <p:extLst>
      <p:ext uri="{BB962C8B-B14F-4D97-AF65-F5344CB8AC3E}">
        <p14:creationId xmlns:p14="http://schemas.microsoft.com/office/powerpoint/2010/main" val="416984574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A city skyline with tall buildings&#10;&#10;Description automatically generated">
            <a:extLst>
              <a:ext uri="{FF2B5EF4-FFF2-40B4-BE49-F238E27FC236}">
                <a16:creationId xmlns:a16="http://schemas.microsoft.com/office/drawing/2014/main" id="{A9E697C8-6150-3927-B4B2-A816B0E8CC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483"/>
            <a:ext cx="12436475" cy="6993559"/>
          </a:xfrm>
          <a:prstGeom prst="rect">
            <a:avLst/>
          </a:prstGeom>
        </p:spPr>
      </p:pic>
      <p:sp>
        <p:nvSpPr>
          <p:cNvPr id="4" name="Text Box 3">
            <a:extLst>
              <a:ext uri="{FF2B5EF4-FFF2-40B4-BE49-F238E27FC236}">
                <a16:creationId xmlns:a16="http://schemas.microsoft.com/office/drawing/2014/main" id="{42712E4A-C4AB-5C53-E90C-010686EB0BDF}"/>
              </a:ext>
            </a:extLst>
          </p:cNvPr>
          <p:cNvSpPr txBox="1">
            <a:spLocks noChangeArrowheads="1"/>
          </p:cNvSpPr>
          <p:nvPr/>
        </p:nvSpPr>
        <p:spPr bwMode="blackWhite">
          <a:xfrm>
            <a:off x="274637" y="6469062"/>
            <a:ext cx="11887199" cy="403187"/>
          </a:xfrm>
          <a:prstGeom prst="rect">
            <a:avLst/>
          </a:prstGeom>
          <a:noFill/>
          <a:ln w="12700">
            <a:noFill/>
            <a:miter lim="800000"/>
            <a:headEnd type="none" w="sm" len="sm"/>
            <a:tailEnd type="none" w="sm" len="sm"/>
          </a:ln>
          <a:effectLst/>
        </p:spPr>
        <p:txBody>
          <a:bodyPr vert="horz" wrap="square" lIns="182880" tIns="146304" rIns="182880" bIns="146304" numCol="1" anchor="t" anchorCtr="0" compatLnSpc="1">
            <a:prstTxWarp prst="textNoShape">
              <a:avLst/>
            </a:prstTxWarp>
            <a:spAutoFit/>
          </a:bodyPr>
          <a:lstStyle/>
          <a:p>
            <a:pPr algn="r" defTabSz="932290" eaLnBrk="0" hangingPunct="0"/>
            <a:r>
              <a:rPr lang="en-US" sz="700" dirty="0">
                <a:gradFill>
                  <a:gsLst>
                    <a:gs pos="0">
                      <a:schemeClr val="tx1"/>
                    </a:gs>
                    <a:gs pos="100000">
                      <a:schemeClr val="tx1"/>
                    </a:gs>
                  </a:gsLst>
                  <a:lin ang="5400000" scaled="0"/>
                </a:gradFill>
                <a:latin typeface="Segoe UI" panose="020B0502040204020203" pitchFamily="34" charset="0"/>
                <a:cs typeface="Segoe UI" panose="020B0502040204020203" pitchFamily="34" charset="0"/>
              </a:rPr>
              <a:t>© 2023 Dynamic Communities. All rights reserved. </a:t>
            </a:r>
          </a:p>
        </p:txBody>
      </p:sp>
      <p:pic>
        <p:nvPicPr>
          <p:cNvPr id="6" name="Picture 5">
            <a:extLst>
              <a:ext uri="{FF2B5EF4-FFF2-40B4-BE49-F238E27FC236}">
                <a16:creationId xmlns:a16="http://schemas.microsoft.com/office/drawing/2014/main" id="{A3CBF911-2A9C-2643-6C42-D2B79AB682F8}"/>
              </a:ext>
            </a:extLst>
          </p:cNvPr>
          <p:cNvPicPr>
            <a:picLocks noChangeAspect="1"/>
          </p:cNvPicPr>
          <p:nvPr/>
        </p:nvPicPr>
        <p:blipFill>
          <a:blip r:embed="rId3"/>
          <a:stretch>
            <a:fillRect/>
          </a:stretch>
        </p:blipFill>
        <p:spPr>
          <a:xfrm>
            <a:off x="2131674" y="2143331"/>
            <a:ext cx="8173126" cy="1892300"/>
          </a:xfrm>
          <a:prstGeom prst="rect">
            <a:avLst/>
          </a:prstGeom>
        </p:spPr>
      </p:pic>
      <p:pic>
        <p:nvPicPr>
          <p:cNvPr id="3" name="Picture 2">
            <a:extLst>
              <a:ext uri="{FF2B5EF4-FFF2-40B4-BE49-F238E27FC236}">
                <a16:creationId xmlns:a16="http://schemas.microsoft.com/office/drawing/2014/main" id="{27A4CB0A-E3D5-1A57-1486-633A505DA6A5}"/>
              </a:ext>
            </a:extLst>
          </p:cNvPr>
          <p:cNvPicPr>
            <a:picLocks noChangeAspect="1"/>
          </p:cNvPicPr>
          <p:nvPr/>
        </p:nvPicPr>
        <p:blipFill>
          <a:blip r:embed="rId4"/>
          <a:stretch>
            <a:fillRect/>
          </a:stretch>
        </p:blipFill>
        <p:spPr>
          <a:xfrm>
            <a:off x="3895344" y="4032504"/>
            <a:ext cx="2403946" cy="649224"/>
          </a:xfrm>
          <a:prstGeom prst="rect">
            <a:avLst/>
          </a:prstGeom>
        </p:spPr>
      </p:pic>
    </p:spTree>
    <p:extLst>
      <p:ext uri="{BB962C8B-B14F-4D97-AF65-F5344CB8AC3E}">
        <p14:creationId xmlns:p14="http://schemas.microsoft.com/office/powerpoint/2010/main" val="360954022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953FAA-4A56-D504-71BA-4A723FDF1095}"/>
              </a:ext>
            </a:extLst>
          </p:cNvPr>
          <p:cNvSpPr/>
          <p:nvPr/>
        </p:nvSpPr>
        <p:spPr bwMode="auto">
          <a:xfrm>
            <a:off x="749299" y="575213"/>
            <a:ext cx="6916738" cy="902749"/>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Rectangle 1">
            <a:extLst>
              <a:ext uri="{FF2B5EF4-FFF2-40B4-BE49-F238E27FC236}">
                <a16:creationId xmlns:a16="http://schemas.microsoft.com/office/drawing/2014/main" id="{139FF7B2-E2D5-B2AD-9A2E-F6C972F4F344}"/>
              </a:ext>
            </a:extLst>
          </p:cNvPr>
          <p:cNvSpPr/>
          <p:nvPr/>
        </p:nvSpPr>
        <p:spPr bwMode="auto">
          <a:xfrm>
            <a:off x="731837" y="1897062"/>
            <a:ext cx="10591799" cy="361950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Title 6">
            <a:extLst>
              <a:ext uri="{FF2B5EF4-FFF2-40B4-BE49-F238E27FC236}">
                <a16:creationId xmlns:a16="http://schemas.microsoft.com/office/drawing/2014/main" id="{DA33E29E-D8B6-40B2-8AD4-237CEB8B93FD}"/>
              </a:ext>
            </a:extLst>
          </p:cNvPr>
          <p:cNvSpPr>
            <a:spLocks noGrp="1"/>
          </p:cNvSpPr>
          <p:nvPr>
            <p:ph type="title"/>
          </p:nvPr>
        </p:nvSpPr>
        <p:spPr/>
        <p:txBody>
          <a:bodyPr/>
          <a:lstStyle/>
          <a:p>
            <a:r>
              <a:rPr lang="en-US" b="1" dirty="0">
                <a:latin typeface="Poppins" pitchFamily="2" charset="77"/>
                <a:cs typeface="Poppins" pitchFamily="2" charset="77"/>
              </a:rPr>
              <a:t>What will you learn today?</a:t>
            </a:r>
          </a:p>
        </p:txBody>
      </p:sp>
      <p:sp>
        <p:nvSpPr>
          <p:cNvPr id="5" name="Text Placeholder 4">
            <a:extLst>
              <a:ext uri="{FF2B5EF4-FFF2-40B4-BE49-F238E27FC236}">
                <a16:creationId xmlns:a16="http://schemas.microsoft.com/office/drawing/2014/main" id="{1E706FF3-4088-45A1-B03E-3F45C98C1284}"/>
              </a:ext>
            </a:extLst>
          </p:cNvPr>
          <p:cNvSpPr>
            <a:spLocks noGrp="1"/>
          </p:cNvSpPr>
          <p:nvPr>
            <p:ph type="body" sz="quarter" idx="10"/>
          </p:nvPr>
        </p:nvSpPr>
        <p:spPr>
          <a:xfrm>
            <a:off x="732153" y="2087562"/>
            <a:ext cx="10972484" cy="3314700"/>
          </a:xfrm>
        </p:spPr>
        <p:txBody>
          <a:bodyPr/>
          <a:lstStyle/>
          <a:p>
            <a:pPr marL="742950" indent="-742950">
              <a:buFont typeface="+mj-lt"/>
              <a:buAutoNum type="arabicPeriod"/>
            </a:pPr>
            <a:r>
              <a:rPr lang="en-US" sz="2800" dirty="0">
                <a:latin typeface="Poppins" pitchFamily="2" charset="77"/>
                <a:cs typeface="Poppins" pitchFamily="2" charset="77"/>
              </a:rPr>
              <a:t>Understand the reporting options available for D365 F&amp;O, the Power BI Service, and where to find them</a:t>
            </a:r>
          </a:p>
          <a:p>
            <a:pPr marL="742950" indent="-742950">
              <a:buFont typeface="+mj-lt"/>
              <a:buAutoNum type="arabicPeriod"/>
            </a:pPr>
            <a:r>
              <a:rPr lang="en-US" sz="2800" dirty="0">
                <a:latin typeface="Poppins" pitchFamily="2" charset="77"/>
                <a:cs typeface="Poppins" pitchFamily="2" charset="77"/>
              </a:rPr>
              <a:t>Identify which reports to use given different reporting requirements</a:t>
            </a:r>
          </a:p>
          <a:p>
            <a:pPr marL="742950" indent="-742950">
              <a:buFont typeface="+mj-lt"/>
              <a:buAutoNum type="arabicPeriod"/>
            </a:pPr>
            <a:r>
              <a:rPr lang="en-US" sz="2800" dirty="0">
                <a:latin typeface="Poppins" pitchFamily="2" charset="77"/>
                <a:cs typeface="Poppins" pitchFamily="2" charset="77"/>
              </a:rPr>
              <a:t>Learn about what reports are offered out of the box by D365 F&amp;O and how those can be quickly manipulated to get users what they need fast</a:t>
            </a:r>
          </a:p>
        </p:txBody>
      </p:sp>
      <p:grpSp>
        <p:nvGrpSpPr>
          <p:cNvPr id="17" name="Group 16">
            <a:extLst>
              <a:ext uri="{FF2B5EF4-FFF2-40B4-BE49-F238E27FC236}">
                <a16:creationId xmlns:a16="http://schemas.microsoft.com/office/drawing/2014/main" id="{9F254FB1-B78D-64C8-EB4D-E30DDF2C0894}"/>
              </a:ext>
            </a:extLst>
          </p:cNvPr>
          <p:cNvGrpSpPr/>
          <p:nvPr/>
        </p:nvGrpSpPr>
        <p:grpSpPr>
          <a:xfrm>
            <a:off x="9255126" y="106362"/>
            <a:ext cx="3181349" cy="1117174"/>
            <a:chOff x="9564701" y="1325562"/>
            <a:chExt cx="2871774" cy="808988"/>
          </a:xfrm>
        </p:grpSpPr>
        <p:sp>
          <p:nvSpPr>
            <p:cNvPr id="18" name="Rectangle 17">
              <a:extLst>
                <a:ext uri="{FF2B5EF4-FFF2-40B4-BE49-F238E27FC236}">
                  <a16:creationId xmlns:a16="http://schemas.microsoft.com/office/drawing/2014/main" id="{B16269AC-6BA4-B5B5-2CCD-333DE74B5842}"/>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9" name="Flowchart: Delay 18">
              <a:extLst>
                <a:ext uri="{FF2B5EF4-FFF2-40B4-BE49-F238E27FC236}">
                  <a16:creationId xmlns:a16="http://schemas.microsoft.com/office/drawing/2014/main" id="{6C26B4BB-2125-212C-5438-E1E0847191D3}"/>
                </a:ext>
              </a:extLst>
            </p:cNvPr>
            <p:cNvSpPr/>
            <p:nvPr/>
          </p:nvSpPr>
          <p:spPr bwMode="auto">
            <a:xfrm rot="10800000">
              <a:off x="9564701" y="1334450"/>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20" name="Picture 19" descr="A black background with white text&#10;&#10;Description automatically generated">
            <a:extLst>
              <a:ext uri="{FF2B5EF4-FFF2-40B4-BE49-F238E27FC236}">
                <a16:creationId xmlns:a16="http://schemas.microsoft.com/office/drawing/2014/main" id="{83FFE237-B3EA-DE27-E257-9E98CE0A3C20}"/>
              </a:ext>
            </a:extLst>
          </p:cNvPr>
          <p:cNvPicPr>
            <a:picLocks noChangeAspect="1"/>
          </p:cNvPicPr>
          <p:nvPr/>
        </p:nvPicPr>
        <p:blipFill>
          <a:blip r:embed="rId3"/>
          <a:stretch>
            <a:fillRect/>
          </a:stretch>
        </p:blipFill>
        <p:spPr>
          <a:xfrm>
            <a:off x="9620745" y="299648"/>
            <a:ext cx="2755733" cy="804460"/>
          </a:xfrm>
          <a:prstGeom prst="rect">
            <a:avLst/>
          </a:prstGeom>
        </p:spPr>
      </p:pic>
    </p:spTree>
    <p:extLst>
      <p:ext uri="{BB962C8B-B14F-4D97-AF65-F5344CB8AC3E}">
        <p14:creationId xmlns:p14="http://schemas.microsoft.com/office/powerpoint/2010/main" val="2176744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7467">
        <p159:morph option="byObject"/>
      </p:transition>
    </mc:Choice>
    <mc:Fallback xmlns="">
      <p:transition spd="slow" advTm="27467">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6A2F036-336A-CF93-DB3E-F5202C6634F4}"/>
              </a:ext>
            </a:extLst>
          </p:cNvPr>
          <p:cNvSpPr/>
          <p:nvPr/>
        </p:nvSpPr>
        <p:spPr bwMode="auto">
          <a:xfrm>
            <a:off x="749299" y="2169699"/>
            <a:ext cx="7130961" cy="3055722"/>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17EA4899-2B8A-7173-DCFC-C77B86FDF0BE}"/>
              </a:ext>
            </a:extLst>
          </p:cNvPr>
          <p:cNvSpPr/>
          <p:nvPr/>
        </p:nvSpPr>
        <p:spPr bwMode="auto">
          <a:xfrm>
            <a:off x="749299" y="575213"/>
            <a:ext cx="7347954" cy="1259724"/>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D7D978B5-9F5A-CD75-17D8-2A35A88EE423}"/>
              </a:ext>
            </a:extLst>
          </p:cNvPr>
          <p:cNvSpPr>
            <a:spLocks noGrp="1"/>
          </p:cNvSpPr>
          <p:nvPr>
            <p:ph type="title"/>
          </p:nvPr>
        </p:nvSpPr>
        <p:spPr>
          <a:xfrm>
            <a:off x="652373" y="820946"/>
            <a:ext cx="7994537" cy="712249"/>
          </a:xfrm>
        </p:spPr>
        <p:txBody>
          <a:bodyPr/>
          <a:lstStyle/>
          <a:p>
            <a:r>
              <a:rPr lang="en-US" dirty="0">
                <a:latin typeface="Poppins"/>
                <a:cs typeface="Poppins"/>
              </a:rPr>
              <a:t>Your Main Reporting Options </a:t>
            </a:r>
            <a:endParaRPr lang="en-US" dirty="0"/>
          </a:p>
        </p:txBody>
      </p:sp>
      <p:sp>
        <p:nvSpPr>
          <p:cNvPr id="3" name="Text Placeholder 2">
            <a:extLst>
              <a:ext uri="{FF2B5EF4-FFF2-40B4-BE49-F238E27FC236}">
                <a16:creationId xmlns:a16="http://schemas.microsoft.com/office/drawing/2014/main" id="{12A657A6-0C61-55E1-4DEA-AF2B8C09E987}"/>
              </a:ext>
            </a:extLst>
          </p:cNvPr>
          <p:cNvSpPr>
            <a:spLocks noGrp="1"/>
          </p:cNvSpPr>
          <p:nvPr>
            <p:ph type="body" sz="quarter" idx="10"/>
          </p:nvPr>
        </p:nvSpPr>
        <p:spPr>
          <a:xfrm>
            <a:off x="811617" y="2169699"/>
            <a:ext cx="6916737" cy="3111434"/>
          </a:xfrm>
        </p:spPr>
        <p:txBody>
          <a:bodyPr vert="horz" wrap="square" lIns="146304" tIns="91440" rIns="146304" bIns="91440" rtlCol="0" anchor="t">
            <a:noAutofit/>
          </a:bodyPr>
          <a:lstStyle/>
          <a:p>
            <a:pPr marL="571500" indent="-571500"/>
            <a:r>
              <a:rPr lang="en-US" dirty="0">
                <a:latin typeface="Poppins"/>
                <a:cs typeface="Poppins"/>
              </a:rPr>
              <a:t>D365 OOB</a:t>
            </a:r>
          </a:p>
          <a:p>
            <a:pPr marL="571500" indent="-571500"/>
            <a:r>
              <a:rPr lang="en-US" dirty="0">
                <a:latin typeface="Poppins"/>
                <a:cs typeface="Poppins"/>
              </a:rPr>
              <a:t>D365 Embedded</a:t>
            </a:r>
          </a:p>
          <a:p>
            <a:pPr marL="571500" indent="-571500"/>
            <a:r>
              <a:rPr lang="en-US" dirty="0">
                <a:latin typeface="Poppins"/>
                <a:cs typeface="Poppins"/>
              </a:rPr>
              <a:t>Power BI Paginated</a:t>
            </a:r>
          </a:p>
          <a:p>
            <a:pPr marL="571500" indent="-571500"/>
            <a:r>
              <a:rPr lang="en-US" dirty="0">
                <a:latin typeface="Poppins"/>
                <a:cs typeface="Poppins"/>
              </a:rPr>
              <a:t>Power BI Standard</a:t>
            </a:r>
          </a:p>
          <a:p>
            <a:pPr marL="571500" indent="-571500"/>
            <a:r>
              <a:rPr lang="en-US" dirty="0">
                <a:latin typeface="Poppins"/>
                <a:cs typeface="Poppins"/>
              </a:rPr>
              <a:t>Excel </a:t>
            </a:r>
            <a:br>
              <a:rPr lang="en-US" dirty="0">
                <a:latin typeface="Poppins"/>
                <a:cs typeface="Poppins"/>
              </a:rPr>
            </a:br>
            <a:br>
              <a:rPr lang="en-US" dirty="0"/>
            </a:br>
            <a:endParaRPr lang="en-US" dirty="0"/>
          </a:p>
        </p:txBody>
      </p:sp>
      <p:grpSp>
        <p:nvGrpSpPr>
          <p:cNvPr id="9" name="Group 8">
            <a:extLst>
              <a:ext uri="{FF2B5EF4-FFF2-40B4-BE49-F238E27FC236}">
                <a16:creationId xmlns:a16="http://schemas.microsoft.com/office/drawing/2014/main" id="{11F3D72B-400D-BA8E-CA34-0DAE40433A69}"/>
              </a:ext>
            </a:extLst>
          </p:cNvPr>
          <p:cNvGrpSpPr/>
          <p:nvPr/>
        </p:nvGrpSpPr>
        <p:grpSpPr>
          <a:xfrm>
            <a:off x="9255126" y="106362"/>
            <a:ext cx="3181349" cy="1117174"/>
            <a:chOff x="9564701" y="1325562"/>
            <a:chExt cx="2871774" cy="808988"/>
          </a:xfrm>
        </p:grpSpPr>
        <p:sp>
          <p:nvSpPr>
            <p:cNvPr id="10" name="Rectangle 9">
              <a:extLst>
                <a:ext uri="{FF2B5EF4-FFF2-40B4-BE49-F238E27FC236}">
                  <a16:creationId xmlns:a16="http://schemas.microsoft.com/office/drawing/2014/main" id="{DA9B84B5-0029-46CA-74CA-4BD5B2913893}"/>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 name="Flowchart: Delay 10">
              <a:extLst>
                <a:ext uri="{FF2B5EF4-FFF2-40B4-BE49-F238E27FC236}">
                  <a16:creationId xmlns:a16="http://schemas.microsoft.com/office/drawing/2014/main" id="{9470693B-47E2-05DB-7845-09AAFF2B5F22}"/>
                </a:ext>
              </a:extLst>
            </p:cNvPr>
            <p:cNvSpPr/>
            <p:nvPr/>
          </p:nvSpPr>
          <p:spPr bwMode="auto">
            <a:xfrm rot="10800000">
              <a:off x="9564701" y="1334450"/>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2" name="Picture 11" descr="A black background with white text&#10;&#10;Description automatically generated">
            <a:extLst>
              <a:ext uri="{FF2B5EF4-FFF2-40B4-BE49-F238E27FC236}">
                <a16:creationId xmlns:a16="http://schemas.microsoft.com/office/drawing/2014/main" id="{898156D5-166C-537B-8BE7-F29D2C7A986A}"/>
              </a:ext>
            </a:extLst>
          </p:cNvPr>
          <p:cNvPicPr>
            <a:picLocks noChangeAspect="1"/>
          </p:cNvPicPr>
          <p:nvPr/>
        </p:nvPicPr>
        <p:blipFill>
          <a:blip r:embed="rId3"/>
          <a:stretch>
            <a:fillRect/>
          </a:stretch>
        </p:blipFill>
        <p:spPr>
          <a:xfrm>
            <a:off x="9620745" y="299648"/>
            <a:ext cx="2755733" cy="804460"/>
          </a:xfrm>
          <a:prstGeom prst="rect">
            <a:avLst/>
          </a:prstGeom>
        </p:spPr>
      </p:pic>
      <p:pic>
        <p:nvPicPr>
          <p:cNvPr id="1026" name="Picture 2">
            <a:extLst>
              <a:ext uri="{FF2B5EF4-FFF2-40B4-BE49-F238E27FC236}">
                <a16:creationId xmlns:a16="http://schemas.microsoft.com/office/drawing/2014/main" id="{5EA90BB1-5259-DF20-8F4A-033D36F3CB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78" b="96000" l="9778" r="89778">
                        <a14:foregroundMark x1="80000" y1="6667" x2="80000" y2="6667"/>
                        <a14:foregroundMark x1="74667" y1="1778" x2="74667" y2="1778"/>
                        <a14:foregroundMark x1="74667" y1="93333" x2="74667" y2="93333"/>
                        <a14:foregroundMark x1="60000" y1="96000" x2="60000" y2="96000"/>
                      </a14:backgroundRemoval>
                    </a14:imgEffect>
                  </a14:imgLayer>
                </a14:imgProps>
              </a:ext>
              <a:ext uri="{28A0092B-C50C-407E-A947-70E740481C1C}">
                <a14:useLocalDpi xmlns:a14="http://schemas.microsoft.com/office/drawing/2010/main" val="0"/>
              </a:ext>
            </a:extLst>
          </a:blip>
          <a:srcRect/>
          <a:stretch>
            <a:fillRect/>
          </a:stretch>
        </p:blipFill>
        <p:spPr bwMode="auto">
          <a:xfrm>
            <a:off x="7935723" y="144409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Apps">
            <a:extLst>
              <a:ext uri="{FF2B5EF4-FFF2-40B4-BE49-F238E27FC236}">
                <a16:creationId xmlns:a16="http://schemas.microsoft.com/office/drawing/2014/main" id="{94310D86-2776-0304-CF6D-4744700F07C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7831" t="25000" r="28712" b="29634"/>
          <a:stretch/>
        </p:blipFill>
        <p:spPr bwMode="auto">
          <a:xfrm>
            <a:off x="10134311" y="1341188"/>
            <a:ext cx="1866256" cy="19482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crosoft Finance and Operatio - Apps on Google Play">
            <a:extLst>
              <a:ext uri="{FF2B5EF4-FFF2-40B4-BE49-F238E27FC236}">
                <a16:creationId xmlns:a16="http://schemas.microsoft.com/office/drawing/2014/main" id="{BBBB65DB-A82F-764D-861D-39636AC2BE3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30673" y1="44892" x2="58222" y2="58667"/>
                        <a14:backgroundMark x1="15556" y1="36889" x2="22667" y2="41778"/>
                        <a14:backgroundMark x1="26222" y1="41778" x2="29333" y2="45778"/>
                        <a14:backgroundMark x1="20889" y1="40000" x2="27111" y2="47111"/>
                      </a14:backgroundRemoval>
                    </a14:imgEffect>
                  </a14:imgLayer>
                </a14:imgProps>
              </a:ext>
              <a:ext uri="{28A0092B-C50C-407E-A947-70E740481C1C}">
                <a14:useLocalDpi xmlns:a14="http://schemas.microsoft.com/office/drawing/2010/main" val="0"/>
              </a:ext>
            </a:extLst>
          </a:blip>
          <a:srcRect/>
          <a:stretch>
            <a:fillRect/>
          </a:stretch>
        </p:blipFill>
        <p:spPr bwMode="auto">
          <a:xfrm>
            <a:off x="10078848" y="3317413"/>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icrosoft Excel Logo transparent PNG - StickPNG">
            <a:extLst>
              <a:ext uri="{FF2B5EF4-FFF2-40B4-BE49-F238E27FC236}">
                <a16:creationId xmlns:a16="http://schemas.microsoft.com/office/drawing/2014/main" id="{46DD7903-FFFF-C4F8-DE1C-A42D09BC0FF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695" b="93785" l="9155" r="89789">
                        <a14:foregroundMark x1="71127" y1="5650" x2="71127" y2="5650"/>
                        <a14:foregroundMark x1="71479" y1="83051" x2="70070" y2="83051"/>
                        <a14:foregroundMark x1="41549" y1="94350" x2="41549" y2="94350"/>
                        <a14:foregroundMark x1="32394" y1="48588" x2="32394" y2="48588"/>
                        <a14:foregroundMark x1="32394" y1="48588" x2="42254" y2="46328"/>
                        <a14:foregroundMark x1="45070" y1="36158" x2="22887" y2="74011"/>
                        <a14:foregroundMark x1="22887" y1="35593" x2="39789" y2="51977"/>
                        <a14:foregroundMark x1="46127" y1="2260" x2="53873" y2="1695"/>
                        <a14:foregroundMark x1="36268" y1="36158" x2="39789" y2="50282"/>
                        <a14:foregroundMark x1="34859" y1="62712" x2="42958" y2="53672"/>
                      </a14:backgroundRemoval>
                    </a14:imgEffect>
                  </a14:imgLayer>
                </a14:imgProps>
              </a:ext>
              <a:ext uri="{28A0092B-C50C-407E-A947-70E740481C1C}">
                <a14:useLocalDpi xmlns:a14="http://schemas.microsoft.com/office/drawing/2010/main" val="0"/>
              </a:ext>
            </a:extLst>
          </a:blip>
          <a:srcRect/>
          <a:stretch>
            <a:fillRect/>
          </a:stretch>
        </p:blipFill>
        <p:spPr bwMode="auto">
          <a:xfrm>
            <a:off x="7654735" y="3912587"/>
            <a:ext cx="2705100" cy="1685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635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1326">
        <p159:morph option="byObject"/>
      </p:transition>
    </mc:Choice>
    <mc:Fallback xmlns="">
      <p:transition spd="slow" advTm="51326">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8A2036F-E66C-10CF-4E08-FF36E4B5F412}"/>
              </a:ext>
            </a:extLst>
          </p:cNvPr>
          <p:cNvSpPr/>
          <p:nvPr/>
        </p:nvSpPr>
        <p:spPr bwMode="auto">
          <a:xfrm>
            <a:off x="453943" y="1818033"/>
            <a:ext cx="10591799" cy="3864748"/>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E99889AE-406F-C874-1A59-33A9E8794E28}"/>
              </a:ext>
            </a:extLst>
          </p:cNvPr>
          <p:cNvSpPr/>
          <p:nvPr/>
        </p:nvSpPr>
        <p:spPr bwMode="auto">
          <a:xfrm>
            <a:off x="453943" y="372174"/>
            <a:ext cx="8653962" cy="1240057"/>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a:extLst>
              <a:ext uri="{FF2B5EF4-FFF2-40B4-BE49-F238E27FC236}">
                <a16:creationId xmlns:a16="http://schemas.microsoft.com/office/drawing/2014/main" id="{9F5E3924-A3ED-7274-ECAF-C36C6FD0448D}"/>
              </a:ext>
            </a:extLst>
          </p:cNvPr>
          <p:cNvSpPr>
            <a:spLocks noGrp="1"/>
          </p:cNvSpPr>
          <p:nvPr>
            <p:ph type="body" sz="quarter" idx="10"/>
          </p:nvPr>
        </p:nvSpPr>
        <p:spPr>
          <a:xfrm>
            <a:off x="489562" y="1980111"/>
            <a:ext cx="10242606" cy="3702670"/>
          </a:xfrm>
        </p:spPr>
        <p:txBody>
          <a:bodyPr/>
          <a:lstStyle/>
          <a:p>
            <a:pPr marL="0" indent="0">
              <a:buNone/>
            </a:pPr>
            <a:r>
              <a:rPr lang="en-US" dirty="0"/>
              <a:t>Common Non-Reports masquerading as report requests: </a:t>
            </a:r>
          </a:p>
          <a:p>
            <a:r>
              <a:rPr lang="en-US" sz="2800" dirty="0"/>
              <a:t>Processes (e.g., validation &amp; approval )</a:t>
            </a:r>
          </a:p>
          <a:p>
            <a:r>
              <a:rPr lang="en-US" sz="2800" dirty="0"/>
              <a:t>Data Input needs</a:t>
            </a:r>
          </a:p>
          <a:p>
            <a:r>
              <a:rPr lang="en-US" sz="2800" dirty="0"/>
              <a:t>Vague requests based on “vapor data”</a:t>
            </a:r>
          </a:p>
          <a:p>
            <a:r>
              <a:rPr lang="en-US" sz="2800" dirty="0"/>
              <a:t>Personalization of an existing D365 FO report</a:t>
            </a:r>
          </a:p>
          <a:p>
            <a:pPr marL="0" indent="0">
              <a:buNone/>
            </a:pPr>
            <a:endParaRPr lang="en-US" dirty="0"/>
          </a:p>
        </p:txBody>
      </p:sp>
      <p:grpSp>
        <p:nvGrpSpPr>
          <p:cNvPr id="6" name="Group 5">
            <a:extLst>
              <a:ext uri="{FF2B5EF4-FFF2-40B4-BE49-F238E27FC236}">
                <a16:creationId xmlns:a16="http://schemas.microsoft.com/office/drawing/2014/main" id="{585B7044-1BCC-1D6D-D758-D4C318205CF7}"/>
              </a:ext>
            </a:extLst>
          </p:cNvPr>
          <p:cNvGrpSpPr/>
          <p:nvPr/>
        </p:nvGrpSpPr>
        <p:grpSpPr>
          <a:xfrm>
            <a:off x="9255126" y="106362"/>
            <a:ext cx="3181349" cy="1117174"/>
            <a:chOff x="9564701" y="1325562"/>
            <a:chExt cx="2871774" cy="808988"/>
          </a:xfrm>
        </p:grpSpPr>
        <p:sp>
          <p:nvSpPr>
            <p:cNvPr id="8" name="Rectangle 7">
              <a:extLst>
                <a:ext uri="{FF2B5EF4-FFF2-40B4-BE49-F238E27FC236}">
                  <a16:creationId xmlns:a16="http://schemas.microsoft.com/office/drawing/2014/main" id="{AB939C6C-6372-DEF1-829B-013E5A8295A8}"/>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Flowchart: Delay 8">
              <a:extLst>
                <a:ext uri="{FF2B5EF4-FFF2-40B4-BE49-F238E27FC236}">
                  <a16:creationId xmlns:a16="http://schemas.microsoft.com/office/drawing/2014/main" id="{C1F521B4-5AF8-2C81-2AB4-2D291B9B2A20}"/>
                </a:ext>
              </a:extLst>
            </p:cNvPr>
            <p:cNvSpPr/>
            <p:nvPr/>
          </p:nvSpPr>
          <p:spPr bwMode="auto">
            <a:xfrm rot="10800000">
              <a:off x="9564701" y="1334450"/>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0" name="Picture 9" descr="A black background with white text&#10;&#10;Description automatically generated">
            <a:extLst>
              <a:ext uri="{FF2B5EF4-FFF2-40B4-BE49-F238E27FC236}">
                <a16:creationId xmlns:a16="http://schemas.microsoft.com/office/drawing/2014/main" id="{5F4E45C6-99AD-F3EF-132D-7BCCF7843C8B}"/>
              </a:ext>
            </a:extLst>
          </p:cNvPr>
          <p:cNvPicPr>
            <a:picLocks noChangeAspect="1"/>
          </p:cNvPicPr>
          <p:nvPr/>
        </p:nvPicPr>
        <p:blipFill>
          <a:blip r:embed="rId4"/>
          <a:stretch>
            <a:fillRect/>
          </a:stretch>
        </p:blipFill>
        <p:spPr>
          <a:xfrm>
            <a:off x="9620745" y="299648"/>
            <a:ext cx="2755733" cy="804460"/>
          </a:xfrm>
          <a:prstGeom prst="rect">
            <a:avLst/>
          </a:prstGeom>
        </p:spPr>
      </p:pic>
      <p:sp>
        <p:nvSpPr>
          <p:cNvPr id="2" name="Title 1">
            <a:extLst>
              <a:ext uri="{FF2B5EF4-FFF2-40B4-BE49-F238E27FC236}">
                <a16:creationId xmlns:a16="http://schemas.microsoft.com/office/drawing/2014/main" id="{5B86E3AE-835A-B309-7281-51642DE8ED32}"/>
              </a:ext>
            </a:extLst>
          </p:cNvPr>
          <p:cNvSpPr>
            <a:spLocks noGrp="1"/>
          </p:cNvSpPr>
          <p:nvPr>
            <p:ph type="title"/>
          </p:nvPr>
        </p:nvSpPr>
        <p:spPr>
          <a:xfrm>
            <a:off x="489562" y="612210"/>
            <a:ext cx="8765564" cy="712249"/>
          </a:xfrm>
        </p:spPr>
        <p:txBody>
          <a:bodyPr/>
          <a:lstStyle/>
          <a:p>
            <a:r>
              <a:rPr lang="en-US" dirty="0"/>
              <a:t>First Step: Confirm You </a:t>
            </a:r>
            <a:r>
              <a:rPr lang="en-US" i="1" dirty="0"/>
              <a:t>Actually</a:t>
            </a:r>
            <a:r>
              <a:rPr lang="en-US" dirty="0"/>
              <a:t> want a Report</a:t>
            </a:r>
          </a:p>
        </p:txBody>
      </p:sp>
    </p:spTree>
    <p:custDataLst>
      <p:tags r:id="rId1"/>
    </p:custDataLst>
    <p:extLst>
      <p:ext uri="{BB962C8B-B14F-4D97-AF65-F5344CB8AC3E}">
        <p14:creationId xmlns:p14="http://schemas.microsoft.com/office/powerpoint/2010/main" val="4282093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46659">
        <p159:morph option="byObject"/>
      </p:transition>
    </mc:Choice>
    <mc:Fallback xmlns="">
      <p:transition spd="slow" advTm="14665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DFA825-FDE6-92B0-EC67-582D6B55E15D}"/>
              </a:ext>
            </a:extLst>
          </p:cNvPr>
          <p:cNvSpPr/>
          <p:nvPr/>
        </p:nvSpPr>
        <p:spPr bwMode="auto">
          <a:xfrm>
            <a:off x="453943" y="1818033"/>
            <a:ext cx="10591799" cy="3864748"/>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32E2B9A7-9185-4590-2D8C-95F8A32DF374}"/>
              </a:ext>
            </a:extLst>
          </p:cNvPr>
          <p:cNvSpPr/>
          <p:nvPr/>
        </p:nvSpPr>
        <p:spPr bwMode="auto">
          <a:xfrm>
            <a:off x="453943" y="372175"/>
            <a:ext cx="8215924" cy="90275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4" name="Rectangle 3">
            <a:extLst>
              <a:ext uri="{FF2B5EF4-FFF2-40B4-BE49-F238E27FC236}">
                <a16:creationId xmlns:a16="http://schemas.microsoft.com/office/drawing/2014/main" id="{A6B3C19A-47C9-6D3C-FE83-8CE5A58FB097}"/>
              </a:ext>
            </a:extLst>
          </p:cNvPr>
          <p:cNvSpPr/>
          <p:nvPr/>
        </p:nvSpPr>
        <p:spPr bwMode="auto">
          <a:xfrm>
            <a:off x="1023635" y="558007"/>
            <a:ext cx="6916738" cy="902749"/>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4BBDAA3A-42C3-740C-DCAD-0A471B975584}"/>
              </a:ext>
            </a:extLst>
          </p:cNvPr>
          <p:cNvSpPr>
            <a:spLocks noGrp="1"/>
          </p:cNvSpPr>
          <p:nvPr>
            <p:ph type="title"/>
          </p:nvPr>
        </p:nvSpPr>
        <p:spPr>
          <a:xfrm>
            <a:off x="453943" y="377647"/>
            <a:ext cx="8618374" cy="902749"/>
          </a:xfrm>
        </p:spPr>
        <p:txBody>
          <a:bodyPr/>
          <a:lstStyle/>
          <a:p>
            <a:r>
              <a:rPr lang="en-US" dirty="0">
                <a:latin typeface="Poppins"/>
                <a:cs typeface="Poppins"/>
              </a:rPr>
              <a:t>Next Step: assess your capacity</a:t>
            </a:r>
            <a:endParaRPr lang="en-US" dirty="0"/>
          </a:p>
        </p:txBody>
      </p:sp>
      <p:sp>
        <p:nvSpPr>
          <p:cNvPr id="3" name="Text Placeholder 2">
            <a:extLst>
              <a:ext uri="{FF2B5EF4-FFF2-40B4-BE49-F238E27FC236}">
                <a16:creationId xmlns:a16="http://schemas.microsoft.com/office/drawing/2014/main" id="{86D1EDF7-D358-C384-D514-87F59C0AA10A}"/>
              </a:ext>
            </a:extLst>
          </p:cNvPr>
          <p:cNvSpPr>
            <a:spLocks noGrp="1"/>
          </p:cNvSpPr>
          <p:nvPr>
            <p:ph type="body" sz="quarter" idx="10"/>
          </p:nvPr>
        </p:nvSpPr>
        <p:spPr>
          <a:xfrm>
            <a:off x="557968" y="1976350"/>
            <a:ext cx="10972484" cy="1470542"/>
          </a:xfrm>
        </p:spPr>
        <p:txBody>
          <a:bodyPr vert="horz" wrap="square" lIns="146304" tIns="91440" rIns="146304" bIns="91440" rtlCol="0" anchor="t">
            <a:noAutofit/>
          </a:bodyPr>
          <a:lstStyle/>
          <a:p>
            <a:pPr marL="0" indent="0">
              <a:buNone/>
            </a:pPr>
            <a:r>
              <a:rPr lang="en-US" sz="2800" b="1" dirty="0">
                <a:latin typeface="Poppins"/>
                <a:cs typeface="Poppins"/>
              </a:rPr>
              <a:t>People Capacity: </a:t>
            </a:r>
          </a:p>
          <a:p>
            <a:pPr lvl="1"/>
            <a:r>
              <a:rPr lang="en-US" dirty="0"/>
              <a:t>Internal Staff skills, institutional knowledge, and</a:t>
            </a:r>
            <a:r>
              <a:rPr lang="en-US" b="1" dirty="0"/>
              <a:t> </a:t>
            </a:r>
            <a:r>
              <a:rPr lang="en-US" b="1" u="sng" dirty="0"/>
              <a:t>bandwidth</a:t>
            </a:r>
            <a:endParaRPr lang="en-US" u="sng" dirty="0"/>
          </a:p>
          <a:p>
            <a:pPr lvl="1"/>
            <a:r>
              <a:rPr lang="en-US" dirty="0"/>
              <a:t>External Resources (contractors/consultants) </a:t>
            </a:r>
          </a:p>
          <a:p>
            <a:pPr lvl="1"/>
            <a:endParaRPr lang="en-US" dirty="0">
              <a:latin typeface="Poppins"/>
              <a:cs typeface="Poppins"/>
            </a:endParaRPr>
          </a:p>
          <a:p>
            <a:pPr marL="339725" lvl="1" indent="0">
              <a:buNone/>
            </a:pPr>
            <a:endParaRPr lang="en-US" dirty="0"/>
          </a:p>
        </p:txBody>
      </p:sp>
      <p:grpSp>
        <p:nvGrpSpPr>
          <p:cNvPr id="6" name="Group 5">
            <a:extLst>
              <a:ext uri="{FF2B5EF4-FFF2-40B4-BE49-F238E27FC236}">
                <a16:creationId xmlns:a16="http://schemas.microsoft.com/office/drawing/2014/main" id="{F22FDF82-5994-71C4-62ED-FC5DBA98B638}"/>
              </a:ext>
            </a:extLst>
          </p:cNvPr>
          <p:cNvGrpSpPr/>
          <p:nvPr/>
        </p:nvGrpSpPr>
        <p:grpSpPr>
          <a:xfrm>
            <a:off x="9255126" y="106362"/>
            <a:ext cx="3181349" cy="1117174"/>
            <a:chOff x="9564701" y="1325562"/>
            <a:chExt cx="2871774" cy="808988"/>
          </a:xfrm>
        </p:grpSpPr>
        <p:sp>
          <p:nvSpPr>
            <p:cNvPr id="7" name="Rectangle 6">
              <a:extLst>
                <a:ext uri="{FF2B5EF4-FFF2-40B4-BE49-F238E27FC236}">
                  <a16:creationId xmlns:a16="http://schemas.microsoft.com/office/drawing/2014/main" id="{4B80CED1-D9D2-D8A4-3066-9AA708D0DD53}"/>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Flowchart: Delay 7">
              <a:extLst>
                <a:ext uri="{FF2B5EF4-FFF2-40B4-BE49-F238E27FC236}">
                  <a16:creationId xmlns:a16="http://schemas.microsoft.com/office/drawing/2014/main" id="{3DAA24D0-5993-B0E8-C479-04C4103CA38C}"/>
                </a:ext>
              </a:extLst>
            </p:cNvPr>
            <p:cNvSpPr/>
            <p:nvPr/>
          </p:nvSpPr>
          <p:spPr bwMode="auto">
            <a:xfrm rot="10800000">
              <a:off x="9564701" y="1334450"/>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9" name="Picture 8" descr="A black background with white text&#10;&#10;Description automatically generated">
            <a:extLst>
              <a:ext uri="{FF2B5EF4-FFF2-40B4-BE49-F238E27FC236}">
                <a16:creationId xmlns:a16="http://schemas.microsoft.com/office/drawing/2014/main" id="{75EF195F-4542-7C63-A20F-0FC37800BEDD}"/>
              </a:ext>
            </a:extLst>
          </p:cNvPr>
          <p:cNvPicPr>
            <a:picLocks noChangeAspect="1"/>
          </p:cNvPicPr>
          <p:nvPr/>
        </p:nvPicPr>
        <p:blipFill>
          <a:blip r:embed="rId4"/>
          <a:stretch>
            <a:fillRect/>
          </a:stretch>
        </p:blipFill>
        <p:spPr>
          <a:xfrm>
            <a:off x="9620745" y="299648"/>
            <a:ext cx="2755733" cy="804460"/>
          </a:xfrm>
          <a:prstGeom prst="rect">
            <a:avLst/>
          </a:prstGeom>
        </p:spPr>
      </p:pic>
      <p:sp>
        <p:nvSpPr>
          <p:cNvPr id="11" name="TextBox 10">
            <a:extLst>
              <a:ext uri="{FF2B5EF4-FFF2-40B4-BE49-F238E27FC236}">
                <a16:creationId xmlns:a16="http://schemas.microsoft.com/office/drawing/2014/main" id="{4F81142D-E3C0-AD42-AD8E-CE721A8EA50B}"/>
              </a:ext>
            </a:extLst>
          </p:cNvPr>
          <p:cNvSpPr txBox="1"/>
          <p:nvPr/>
        </p:nvSpPr>
        <p:spPr>
          <a:xfrm>
            <a:off x="202683" y="3625530"/>
            <a:ext cx="10972484" cy="1631216"/>
          </a:xfrm>
          <a:prstGeom prst="rect">
            <a:avLst/>
          </a:prstGeom>
          <a:noFill/>
        </p:spPr>
        <p:txBody>
          <a:bodyPr wrap="square">
            <a:spAutoFit/>
          </a:bodyPr>
          <a:lstStyle/>
          <a:p>
            <a:pPr lvl="1"/>
            <a:r>
              <a:rPr lang="en-US" sz="2800" b="1" dirty="0">
                <a:latin typeface="Poppins" panose="00000500000000000000" pitchFamily="2" charset="0"/>
                <a:cs typeface="Poppins" panose="00000500000000000000" pitchFamily="2" charset="0"/>
              </a:rPr>
              <a:t>Technical Capacity (and/or Debt)</a:t>
            </a:r>
          </a:p>
          <a:p>
            <a:pPr marL="1389942" lvl="2" indent="-457200">
              <a:buFont typeface="Arial" panose="020B0604020202020204" pitchFamily="34" charset="0"/>
              <a:buChar char="•"/>
            </a:pPr>
            <a:r>
              <a:rPr lang="en-US" sz="2400" dirty="0">
                <a:latin typeface="Poppins" panose="00000500000000000000" pitchFamily="2" charset="0"/>
                <a:cs typeface="Poppins" panose="00000500000000000000" pitchFamily="2" charset="0"/>
              </a:rPr>
              <a:t>Data Infrastructure</a:t>
            </a:r>
          </a:p>
          <a:p>
            <a:pPr marL="1389942" lvl="2" indent="-457200">
              <a:buFont typeface="Arial" panose="020B0604020202020204" pitchFamily="34" charset="0"/>
              <a:buChar char="•"/>
            </a:pPr>
            <a:r>
              <a:rPr lang="en-US" sz="2400" dirty="0">
                <a:latin typeface="Poppins" panose="00000500000000000000" pitchFamily="2" charset="0"/>
                <a:cs typeface="Poppins" panose="00000500000000000000" pitchFamily="2" charset="0"/>
              </a:rPr>
              <a:t>Data Governance</a:t>
            </a:r>
          </a:p>
          <a:p>
            <a:pPr marL="1389942" lvl="2" indent="-457200">
              <a:buFont typeface="Arial" panose="020B0604020202020204" pitchFamily="34" charset="0"/>
              <a:buChar char="•"/>
            </a:pPr>
            <a:r>
              <a:rPr lang="en-US" sz="2400" dirty="0">
                <a:latin typeface="Poppins" panose="00000500000000000000" pitchFamily="2" charset="0"/>
                <a:cs typeface="Poppins" panose="00000500000000000000" pitchFamily="2" charset="0"/>
              </a:rPr>
              <a:t>Licenses, Security, and access</a:t>
            </a:r>
          </a:p>
        </p:txBody>
      </p:sp>
    </p:spTree>
    <p:custDataLst>
      <p:tags r:id="rId1"/>
    </p:custDataLst>
    <p:extLst>
      <p:ext uri="{BB962C8B-B14F-4D97-AF65-F5344CB8AC3E}">
        <p14:creationId xmlns:p14="http://schemas.microsoft.com/office/powerpoint/2010/main" val="906837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30458">
        <p159:morph option="byObject"/>
      </p:transition>
    </mc:Choice>
    <mc:Fallback xmlns="">
      <p:transition spd="slow" advTm="13045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552C0B8-0164-D617-E65E-CDA0535D27D5}"/>
              </a:ext>
            </a:extLst>
          </p:cNvPr>
          <p:cNvSpPr/>
          <p:nvPr/>
        </p:nvSpPr>
        <p:spPr bwMode="auto">
          <a:xfrm>
            <a:off x="453943" y="372175"/>
            <a:ext cx="8215924" cy="902750"/>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042D155C-6903-CAFE-AA60-F3251B410D13}"/>
              </a:ext>
            </a:extLst>
          </p:cNvPr>
          <p:cNvSpPr/>
          <p:nvPr/>
        </p:nvSpPr>
        <p:spPr bwMode="auto">
          <a:xfrm>
            <a:off x="453943" y="1568279"/>
            <a:ext cx="5016691" cy="4114502"/>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193F3156-4AB8-9BA0-3DDC-E20EBAC0C4E6}"/>
              </a:ext>
            </a:extLst>
          </p:cNvPr>
          <p:cNvSpPr>
            <a:spLocks noGrp="1"/>
          </p:cNvSpPr>
          <p:nvPr>
            <p:ph type="title"/>
          </p:nvPr>
        </p:nvSpPr>
        <p:spPr>
          <a:xfrm>
            <a:off x="453943" y="499013"/>
            <a:ext cx="10972484" cy="712249"/>
          </a:xfrm>
        </p:spPr>
        <p:txBody>
          <a:bodyPr/>
          <a:lstStyle/>
          <a:p>
            <a:r>
              <a:rPr lang="en-US" dirty="0"/>
              <a:t>Hey, what’s the deadline?</a:t>
            </a:r>
          </a:p>
        </p:txBody>
      </p:sp>
      <p:pic>
        <p:nvPicPr>
          <p:cNvPr id="4" name="Picture 4" descr="Make It Work Quotes. QuotesGram">
            <a:extLst>
              <a:ext uri="{FF2B5EF4-FFF2-40B4-BE49-F238E27FC236}">
                <a16:creationId xmlns:a16="http://schemas.microsoft.com/office/drawing/2014/main" id="{7B5DFD86-5273-8C3A-B6A4-E3DEE1FFEF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916"/>
          <a:stretch/>
        </p:blipFill>
        <p:spPr bwMode="auto">
          <a:xfrm>
            <a:off x="5693181" y="1681394"/>
            <a:ext cx="6011456" cy="393606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893DE23F-E8C1-117E-AEAC-8FC8E3115EC7}"/>
              </a:ext>
            </a:extLst>
          </p:cNvPr>
          <p:cNvSpPr txBox="1">
            <a:spLocks noGrp="1"/>
          </p:cNvSpPr>
          <p:nvPr>
            <p:ph type="body" sz="quarter" idx="10"/>
          </p:nvPr>
        </p:nvSpPr>
        <p:spPr>
          <a:xfrm>
            <a:off x="592890" y="1781713"/>
            <a:ext cx="4738796" cy="3901068"/>
          </a:xfrm>
          <a:prstGeom prst="rect">
            <a:avLst/>
          </a:prstGeom>
          <a:noFill/>
        </p:spPr>
        <p:txBody>
          <a:bodyPr wrap="square">
            <a:spAutoFit/>
          </a:bodyPr>
          <a:lstStyle/>
          <a:p>
            <a:pPr marL="339725" lvl="1" indent="0">
              <a:buNone/>
            </a:pPr>
            <a:r>
              <a:rPr lang="en-US" sz="3600" dirty="0">
                <a:latin typeface="Poppins"/>
                <a:cs typeface="Poppins"/>
              </a:rPr>
              <a:t>The </a:t>
            </a:r>
            <a:r>
              <a:rPr lang="en-US" sz="3600" dirty="0">
                <a:solidFill>
                  <a:schemeClr val="accent1"/>
                </a:solidFill>
                <a:latin typeface="Poppins"/>
                <a:cs typeface="Poppins"/>
              </a:rPr>
              <a:t>best reporting solution</a:t>
            </a:r>
            <a:r>
              <a:rPr lang="en-US" sz="3600" dirty="0">
                <a:latin typeface="Poppins"/>
                <a:cs typeface="Poppins"/>
              </a:rPr>
              <a:t> is </a:t>
            </a:r>
            <a:r>
              <a:rPr lang="en-US" sz="3600" i="1" dirty="0">
                <a:latin typeface="Poppins"/>
                <a:cs typeface="Poppins"/>
              </a:rPr>
              <a:t>usually </a:t>
            </a:r>
            <a:r>
              <a:rPr lang="en-US" sz="3600" dirty="0">
                <a:latin typeface="Poppins"/>
                <a:cs typeface="Poppins"/>
              </a:rPr>
              <a:t>the one you have the </a:t>
            </a:r>
            <a:r>
              <a:rPr lang="en-US" sz="3600" dirty="0">
                <a:solidFill>
                  <a:schemeClr val="accent1"/>
                </a:solidFill>
                <a:latin typeface="Poppins"/>
                <a:cs typeface="Poppins"/>
              </a:rPr>
              <a:t>capacity</a:t>
            </a:r>
            <a:r>
              <a:rPr lang="en-US" sz="3600" dirty="0">
                <a:latin typeface="Poppins"/>
                <a:cs typeface="Poppins"/>
              </a:rPr>
              <a:t> to </a:t>
            </a:r>
          </a:p>
          <a:p>
            <a:pPr marL="339725" lvl="1" indent="0">
              <a:buNone/>
            </a:pPr>
            <a:r>
              <a:rPr lang="en-US" sz="3600" dirty="0">
                <a:latin typeface="Poppins"/>
                <a:cs typeface="Poppins"/>
              </a:rPr>
              <a:t>make in the </a:t>
            </a:r>
          </a:p>
          <a:p>
            <a:pPr marL="339725" lvl="1" indent="0">
              <a:buNone/>
            </a:pPr>
            <a:r>
              <a:rPr lang="en-US" sz="3600" b="1" dirty="0">
                <a:solidFill>
                  <a:schemeClr val="accent1"/>
                </a:solidFill>
                <a:latin typeface="Poppins"/>
                <a:cs typeface="Poppins"/>
              </a:rPr>
              <a:t>time provided</a:t>
            </a:r>
            <a:endParaRPr lang="en-US" sz="3600" dirty="0">
              <a:solidFill>
                <a:schemeClr val="accent1"/>
              </a:solidFill>
              <a:latin typeface="Poppins"/>
              <a:cs typeface="Poppins"/>
            </a:endParaRPr>
          </a:p>
        </p:txBody>
      </p:sp>
      <p:grpSp>
        <p:nvGrpSpPr>
          <p:cNvPr id="3" name="Group 2">
            <a:extLst>
              <a:ext uri="{FF2B5EF4-FFF2-40B4-BE49-F238E27FC236}">
                <a16:creationId xmlns:a16="http://schemas.microsoft.com/office/drawing/2014/main" id="{844CE093-3E2A-8CF0-7DAD-5A22830E7163}"/>
              </a:ext>
            </a:extLst>
          </p:cNvPr>
          <p:cNvGrpSpPr/>
          <p:nvPr/>
        </p:nvGrpSpPr>
        <p:grpSpPr>
          <a:xfrm>
            <a:off x="9255126" y="106362"/>
            <a:ext cx="3181349" cy="1117174"/>
            <a:chOff x="9564701" y="1325562"/>
            <a:chExt cx="2871774" cy="808988"/>
          </a:xfrm>
        </p:grpSpPr>
        <p:sp>
          <p:nvSpPr>
            <p:cNvPr id="7" name="Rectangle 6">
              <a:extLst>
                <a:ext uri="{FF2B5EF4-FFF2-40B4-BE49-F238E27FC236}">
                  <a16:creationId xmlns:a16="http://schemas.microsoft.com/office/drawing/2014/main" id="{43DF8903-8FD7-96F2-9802-AF8D3836BD49}"/>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8" name="Flowchart: Delay 7">
              <a:extLst>
                <a:ext uri="{FF2B5EF4-FFF2-40B4-BE49-F238E27FC236}">
                  <a16:creationId xmlns:a16="http://schemas.microsoft.com/office/drawing/2014/main" id="{D895AE0E-2025-50A1-8D8B-21CA8AEA6561}"/>
                </a:ext>
              </a:extLst>
            </p:cNvPr>
            <p:cNvSpPr/>
            <p:nvPr/>
          </p:nvSpPr>
          <p:spPr bwMode="auto">
            <a:xfrm rot="10800000">
              <a:off x="9564701" y="1334450"/>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9" name="Picture 8" descr="A black background with white text&#10;&#10;Description automatically generated">
            <a:extLst>
              <a:ext uri="{FF2B5EF4-FFF2-40B4-BE49-F238E27FC236}">
                <a16:creationId xmlns:a16="http://schemas.microsoft.com/office/drawing/2014/main" id="{B8C1A513-AB5F-EB84-9F91-C0C36DA8C9DA}"/>
              </a:ext>
            </a:extLst>
          </p:cNvPr>
          <p:cNvPicPr>
            <a:picLocks noChangeAspect="1"/>
          </p:cNvPicPr>
          <p:nvPr/>
        </p:nvPicPr>
        <p:blipFill>
          <a:blip r:embed="rId5"/>
          <a:stretch>
            <a:fillRect/>
          </a:stretch>
        </p:blipFill>
        <p:spPr>
          <a:xfrm>
            <a:off x="9620745" y="299648"/>
            <a:ext cx="2755733" cy="804460"/>
          </a:xfrm>
          <a:prstGeom prst="rect">
            <a:avLst/>
          </a:prstGeom>
        </p:spPr>
      </p:pic>
    </p:spTree>
    <p:custDataLst>
      <p:tags r:id="rId1"/>
    </p:custDataLst>
    <p:extLst>
      <p:ext uri="{BB962C8B-B14F-4D97-AF65-F5344CB8AC3E}">
        <p14:creationId xmlns:p14="http://schemas.microsoft.com/office/powerpoint/2010/main" val="2497913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8802">
        <p159:morph option="byObject"/>
      </p:transition>
    </mc:Choice>
    <mc:Fallback xmlns="">
      <p:transition spd="slow" advTm="288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7B16D3-563C-7621-2B86-A336C80E2C44}"/>
              </a:ext>
            </a:extLst>
          </p:cNvPr>
          <p:cNvSpPr/>
          <p:nvPr/>
        </p:nvSpPr>
        <p:spPr bwMode="auto">
          <a:xfrm>
            <a:off x="1456054" y="1870469"/>
            <a:ext cx="3635235" cy="1383252"/>
          </a:xfrm>
          <a:prstGeom prst="rect">
            <a:avLst/>
          </a:prstGeom>
          <a:solidFill>
            <a:srgbClr val="FFFFFF">
              <a:alpha val="38824"/>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71EF58C9-0F3A-DFE2-3695-798D8C2788D7}"/>
              </a:ext>
            </a:extLst>
          </p:cNvPr>
          <p:cNvSpPr>
            <a:spLocks noGrp="1"/>
          </p:cNvSpPr>
          <p:nvPr>
            <p:ph type="title"/>
          </p:nvPr>
        </p:nvSpPr>
        <p:spPr>
          <a:xfrm>
            <a:off x="1494153" y="2251469"/>
            <a:ext cx="10972484" cy="712249"/>
          </a:xfrm>
        </p:spPr>
        <p:txBody>
          <a:bodyPr/>
          <a:lstStyle/>
          <a:p>
            <a:r>
              <a:rPr lang="en-US" dirty="0"/>
              <a:t>However…..</a:t>
            </a:r>
          </a:p>
        </p:txBody>
      </p:sp>
      <p:grpSp>
        <p:nvGrpSpPr>
          <p:cNvPr id="5" name="Group 4">
            <a:extLst>
              <a:ext uri="{FF2B5EF4-FFF2-40B4-BE49-F238E27FC236}">
                <a16:creationId xmlns:a16="http://schemas.microsoft.com/office/drawing/2014/main" id="{6A75394F-69A2-8ED4-6B29-63D955D782CD}"/>
              </a:ext>
            </a:extLst>
          </p:cNvPr>
          <p:cNvGrpSpPr/>
          <p:nvPr/>
        </p:nvGrpSpPr>
        <p:grpSpPr>
          <a:xfrm>
            <a:off x="9285288" y="106362"/>
            <a:ext cx="3181349" cy="1104900"/>
            <a:chOff x="9564701" y="1325562"/>
            <a:chExt cx="2871774" cy="800100"/>
          </a:xfrm>
        </p:grpSpPr>
        <p:sp>
          <p:nvSpPr>
            <p:cNvPr id="6" name="Rectangle 5">
              <a:extLst>
                <a:ext uri="{FF2B5EF4-FFF2-40B4-BE49-F238E27FC236}">
                  <a16:creationId xmlns:a16="http://schemas.microsoft.com/office/drawing/2014/main" id="{E688CD9E-CFD9-F6E8-FD49-5DE734BC9E67}"/>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7" name="Flowchart: Delay 6">
              <a:extLst>
                <a:ext uri="{FF2B5EF4-FFF2-40B4-BE49-F238E27FC236}">
                  <a16:creationId xmlns:a16="http://schemas.microsoft.com/office/drawing/2014/main" id="{81183B77-7A0F-DEA0-3693-F3D0F68BD64E}"/>
                </a:ext>
              </a:extLst>
            </p:cNvPr>
            <p:cNvSpPr/>
            <p:nvPr/>
          </p:nvSpPr>
          <p:spPr bwMode="auto">
            <a:xfrm rot="10800000">
              <a:off x="9564701" y="1325562"/>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8" name="Picture 7" descr="A black background with white text&#10;&#10;Description automatically generated">
            <a:extLst>
              <a:ext uri="{FF2B5EF4-FFF2-40B4-BE49-F238E27FC236}">
                <a16:creationId xmlns:a16="http://schemas.microsoft.com/office/drawing/2014/main" id="{EBC5A14A-66F3-971D-808A-77BAB5C7263E}"/>
              </a:ext>
            </a:extLst>
          </p:cNvPr>
          <p:cNvPicPr>
            <a:picLocks noChangeAspect="1"/>
          </p:cNvPicPr>
          <p:nvPr/>
        </p:nvPicPr>
        <p:blipFill>
          <a:blip r:embed="rId3"/>
          <a:stretch>
            <a:fillRect/>
          </a:stretch>
        </p:blipFill>
        <p:spPr>
          <a:xfrm>
            <a:off x="9634704" y="254402"/>
            <a:ext cx="2755733" cy="804460"/>
          </a:xfrm>
          <a:prstGeom prst="rect">
            <a:avLst/>
          </a:prstGeom>
        </p:spPr>
      </p:pic>
      <p:grpSp>
        <p:nvGrpSpPr>
          <p:cNvPr id="3" name="Group 2">
            <a:extLst>
              <a:ext uri="{FF2B5EF4-FFF2-40B4-BE49-F238E27FC236}">
                <a16:creationId xmlns:a16="http://schemas.microsoft.com/office/drawing/2014/main" id="{A6DCF667-E052-3E7F-C833-4F3B0DD23D00}"/>
              </a:ext>
            </a:extLst>
          </p:cNvPr>
          <p:cNvGrpSpPr/>
          <p:nvPr/>
        </p:nvGrpSpPr>
        <p:grpSpPr>
          <a:xfrm>
            <a:off x="9255126" y="106362"/>
            <a:ext cx="3181349" cy="1117174"/>
            <a:chOff x="9564701" y="1325562"/>
            <a:chExt cx="2871774" cy="808988"/>
          </a:xfrm>
        </p:grpSpPr>
        <p:sp>
          <p:nvSpPr>
            <p:cNvPr id="9" name="Rectangle 8">
              <a:extLst>
                <a:ext uri="{FF2B5EF4-FFF2-40B4-BE49-F238E27FC236}">
                  <a16:creationId xmlns:a16="http://schemas.microsoft.com/office/drawing/2014/main" id="{6BFE876B-A652-6D71-9870-2313D0EC77ED}"/>
                </a:ext>
              </a:extLst>
            </p:cNvPr>
            <p:cNvSpPr/>
            <p:nvPr/>
          </p:nvSpPr>
          <p:spPr bwMode="auto">
            <a:xfrm>
              <a:off x="9913937" y="1325562"/>
              <a:ext cx="2522538" cy="8001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Flowchart: Delay 9">
              <a:extLst>
                <a:ext uri="{FF2B5EF4-FFF2-40B4-BE49-F238E27FC236}">
                  <a16:creationId xmlns:a16="http://schemas.microsoft.com/office/drawing/2014/main" id="{3DD897F5-E158-746C-1288-D08A14017499}"/>
                </a:ext>
              </a:extLst>
            </p:cNvPr>
            <p:cNvSpPr/>
            <p:nvPr/>
          </p:nvSpPr>
          <p:spPr bwMode="auto">
            <a:xfrm rot="10800000">
              <a:off x="9564701" y="1334450"/>
              <a:ext cx="654036" cy="800100"/>
            </a:xfrm>
            <a:prstGeom prst="flowChartDelay">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pic>
        <p:nvPicPr>
          <p:cNvPr id="11" name="Picture 10" descr="A black background with white text&#10;&#10;Description automatically generated">
            <a:extLst>
              <a:ext uri="{FF2B5EF4-FFF2-40B4-BE49-F238E27FC236}">
                <a16:creationId xmlns:a16="http://schemas.microsoft.com/office/drawing/2014/main" id="{4978FD98-5D03-6E3F-4739-BCC605B1D5EE}"/>
              </a:ext>
            </a:extLst>
          </p:cNvPr>
          <p:cNvPicPr>
            <a:picLocks noChangeAspect="1"/>
          </p:cNvPicPr>
          <p:nvPr/>
        </p:nvPicPr>
        <p:blipFill>
          <a:blip r:embed="rId3"/>
          <a:stretch>
            <a:fillRect/>
          </a:stretch>
        </p:blipFill>
        <p:spPr>
          <a:xfrm>
            <a:off x="9620745" y="299648"/>
            <a:ext cx="2755733" cy="804460"/>
          </a:xfrm>
          <a:prstGeom prst="rect">
            <a:avLst/>
          </a:prstGeom>
        </p:spPr>
      </p:pic>
      <p:pic>
        <p:nvPicPr>
          <p:cNvPr id="1026" name="Picture 2" descr="Degnut Hello GIF - Degnut Hello Chair GIFs">
            <a:extLst>
              <a:ext uri="{FF2B5EF4-FFF2-40B4-BE49-F238E27FC236}">
                <a16:creationId xmlns:a16="http://schemas.microsoft.com/office/drawing/2014/main" id="{7B4FBA05-9BFE-A0D6-BB4D-168E3E1935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401"/>
          <a:stretch/>
        </p:blipFill>
        <p:spPr bwMode="auto">
          <a:xfrm>
            <a:off x="5287962" y="2273903"/>
            <a:ext cx="6400314" cy="32575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6627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5958">
        <p159:morph option="byObject"/>
      </p:transition>
    </mc:Choice>
    <mc:Fallback xmlns="">
      <p:transition spd="slow" advTm="5958">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1.6|15.3|24.4|32.5"/>
</p:tagLst>
</file>

<file path=ppt/tags/tag2.xml><?xml version="1.0" encoding="utf-8"?>
<p:tagLst xmlns:a="http://schemas.openxmlformats.org/drawingml/2006/main" xmlns:r="http://schemas.openxmlformats.org/officeDocument/2006/relationships" xmlns:p="http://schemas.openxmlformats.org/presentationml/2006/main">
  <p:tag name="TIMING" val="|8.2|44.4|11"/>
</p:tagLst>
</file>

<file path=ppt/tags/tag3.xml><?xml version="1.0" encoding="utf-8"?>
<p:tagLst xmlns:a="http://schemas.openxmlformats.org/drawingml/2006/main" xmlns:r="http://schemas.openxmlformats.org/officeDocument/2006/relationships" xmlns:p="http://schemas.openxmlformats.org/presentationml/2006/main">
  <p:tag name="TIMING" val="|5.3"/>
</p:tagLst>
</file>

<file path=ppt/tags/tag4.xml><?xml version="1.0" encoding="utf-8"?>
<p:tagLst xmlns:a="http://schemas.openxmlformats.org/drawingml/2006/main" xmlns:r="http://schemas.openxmlformats.org/officeDocument/2006/relationships" xmlns:p="http://schemas.openxmlformats.org/presentationml/2006/main">
  <p:tag name="TIMING" val="|12|9.4|27.9"/>
</p:tagLst>
</file>

<file path=ppt/tags/tag5.xml><?xml version="1.0" encoding="utf-8"?>
<p:tagLst xmlns:a="http://schemas.openxmlformats.org/drawingml/2006/main" xmlns:r="http://schemas.openxmlformats.org/officeDocument/2006/relationships" xmlns:p="http://schemas.openxmlformats.org/presentationml/2006/main">
  <p:tag name="TIMING" val="|10.4"/>
</p:tagLst>
</file>

<file path=ppt/tags/tag6.xml><?xml version="1.0" encoding="utf-8"?>
<p:tagLst xmlns:a="http://schemas.openxmlformats.org/drawingml/2006/main" xmlns:r="http://schemas.openxmlformats.org/officeDocument/2006/relationships" xmlns:p="http://schemas.openxmlformats.org/presentationml/2006/main">
  <p:tag name="TIMING" val="|1|4.1"/>
</p:tagLst>
</file>

<file path=ppt/tags/tag7.xml><?xml version="1.0" encoding="utf-8"?>
<p:tagLst xmlns:a="http://schemas.openxmlformats.org/drawingml/2006/main" xmlns:r="http://schemas.openxmlformats.org/officeDocument/2006/relationships" xmlns:p="http://schemas.openxmlformats.org/presentationml/2006/main">
  <p:tag name="TIMING" val="|5.1"/>
</p:tagLst>
</file>

<file path=ppt/theme/theme1.xml><?xml version="1.0" encoding="utf-8"?>
<a:theme xmlns:a="http://schemas.openxmlformats.org/drawingml/2006/main" name="primary with bullets">
  <a:themeElements>
    <a:clrScheme name="SummitPhx">
      <a:dk1>
        <a:srgbClr val="3F454F"/>
      </a:dk1>
      <a:lt1>
        <a:srgbClr val="FFFFFF"/>
      </a:lt1>
      <a:dk2>
        <a:srgbClr val="84BD00"/>
      </a:dk2>
      <a:lt2>
        <a:srgbClr val="EAEAEA"/>
      </a:lt2>
      <a:accent1>
        <a:srgbClr val="0095C8"/>
      </a:accent1>
      <a:accent2>
        <a:srgbClr val="001E60"/>
      </a:accent2>
      <a:accent3>
        <a:srgbClr val="E4002B"/>
      </a:accent3>
      <a:accent4>
        <a:srgbClr val="FFB81C"/>
      </a:accent4>
      <a:accent5>
        <a:srgbClr val="3D1B52"/>
      </a:accent5>
      <a:accent6>
        <a:srgbClr val="F2C818"/>
      </a:accent6>
      <a:hlink>
        <a:srgbClr val="0095C8"/>
      </a:hlink>
      <a:folHlink>
        <a:srgbClr val="84BD00"/>
      </a:folHlink>
    </a:clrScheme>
    <a:fontScheme name="Custom 6">
      <a:majorFont>
        <a:latin typeface="segoe ui black"/>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CUG-NAVUG Summit 2018 speaker template.pptx" id="{E4180D32-CB38-412B-90E4-C6A367F14268}" vid="{5ABA93EF-FCBD-4FE3-891E-C6F4305AB8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58B003987D5854F8B70348935FBA6C2" ma:contentTypeVersion="3" ma:contentTypeDescription="Create a new document." ma:contentTypeScope="" ma:versionID="97ec0f5e2a06758f3859ebb1e3a1d8ae">
  <xsd:schema xmlns:xsd="http://www.w3.org/2001/XMLSchema" xmlns:xs="http://www.w3.org/2001/XMLSchema" xmlns:p="http://schemas.microsoft.com/office/2006/metadata/properties" xmlns:ns2="2725c9bc-b2fb-4330-b7d4-7abf92139fcf" targetNamespace="http://schemas.microsoft.com/office/2006/metadata/properties" ma:root="true" ma:fieldsID="8c6ed645ac56ee98fe74dcf2d3fccaf5" ns2:_="">
    <xsd:import namespace="2725c9bc-b2fb-4330-b7d4-7abf92139fc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25c9bc-b2fb-4330-b7d4-7abf92139f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499E4FC-D7D4-4B4F-A03A-264750501A79}">
  <ds:schemaRefs>
    <ds:schemaRef ds:uri="2725c9bc-b2fb-4330-b7d4-7abf92139fc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990F116-B58F-4255-B05B-DA3808E0E5C6}">
  <ds:schemaRefs>
    <ds:schemaRef ds:uri="2725c9bc-b2fb-4330-b7d4-7abf92139fcf"/>
    <ds:schemaRef ds:uri="http://purl.org/dc/elements/1.1/"/>
    <ds:schemaRef ds:uri="http://schemas.openxmlformats.org/package/2006/metadata/core-properties"/>
    <ds:schemaRef ds:uri="http://schemas.microsoft.com/office/2006/documentManagement/types"/>
    <ds:schemaRef ds:uri="http://purl.org/dc/dcmitype/"/>
    <ds:schemaRef ds:uri="http://www.w3.org/XML/1998/namespace"/>
    <ds:schemaRef ds:uri="http://schemas.microsoft.com/office/2006/metadata/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217</TotalTime>
  <Words>3121</Words>
  <Application>Microsoft Office PowerPoint</Application>
  <PresentationFormat>Custom</PresentationFormat>
  <Paragraphs>244</Paragraphs>
  <Slides>37</Slides>
  <Notes>36</Notes>
  <HiddenSlides>2</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Calibri</vt:lpstr>
      <vt:lpstr>Consolas</vt:lpstr>
      <vt:lpstr>Lucida Sans Unicode</vt:lpstr>
      <vt:lpstr>Poppins</vt:lpstr>
      <vt:lpstr>Poppins ExtraBold</vt:lpstr>
      <vt:lpstr>segoe ui</vt:lpstr>
      <vt:lpstr>segoe ui</vt:lpstr>
      <vt:lpstr>segoe ui black</vt:lpstr>
      <vt:lpstr>Wingdings</vt:lpstr>
      <vt:lpstr>primary with bullets</vt:lpstr>
      <vt:lpstr>PowerPoint Presentation</vt:lpstr>
      <vt:lpstr>PowerPoint Presentation</vt:lpstr>
      <vt:lpstr>PowerPoint Presentation</vt:lpstr>
      <vt:lpstr>What will you learn today?</vt:lpstr>
      <vt:lpstr>Your Main Reporting Options </vt:lpstr>
      <vt:lpstr>First Step: Confirm You Actually want a Report</vt:lpstr>
      <vt:lpstr>Next Step: assess your capacity</vt:lpstr>
      <vt:lpstr>Hey, what’s the deadline?</vt:lpstr>
      <vt:lpstr>However…..</vt:lpstr>
      <vt:lpstr>Default to D365 reports when the option exists</vt:lpstr>
      <vt:lpstr>D365 F&amp;O Out of the Box Reports</vt:lpstr>
      <vt:lpstr>Form Personalization</vt:lpstr>
      <vt:lpstr>Adding Columns</vt:lpstr>
      <vt:lpstr>Adding Columns</vt:lpstr>
      <vt:lpstr>Adding Columns</vt:lpstr>
      <vt:lpstr>Saved Views</vt:lpstr>
      <vt:lpstr>Saved Views</vt:lpstr>
      <vt:lpstr>Saved Views</vt:lpstr>
      <vt:lpstr>Workspaces</vt:lpstr>
      <vt:lpstr>Workspaces</vt:lpstr>
      <vt:lpstr>SSRS Additions/Updates</vt:lpstr>
      <vt:lpstr>When to build a report externally from D365</vt:lpstr>
      <vt:lpstr>OData - Excel</vt:lpstr>
      <vt:lpstr>Good data foundations = faster and better reports </vt:lpstr>
      <vt:lpstr>Use Paginated Reports (.rdl) when...</vt:lpstr>
      <vt:lpstr>Are paginated reports harder than standard Power BI reports???</vt:lpstr>
      <vt:lpstr>Real life example</vt:lpstr>
      <vt:lpstr>PowerPoint Presentation</vt:lpstr>
      <vt:lpstr>PowerPoint Presentation</vt:lpstr>
      <vt:lpstr>Use Power BI Reports (.pbix) when... </vt:lpstr>
      <vt:lpstr>Recorded demo of a Power BI report goes here</vt:lpstr>
      <vt:lpstr>Real life example</vt:lpstr>
      <vt:lpstr>Mobile Report users? Mobile-optimized</vt:lpstr>
      <vt:lpstr>Sometimes, the answer is “both!" </vt:lpstr>
      <vt:lpstr>Key take-aways</vt:lpstr>
      <vt:lpstr>Thank you for attending!</vt:lpstr>
      <vt:lpstr>PowerPoint Presentation</vt:lpstr>
    </vt:vector>
  </TitlesOfParts>
  <Manager/>
  <Company>Dynamic Communities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this Template</dc:title>
  <dc:subject>Cross UG Summit 2017</dc:subject>
  <dc:creator>Ty Hagerott</dc:creator>
  <cp:keywords>Dynamic Communities</cp:keywords>
  <dc:description>Template: Mitchell Derrey; Silver Fox Productions_x000d_
Formatting: _x000d_
Audience Type:</dc:description>
  <cp:lastModifiedBy>Madeline Merced</cp:lastModifiedBy>
  <cp:revision>3</cp:revision>
  <cp:lastPrinted>2023-10-15T22:59:51Z</cp:lastPrinted>
  <dcterms:created xsi:type="dcterms:W3CDTF">2018-06-21T13:40:22Z</dcterms:created>
  <dcterms:modified xsi:type="dcterms:W3CDTF">2023-10-21T16:05:40Z</dcterms:modified>
  <cp:category>Dynamic Communities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0x010100E58B003987D5854F8B70348935FBA6C2</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ediaServiceImageTags">
    <vt:lpwstr/>
  </property>
</Properties>
</file>