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21"/>
  </p:notesMasterIdLst>
  <p:handoutMasterIdLst>
    <p:handoutMasterId r:id="rId22"/>
  </p:handoutMasterIdLst>
  <p:sldIdLst>
    <p:sldId id="1396" r:id="rId5"/>
    <p:sldId id="1387" r:id="rId6"/>
    <p:sldId id="258" r:id="rId7"/>
    <p:sldId id="266" r:id="rId8"/>
    <p:sldId id="1414" r:id="rId9"/>
    <p:sldId id="1415" r:id="rId10"/>
    <p:sldId id="1425" r:id="rId11"/>
    <p:sldId id="1416" r:id="rId12"/>
    <p:sldId id="1417" r:id="rId13"/>
    <p:sldId id="1418" r:id="rId14"/>
    <p:sldId id="1421" r:id="rId15"/>
    <p:sldId id="1422" r:id="rId16"/>
    <p:sldId id="1423" r:id="rId17"/>
    <p:sldId id="1424" r:id="rId18"/>
    <p:sldId id="259" r:id="rId19"/>
    <p:sldId id="1402" r:id="rId2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C7FA9FF9-CCBF-4AFF-8011-39A1B6C3CC0F}">
          <p14:sldIdLst>
            <p14:sldId id="1396"/>
            <p14:sldId id="1387"/>
            <p14:sldId id="258"/>
            <p14:sldId id="266"/>
            <p14:sldId id="1414"/>
            <p14:sldId id="1415"/>
            <p14:sldId id="1425"/>
            <p14:sldId id="1416"/>
            <p14:sldId id="1417"/>
            <p14:sldId id="1418"/>
            <p14:sldId id="1421"/>
            <p14:sldId id="1422"/>
            <p14:sldId id="1423"/>
            <p14:sldId id="1424"/>
            <p14:sldId id="259"/>
            <p14:sldId id="140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D6C607-E907-DB4C-F866-2A0AB6DE0B3F}" name="Brittany Burke" initials="" userId="S::brittany@caf2code.com::2fab3388-8fc9-47a0-bcca-93cc68178792" providerId="AD"/>
  <p188:author id="{881C952C-D26B-01F4-AA3D-A5306656C850}" name="Mac Mann" initials="MM" userId="S::mac@caf2code.com::bb9a4d80-ec6d-4873-bbb4-97c77ec0a237" providerId="AD"/>
  <p188:author id="{BAA1D0DE-7267-E1B5-1287-0A8CBEE77A0C}" name="Benjamin Breeden" initials="" userId="S::ben@caf2code.com::5f7c262d-0d07-44db-b1fe-ba485a27210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Auri Mathisen" initials="AM" lastIdx="1" clrIdx="7">
    <p:extLst>
      <p:ext uri="{19B8F6BF-5375-455C-9EA6-DF929625EA0E}">
        <p15:presenceInfo xmlns:p15="http://schemas.microsoft.com/office/powerpoint/2012/main" userId="S-1-5-21-383413107-1061881802-891584314-12534" providerId="AD"/>
      </p:ext>
    </p:extLst>
  </p:cmAuthor>
  <p:cmAuthor id="1" name="Mary Feil-Jacobs" initials="MFJ" lastIdx="43" clrIdx="1"/>
  <p:cmAuthor id="8" name="Judi Lee" initials="JL" lastIdx="3" clrIdx="8">
    <p:extLst>
      <p:ext uri="{19B8F6BF-5375-455C-9EA6-DF929625EA0E}">
        <p15:presenceInfo xmlns:p15="http://schemas.microsoft.com/office/powerpoint/2012/main" userId="S-1-5-21-383413107-1061881802-891584314-9954" providerId="AD"/>
      </p:ext>
    </p:extLst>
  </p:cmAuthor>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9" name="David Griffith" initials="DG" lastIdx="3" clrIdx="9">
    <p:extLst>
      <p:ext uri="{19B8F6BF-5375-455C-9EA6-DF929625EA0E}">
        <p15:presenceInfo xmlns:p15="http://schemas.microsoft.com/office/powerpoint/2012/main" userId="S-1-5-21-383413107-1061881802-891584314-4667"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 id="10" name="Mark Rhodes" initials="MR" lastIdx="1" clrIdx="10">
    <p:extLst>
      <p:ext uri="{19B8F6BF-5375-455C-9EA6-DF929625EA0E}">
        <p15:presenceInfo xmlns:p15="http://schemas.microsoft.com/office/powerpoint/2012/main" userId="Mark Rhodes" providerId="None"/>
      </p:ext>
    </p:extLst>
  </p:cmAuthor>
  <p:cmAuthor id="4" name="Mitchell Derrey" initials="MD" lastIdx="6" clrIdx="4">
    <p:extLst>
      <p:ext uri="{19B8F6BF-5375-455C-9EA6-DF929625EA0E}">
        <p15:presenceInfo xmlns:p15="http://schemas.microsoft.com/office/powerpoint/2012/main" userId="S-1-5-21-383413107-1061881802-891584314-4851" providerId="AD"/>
      </p:ext>
    </p:extLst>
  </p:cmAuthor>
  <p:cmAuthor id="5" name="Christen Anderson" initials="CA" lastIdx="19" clrIdx="5">
    <p:extLst>
      <p:ext uri="{19B8F6BF-5375-455C-9EA6-DF929625EA0E}">
        <p15:presenceInfo xmlns:p15="http://schemas.microsoft.com/office/powerpoint/2012/main" userId="Christen Anderson" providerId="None"/>
      </p:ext>
    </p:extLst>
  </p:cmAuthor>
  <p:cmAuthor id="6" name="Delaney Freer" initials="DF" lastIdx="16" clrIdx="6">
    <p:extLst>
      <p:ext uri="{19B8F6BF-5375-455C-9EA6-DF929625EA0E}">
        <p15:presenceInfo xmlns:p15="http://schemas.microsoft.com/office/powerpoint/2012/main" userId="4a46fd6c6e3be69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75C"/>
    <a:srgbClr val="E1B81C"/>
    <a:srgbClr val="E4002B"/>
    <a:srgbClr val="0095C8"/>
    <a:srgbClr val="FEF4E8"/>
    <a:srgbClr val="FFFFFF"/>
    <a:srgbClr val="001E60"/>
    <a:srgbClr val="E6E6E6"/>
    <a:srgbClr val="002060"/>
    <a:srgbClr val="84B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91B57B-ABBA-4EF6-B883-1923B6F8E9C4}" v="1583" dt="2023-10-20T12:20:06.6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47" autoAdjust="0"/>
  </p:normalViewPr>
  <p:slideViewPr>
    <p:cSldViewPr snapToGrid="0">
      <p:cViewPr varScale="1">
        <p:scale>
          <a:sx n="92" d="100"/>
          <a:sy n="92" d="100"/>
        </p:scale>
        <p:origin x="560" y="5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a:t>CRMUG Summit 2017</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58CAF0-866C-41B3-A854-572A2A51FA6A}" type="datetime8">
              <a:rPr lang="en-US" smtClean="0">
                <a:latin typeface="Arial" panose="020B0604020202020204" pitchFamily="34" charset="0"/>
                <a:cs typeface="Arial" panose="020B0604020202020204" pitchFamily="34" charset="0"/>
              </a:rPr>
              <a:t>10/21/2023 11:06 AM</a:t>
            </a:fld>
            <a:endParaRPr lang="en-US">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Arial" panose="020B0604020202020204" pitchFamily="34" charset="0"/>
                <a:cs typeface="Arial" panose="020B0604020202020204" pitchFamily="34" charset="0"/>
              </a:rPr>
              <a:t>‹#›</a:t>
            </a:fld>
            <a:endParaRPr lang="en-US">
              <a:latin typeface="Arial" panose="020B0604020202020204" pitchFamily="34" charset="0"/>
              <a:cs typeface="Arial" panose="020B0604020202020204" pitchFamily="34" charset="0"/>
            </a:endParaRPr>
          </a:p>
        </p:txBody>
      </p:sp>
      <p:sp>
        <p:nvSpPr>
          <p:cNvPr id="5"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Arial" panose="020B0604020202020204" pitchFamily="34" charset="0"/>
                <a:ea typeface="Segoe UI" pitchFamily="34" charset="0"/>
                <a:cs typeface="Arial" panose="020B0604020202020204" pitchFamily="34" charset="0"/>
              </a:rPr>
              <a:t>© 2017 Dynamic Communities. All rights reserved.</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r>
              <a:rPr lang="en-US"/>
              <a:t>CRMUG Summit 2017</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2058EF5B-311B-4148-8831-2D28534D49CD}" type="datetime8">
              <a:rPr lang="en-US" smtClean="0"/>
              <a:t>10/21/2023 11:06 AM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B4008EB6-D09E-4580-8CD6-DDB14511944F}" type="slidenum">
              <a:rPr lang="en-US" smtClean="0"/>
              <a:pPr/>
              <a:t>‹#›</a:t>
            </a:fld>
            <a:endParaRPr lang="en-US"/>
          </a:p>
        </p:txBody>
      </p:sp>
      <p:sp>
        <p:nvSpPr>
          <p:cNvPr id="7" name="Footer Placeholder 7"/>
          <p:cNvSpPr>
            <a:spLocks noGrp="1"/>
          </p:cNvSpPr>
          <p:nvPr>
            <p:ph type="ftr" sz="quarter" idx="4"/>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Arial" panose="020B0604020202020204" pitchFamily="34" charset="0"/>
                <a:ea typeface="Segoe UI" pitchFamily="34" charset="0"/>
                <a:cs typeface="Arial" panose="020B0604020202020204" pitchFamily="34" charset="0"/>
              </a:rPr>
              <a:t>© 2017 Dynamic Communities. All rights reserved.</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ftr="0"/>
  <p:notesStyle>
    <a:lvl1pPr marL="0" algn="l" defTabSz="932742" rtl="0" eaLnBrk="1" latinLnBrk="0" hangingPunct="1">
      <a:lnSpc>
        <a:spcPct val="90000"/>
      </a:lnSpc>
      <a:spcAft>
        <a:spcPts val="340"/>
      </a:spcAft>
      <a:defRPr sz="900" kern="1200">
        <a:solidFill>
          <a:schemeClr val="tx1"/>
        </a:solidFill>
        <a:latin typeface="Arial" panose="020B0604020202020204" pitchFamily="34" charset="0"/>
        <a:ea typeface="+mn-ea"/>
        <a:cs typeface="Arial" panose="020B0604020202020204" pitchFamily="34" charset="0"/>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Arial" panose="020B0604020202020204" pitchFamily="34" charset="0"/>
        <a:ea typeface="+mn-ea"/>
        <a:cs typeface="Arial" panose="020B0604020202020204" pitchFamily="34" charset="0"/>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214129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12</a:t>
            </a:fld>
            <a:endParaRPr lang="en-US"/>
          </a:p>
        </p:txBody>
      </p:sp>
    </p:spTree>
    <p:extLst>
      <p:ext uri="{BB962C8B-B14F-4D97-AF65-F5344CB8AC3E}">
        <p14:creationId xmlns:p14="http://schemas.microsoft.com/office/powerpoint/2010/main" val="225255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153189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900" dirty="0">
                <a:gradFill>
                  <a:gsLst>
                    <a:gs pos="1250">
                      <a:srgbClr val="3F454F"/>
                    </a:gs>
                    <a:gs pos="100000">
                      <a:srgbClr val="3F454F"/>
                    </a:gs>
                  </a:gsLst>
                  <a:lin ang="5400000" scaled="0"/>
                </a:gradFill>
              </a:rPr>
              <a:t>It’s an opportunity for the business to modernize and improve its business practices</a:t>
            </a:r>
          </a:p>
          <a:p>
            <a:pPr>
              <a:defRPr/>
            </a:pPr>
            <a:r>
              <a:rPr lang="en-US" sz="900" dirty="0">
                <a:gradFill>
                  <a:gsLst>
                    <a:gs pos="1250">
                      <a:srgbClr val="3F454F"/>
                    </a:gs>
                    <a:gs pos="100000">
                      <a:srgbClr val="3F454F"/>
                    </a:gs>
                  </a:gsLst>
                  <a:lin ang="5400000" scaled="0"/>
                </a:gradFill>
              </a:rPr>
              <a:t> It’s an opportunity for departments to set aside the strife of a long-running project and begin to collaborate operationally through a time period of increasing stabilization and efficiencies</a:t>
            </a:r>
          </a:p>
          <a:p>
            <a:pPr>
              <a:defRPr/>
            </a:pPr>
            <a:r>
              <a:rPr lang="en-US" sz="900" dirty="0">
                <a:gradFill>
                  <a:gsLst>
                    <a:gs pos="1250">
                      <a:srgbClr val="3F454F"/>
                    </a:gs>
                    <a:gs pos="100000">
                      <a:srgbClr val="3F454F"/>
                    </a:gs>
                  </a:gsLst>
                  <a:lin ang="5400000" scaled="0"/>
                </a:gradFill>
              </a:rPr>
              <a:t> It’s an opportunity for individual team members: those who made an impact during the project to demonstrate their expertise and share it with others, and for project leaders to rise as organizational leaders</a:t>
            </a:r>
          </a:p>
          <a:p>
            <a:endParaRPr lang="en-US" dirty="0"/>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14</a:t>
            </a:fld>
            <a:endParaRPr lang="en-US"/>
          </a:p>
        </p:txBody>
      </p:sp>
    </p:spTree>
    <p:extLst>
      <p:ext uri="{BB962C8B-B14F-4D97-AF65-F5344CB8AC3E}">
        <p14:creationId xmlns:p14="http://schemas.microsoft.com/office/powerpoint/2010/main" val="259796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250620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gradFill>
                  <a:gsLst>
                    <a:gs pos="1250">
                      <a:srgbClr val="3F454F"/>
                    </a:gs>
                    <a:gs pos="100000">
                      <a:srgbClr val="3F454F"/>
                    </a:gs>
                  </a:gsLst>
                  <a:lin ang="5400000" scaled="0"/>
                </a:gradFill>
              </a:rPr>
              <a:t>Reality: Go-Live is just the beginning. The journey continues, requiring ongoing effort and adaptation</a:t>
            </a:r>
          </a:p>
          <a:p>
            <a:pPr marL="0" marR="0" lvl="0" indent="0" algn="l" defTabSz="932742" rtl="0" eaLnBrk="1" fontAlgn="auto" latinLnBrk="0" hangingPunct="1">
              <a:lnSpc>
                <a:spcPct val="90000"/>
              </a:lnSpc>
              <a:spcBef>
                <a:spcPts val="0"/>
              </a:spcBef>
              <a:spcAft>
                <a:spcPts val="340"/>
              </a:spcAft>
              <a:buClrTx/>
              <a:buSzTx/>
              <a:buFontTx/>
              <a:buNone/>
              <a:tabLst/>
              <a:defRPr/>
            </a:pPr>
            <a:endParaRPr lang="en-US" sz="900" dirty="0">
              <a:gradFill>
                <a:gsLst>
                  <a:gs pos="1250">
                    <a:srgbClr val="3F454F"/>
                  </a:gs>
                  <a:gs pos="100000">
                    <a:srgbClr val="3F454F"/>
                  </a:gs>
                </a:gsLst>
                <a:lin ang="5400000" scaled="0"/>
              </a:gradFill>
            </a:endParaRPr>
          </a:p>
          <a:p>
            <a:pPr>
              <a:defRPr/>
            </a:pPr>
            <a:r>
              <a:rPr lang="en-US" sz="900" dirty="0">
                <a:gradFill>
                  <a:gsLst>
                    <a:gs pos="1250">
                      <a:srgbClr val="3F454F"/>
                    </a:gs>
                    <a:gs pos="100000">
                      <a:srgbClr val="3F454F"/>
                    </a:gs>
                  </a:gsLst>
                  <a:lin ang="5400000" scaled="0"/>
                </a:gradFill>
              </a:rPr>
              <a:t>Reality: Garbage-in, Garbage-out. Active management and optimization are crucial</a:t>
            </a:r>
          </a:p>
          <a:p>
            <a:pPr>
              <a:defRPr/>
            </a:pPr>
            <a:r>
              <a:rPr lang="en-US" sz="900" dirty="0">
                <a:gradFill>
                  <a:gsLst>
                    <a:gs pos="1250">
                      <a:srgbClr val="3F454F"/>
                    </a:gs>
                    <a:gs pos="100000">
                      <a:srgbClr val="3F454F"/>
                    </a:gs>
                  </a:gsLst>
                  <a:lin ang="5400000" scaled="0"/>
                </a:gradFill>
              </a:rPr>
              <a:t>User Logs, Telemetry Data, Process Mining, Cleanup Jobs – know thy system</a:t>
            </a:r>
          </a:p>
          <a:p>
            <a:pPr>
              <a:defRPr/>
            </a:pPr>
            <a:endParaRPr lang="en-US" sz="900" dirty="0">
              <a:gradFill>
                <a:gsLst>
                  <a:gs pos="1250">
                    <a:srgbClr val="3F454F"/>
                  </a:gs>
                  <a:gs pos="100000">
                    <a:srgbClr val="3F454F"/>
                  </a:gs>
                </a:gsLst>
                <a:lin ang="5400000" scaled="0"/>
              </a:gradFill>
            </a:endParaRPr>
          </a:p>
          <a:p>
            <a:pPr>
              <a:defRPr/>
            </a:pPr>
            <a:r>
              <a:rPr lang="en-US" sz="900" dirty="0">
                <a:gradFill>
                  <a:gsLst>
                    <a:gs pos="1250">
                      <a:srgbClr val="3F454F"/>
                    </a:gs>
                    <a:gs pos="100000">
                      <a:srgbClr val="3F454F"/>
                    </a:gs>
                  </a:gsLst>
                  <a:lin ang="5400000" scaled="0"/>
                </a:gradFill>
              </a:rPr>
              <a:t>Reality: Training is a continuous endeavor: on-boarding, transfers, remediation, new skills. </a:t>
            </a:r>
          </a:p>
          <a:p>
            <a:pPr>
              <a:defRPr/>
            </a:pPr>
            <a:r>
              <a:rPr lang="en-US" sz="900" dirty="0">
                <a:gradFill>
                  <a:gsLst>
                    <a:gs pos="1250">
                      <a:srgbClr val="3F454F"/>
                    </a:gs>
                    <a:gs pos="100000">
                      <a:srgbClr val="3F454F"/>
                    </a:gs>
                  </a:gsLst>
                  <a:lin ang="5400000" scaled="0"/>
                </a:gradFill>
              </a:rPr>
              <a:t>The system is constantly evolving, and so are you!</a:t>
            </a:r>
          </a:p>
          <a:p>
            <a:pPr>
              <a:defRPr/>
            </a:pPr>
            <a:endParaRPr lang="en-US" sz="900" dirty="0">
              <a:gradFill>
                <a:gsLst>
                  <a:gs pos="1250">
                    <a:srgbClr val="3F454F"/>
                  </a:gs>
                  <a:gs pos="100000">
                    <a:srgbClr val="3F454F"/>
                  </a:gs>
                </a:gsLst>
                <a:lin ang="5400000" scaled="0"/>
              </a:gradFill>
            </a:endParaRPr>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5</a:t>
            </a:fld>
            <a:endParaRPr lang="en-US"/>
          </a:p>
        </p:txBody>
      </p:sp>
    </p:spTree>
    <p:extLst>
      <p:ext uri="{BB962C8B-B14F-4D97-AF65-F5344CB8AC3E}">
        <p14:creationId xmlns:p14="http://schemas.microsoft.com/office/powerpoint/2010/main" val="384055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900" dirty="0">
              <a:gradFill>
                <a:gsLst>
                  <a:gs pos="1250">
                    <a:srgbClr val="3F454F"/>
                  </a:gs>
                  <a:gs pos="100000">
                    <a:srgbClr val="3F454F"/>
                  </a:gs>
                </a:gsLst>
                <a:lin ang="5400000" scaled="0"/>
              </a:gradFill>
            </a:endParaRPr>
          </a:p>
          <a:p>
            <a:pPr>
              <a:defRPr/>
            </a:pPr>
            <a:r>
              <a:rPr lang="en-US" sz="900" dirty="0">
                <a:gradFill>
                  <a:gsLst>
                    <a:gs pos="1250">
                      <a:srgbClr val="3F454F"/>
                    </a:gs>
                    <a:gs pos="100000">
                      <a:srgbClr val="3F454F"/>
                    </a:gs>
                  </a:gsLst>
                  <a:lin ang="5400000" scaled="0"/>
                </a:gradFill>
              </a:rPr>
              <a:t>Reality: “… what implementation team?”</a:t>
            </a:r>
          </a:p>
          <a:p>
            <a:pPr>
              <a:defRPr/>
            </a:pPr>
            <a:endParaRPr lang="en-US" sz="900" dirty="0">
              <a:gradFill>
                <a:gsLst>
                  <a:gs pos="1250">
                    <a:srgbClr val="3F454F"/>
                  </a:gs>
                  <a:gs pos="100000">
                    <a:srgbClr val="3F454F"/>
                  </a:gs>
                </a:gsLst>
                <a:lin ang="5400000" scaled="0"/>
              </a:gradFill>
            </a:endParaRPr>
          </a:p>
          <a:p>
            <a:pPr>
              <a:defRPr/>
            </a:pPr>
            <a:r>
              <a:rPr lang="en-US" sz="900" dirty="0">
                <a:gradFill>
                  <a:gsLst>
                    <a:gs pos="1250">
                      <a:srgbClr val="3F454F"/>
                    </a:gs>
                    <a:gs pos="100000">
                      <a:srgbClr val="3F454F"/>
                    </a:gs>
                  </a:gsLst>
                  <a:lin ang="5400000" scaled="0"/>
                </a:gradFill>
              </a:rPr>
              <a:t>A good Rule of Thumb. [deadpan … ‘The __ says…’]</a:t>
            </a:r>
            <a:br>
              <a:rPr lang="en-US" sz="900" dirty="0">
                <a:gradFill>
                  <a:gsLst>
                    <a:gs pos="1250">
                      <a:srgbClr val="3F454F"/>
                    </a:gs>
                    <a:gs pos="100000">
                      <a:srgbClr val="3F454F"/>
                    </a:gs>
                  </a:gsLst>
                  <a:lin ang="5400000" scaled="0"/>
                </a:gradFill>
              </a:rPr>
            </a:br>
            <a:endParaRPr lang="en-US" sz="900" dirty="0">
              <a:gradFill>
                <a:gsLst>
                  <a:gs pos="1250">
                    <a:srgbClr val="3F454F"/>
                  </a:gs>
                  <a:gs pos="100000">
                    <a:srgbClr val="3F454F"/>
                  </a:gs>
                </a:gsLst>
                <a:lin ang="5400000" scaled="0"/>
              </a:gradFill>
            </a:endParaRPr>
          </a:p>
          <a:p>
            <a:pPr>
              <a:defRPr/>
            </a:pPr>
            <a:r>
              <a:rPr lang="en-US" sz="900" dirty="0">
                <a:gradFill>
                  <a:gsLst>
                    <a:gs pos="1250">
                      <a:srgbClr val="3F454F"/>
                    </a:gs>
                    <a:gs pos="100000">
                      <a:srgbClr val="3F454F"/>
                    </a:gs>
                  </a:gsLst>
                  <a:lin ang="5400000" scaled="0"/>
                </a:gradFill>
              </a:rPr>
              <a:t>They are expensive, and your company has run out of budget, and they’re on to a new project before you catch your breath. You’ll get a couple phone-a-friends if things ended amicably.</a:t>
            </a:r>
            <a:br>
              <a:rPr lang="en-US" sz="900" dirty="0">
                <a:gradFill>
                  <a:gsLst>
                    <a:gs pos="1250">
                      <a:srgbClr val="3F454F"/>
                    </a:gs>
                    <a:gs pos="100000">
                      <a:srgbClr val="3F454F"/>
                    </a:gs>
                  </a:gsLst>
                  <a:lin ang="5400000" scaled="0"/>
                </a:gradFill>
              </a:rPr>
            </a:br>
            <a:br>
              <a:rPr lang="en-US" sz="900" dirty="0">
                <a:gradFill>
                  <a:gsLst>
                    <a:gs pos="1250">
                      <a:srgbClr val="3F454F"/>
                    </a:gs>
                    <a:gs pos="100000">
                      <a:srgbClr val="3F454F"/>
                    </a:gs>
                  </a:gsLst>
                  <a:lin ang="5400000" scaled="0"/>
                </a:gradFill>
              </a:rPr>
            </a:br>
            <a:r>
              <a:rPr lang="en-US" sz="900" dirty="0">
                <a:gradFill>
                  <a:gsLst>
                    <a:gs pos="1250">
                      <a:srgbClr val="3F454F"/>
                    </a:gs>
                    <a:gs pos="100000">
                      <a:srgbClr val="3F454F"/>
                    </a:gs>
                  </a:gsLst>
                  <a:lin ang="5400000" scaled="0"/>
                </a:gradFill>
              </a:rPr>
              <a:t>Now there are two magic words that you might be able to use to extend a few of your best implementation consultants, but it’s one of those Monkey Paw situations. Be careful what you wish for. If you really do want or need those knowledgeable resources to stay around a bit longer, call up your partner and say not ‘</a:t>
            </a:r>
            <a:r>
              <a:rPr lang="en-US" sz="900" dirty="0" err="1">
                <a:gradFill>
                  <a:gsLst>
                    <a:gs pos="1250">
                      <a:srgbClr val="3F454F"/>
                    </a:gs>
                    <a:gs pos="100000">
                      <a:srgbClr val="3F454F"/>
                    </a:gs>
                  </a:gsLst>
                  <a:lin ang="5400000" scaled="0"/>
                </a:gradFill>
              </a:rPr>
              <a:t>Abra</a:t>
            </a:r>
            <a:r>
              <a:rPr lang="en-US" sz="900" dirty="0">
                <a:gradFill>
                  <a:gsLst>
                    <a:gs pos="1250">
                      <a:srgbClr val="3F454F"/>
                    </a:gs>
                    <a:gs pos="100000">
                      <a:srgbClr val="3F454F"/>
                    </a:gs>
                  </a:gsLst>
                  <a:lin ang="5400000" scaled="0"/>
                </a:gradFill>
              </a:rPr>
              <a:t> </a:t>
            </a:r>
            <a:r>
              <a:rPr lang="en-US" sz="900" dirty="0" err="1">
                <a:gradFill>
                  <a:gsLst>
                    <a:gs pos="1250">
                      <a:srgbClr val="3F454F"/>
                    </a:gs>
                    <a:gs pos="100000">
                      <a:srgbClr val="3F454F"/>
                    </a:gs>
                  </a:gsLst>
                  <a:lin ang="5400000" scaled="0"/>
                </a:gradFill>
              </a:rPr>
              <a:t>cadabra</a:t>
            </a:r>
            <a:r>
              <a:rPr lang="en-US" sz="900" dirty="0">
                <a:gradFill>
                  <a:gsLst>
                    <a:gs pos="1250">
                      <a:srgbClr val="3F454F"/>
                    </a:gs>
                    <a:gs pos="100000">
                      <a:srgbClr val="3F454F"/>
                    </a:gs>
                  </a:gsLst>
                  <a:lin ang="5400000" scaled="0"/>
                </a:gradFill>
              </a:rPr>
              <a:t>’ but … “</a:t>
            </a:r>
            <a:r>
              <a:rPr lang="en-US" sz="900" dirty="0" err="1">
                <a:gradFill>
                  <a:gsLst>
                    <a:gs pos="1250">
                      <a:srgbClr val="3F454F"/>
                    </a:gs>
                    <a:gs pos="100000">
                      <a:srgbClr val="3F454F"/>
                    </a:gs>
                  </a:gsLst>
                  <a:lin ang="5400000" scaled="0"/>
                </a:gradFill>
              </a:rPr>
              <a:t>Phaaaase</a:t>
            </a:r>
            <a:r>
              <a:rPr lang="en-US" sz="900" dirty="0">
                <a:gradFill>
                  <a:gsLst>
                    <a:gs pos="1250">
                      <a:srgbClr val="3F454F"/>
                    </a:gs>
                    <a:gs pos="100000">
                      <a:srgbClr val="3F454F"/>
                    </a:gs>
                  </a:gsLst>
                  <a:lin ang="5400000" scaled="0"/>
                </a:gradFill>
              </a:rPr>
              <a:t> </a:t>
            </a:r>
            <a:r>
              <a:rPr lang="en-US" sz="900" dirty="0" err="1">
                <a:gradFill>
                  <a:gsLst>
                    <a:gs pos="1250">
                      <a:srgbClr val="3F454F"/>
                    </a:gs>
                    <a:gs pos="100000">
                      <a:srgbClr val="3F454F"/>
                    </a:gs>
                  </a:gsLst>
                  <a:lin ang="5400000" scaled="0"/>
                </a:gradFill>
              </a:rPr>
              <a:t>Twooo</a:t>
            </a:r>
            <a:r>
              <a:rPr lang="en-US" sz="900" dirty="0">
                <a:gradFill>
                  <a:gsLst>
                    <a:gs pos="1250">
                      <a:srgbClr val="3F454F"/>
                    </a:gs>
                    <a:gs pos="100000">
                      <a:srgbClr val="3F454F"/>
                    </a:gs>
                  </a:gsLst>
                  <a:lin ang="5400000" scaled="0"/>
                </a:gradFill>
              </a:rPr>
              <a:t>”</a:t>
            </a:r>
          </a:p>
          <a:p>
            <a:pPr>
              <a:defRPr/>
            </a:pPr>
            <a:br>
              <a:rPr lang="en-US" sz="900" dirty="0">
                <a:gradFill>
                  <a:gsLst>
                    <a:gs pos="1250">
                      <a:srgbClr val="3F454F"/>
                    </a:gs>
                    <a:gs pos="100000">
                      <a:srgbClr val="3F454F"/>
                    </a:gs>
                  </a:gsLst>
                  <a:lin ang="5400000" scaled="0"/>
                </a:gradFill>
              </a:rPr>
            </a:br>
            <a:r>
              <a:rPr lang="en-US" sz="900" dirty="0">
                <a:gradFill>
                  <a:gsLst>
                    <a:gs pos="1250">
                      <a:srgbClr val="3F454F"/>
                    </a:gs>
                    <a:gs pos="100000">
                      <a:srgbClr val="3F454F"/>
                    </a:gs>
                  </a:gsLst>
                  <a:lin ang="5400000" scaled="0"/>
                </a:gradFill>
              </a:rPr>
              <a:t>Almost all large implementations end up in the hands of a Support Team after go-live. You’ll be dealing with fresh Support Reps who don’t know your systems. Oftentimes, you’ll get a new rep for each ticket you enter, and you’ll need to re-explain your customizations and processes each time. </a:t>
            </a:r>
          </a:p>
          <a:p>
            <a:endParaRPr lang="en-US" sz="900" dirty="0">
              <a:gradFill>
                <a:gsLst>
                  <a:gs pos="1250">
                    <a:srgbClr val="3F454F"/>
                  </a:gs>
                  <a:gs pos="100000">
                    <a:srgbClr val="3F454F"/>
                  </a:gs>
                </a:gsLst>
                <a:lin ang="5400000" scaled="0"/>
              </a:gradFill>
            </a:endParaRPr>
          </a:p>
          <a:p>
            <a:r>
              <a:rPr lang="en-US" sz="900" dirty="0">
                <a:gradFill>
                  <a:gsLst>
                    <a:gs pos="1250">
                      <a:srgbClr val="3F454F"/>
                    </a:gs>
                    <a:gs pos="100000">
                      <a:srgbClr val="3F454F"/>
                    </a:gs>
                  </a:gsLst>
                  <a:lin ang="5400000" scaled="0"/>
                </a:gradFill>
              </a:rPr>
              <a:t>This is the #1 reason why we end up with new clients. I’m not allowed to say anything else on this topic, or this will come off as salesy, so </a:t>
            </a:r>
            <a:r>
              <a:rPr lang="en-US" sz="900" dirty="0" err="1">
                <a:gradFill>
                  <a:gsLst>
                    <a:gs pos="1250">
                      <a:srgbClr val="3F454F"/>
                    </a:gs>
                    <a:gs pos="100000">
                      <a:srgbClr val="3F454F"/>
                    </a:gs>
                  </a:gsLst>
                  <a:lin ang="5400000" scaled="0"/>
                </a:gradFill>
              </a:rPr>
              <a:t>mooooving</a:t>
            </a:r>
            <a:r>
              <a:rPr lang="en-US" sz="900" dirty="0">
                <a:gradFill>
                  <a:gsLst>
                    <a:gs pos="1250">
                      <a:srgbClr val="3F454F"/>
                    </a:gs>
                    <a:gs pos="100000">
                      <a:srgbClr val="3F454F"/>
                    </a:gs>
                  </a:gsLst>
                  <a:lin ang="5400000" scaled="0"/>
                </a:gradFill>
              </a:rPr>
              <a:t> on….</a:t>
            </a:r>
            <a:endParaRPr lang="en-US" dirty="0"/>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6</a:t>
            </a:fld>
            <a:endParaRPr lang="en-US"/>
          </a:p>
        </p:txBody>
      </p:sp>
    </p:spTree>
    <p:extLst>
      <p:ext uri="{BB962C8B-B14F-4D97-AF65-F5344CB8AC3E}">
        <p14:creationId xmlns:p14="http://schemas.microsoft.com/office/powerpoint/2010/main" val="1012505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Helping to deliver critical reporting 2 months before go-live</a:t>
            </a:r>
          </a:p>
          <a:p>
            <a:r>
              <a:rPr lang="en-US" dirty="0"/>
              <a:t>Security</a:t>
            </a:r>
          </a:p>
          <a:p>
            <a:endParaRPr lang="en-US" dirty="0"/>
          </a:p>
          <a:p>
            <a:r>
              <a:rPr lang="en-US" dirty="0"/>
              <a:t>Larger projects- its common to have multiparter collaboration. End users may be surprised to learn that in general, its very collaborative between partners on a project. Its competition, but friendly. Work together as seamless as possible.</a:t>
            </a:r>
          </a:p>
          <a:p>
            <a:endParaRPr lang="en-US" dirty="0"/>
          </a:p>
          <a:p>
            <a:r>
              <a:rPr lang="en-US" dirty="0"/>
              <a:t>If you run into a partner that says they can do everything—be cautious. All partners have strengths and weaknesses</a:t>
            </a:r>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7</a:t>
            </a:fld>
            <a:endParaRPr lang="en-US"/>
          </a:p>
        </p:txBody>
      </p:sp>
    </p:spTree>
    <p:extLst>
      <p:ext uri="{BB962C8B-B14F-4D97-AF65-F5344CB8AC3E}">
        <p14:creationId xmlns:p14="http://schemas.microsoft.com/office/powerpoint/2010/main" val="25593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gradFill>
                  <a:gsLst>
                    <a:gs pos="1250">
                      <a:srgbClr val="3F454F"/>
                    </a:gs>
                    <a:gs pos="100000">
                      <a:srgbClr val="3F454F"/>
                    </a:gs>
                  </a:gsLst>
                  <a:lin ang="5400000" scaled="0"/>
                </a:gradFill>
              </a:rPr>
              <a:t>Training (downhill): all the orders, invoices, payments, [</a:t>
            </a:r>
            <a:r>
              <a:rPr lang="en-US" sz="900" dirty="0" err="1">
                <a:gradFill>
                  <a:gsLst>
                    <a:gs pos="1250">
                      <a:srgbClr val="3F454F"/>
                    </a:gs>
                    <a:gs pos="100000">
                      <a:srgbClr val="3F454F"/>
                    </a:gs>
                  </a:gsLst>
                  <a:lin ang="5400000" scaled="0"/>
                </a:gradFill>
              </a:rPr>
              <a:t>etc</a:t>
            </a:r>
            <a:r>
              <a:rPr lang="en-US" sz="900" dirty="0">
                <a:gradFill>
                  <a:gsLst>
                    <a:gs pos="1250">
                      <a:srgbClr val="3F454F"/>
                    </a:gs>
                    <a:gs pos="100000">
                      <a:srgbClr val="3F454F"/>
                    </a:gs>
                  </a:gsLst>
                  <a:lin ang="5400000" scaled="0"/>
                </a:gradFill>
              </a:rPr>
              <a:t>] that are entered? It all ends up in Finance &amp; Accounting. </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sz="900" dirty="0">
                <a:gradFill>
                  <a:gsLst>
                    <a:gs pos="1250">
                      <a:srgbClr val="3F454F"/>
                    </a:gs>
                    <a:gs pos="100000">
                      <a:srgbClr val="3F454F"/>
                    </a:gs>
                  </a:gsLst>
                  <a:lin ang="5400000" scaled="0"/>
                </a:gradFill>
              </a:rPr>
              <a:t>Order Entry Wrong::Fallout? Which means they’re calling you to fix it, or making adjustments to clean up the mess.</a:t>
            </a:r>
          </a:p>
          <a:p>
            <a:pPr>
              <a:defRPr/>
            </a:pPr>
            <a:br>
              <a:rPr lang="en-US" sz="900" dirty="0">
                <a:gradFill>
                  <a:gsLst>
                    <a:gs pos="1250">
                      <a:srgbClr val="3F454F"/>
                    </a:gs>
                    <a:gs pos="100000">
                      <a:srgbClr val="3F454F"/>
                    </a:gs>
                  </a:gsLst>
                  <a:lin ang="5400000" scaled="0"/>
                </a:gradFill>
              </a:rPr>
            </a:br>
            <a:br>
              <a:rPr lang="en-US" sz="900" dirty="0">
                <a:gradFill>
                  <a:gsLst>
                    <a:gs pos="1250">
                      <a:srgbClr val="3F454F"/>
                    </a:gs>
                    <a:gs pos="100000">
                      <a:srgbClr val="3F454F"/>
                    </a:gs>
                  </a:gsLst>
                  <a:lin ang="5400000" scaled="0"/>
                </a:gradFill>
              </a:rPr>
            </a:br>
            <a:r>
              <a:rPr lang="en-US" sz="900" dirty="0">
                <a:gradFill>
                  <a:gsLst>
                    <a:gs pos="1250">
                      <a:srgbClr val="3F454F"/>
                    </a:gs>
                    <a:gs pos="100000">
                      <a:srgbClr val="3F454F"/>
                    </a:gs>
                  </a:gsLst>
                  <a:lin ang="5400000" scaled="0"/>
                </a:gradFill>
              </a:rPr>
              <a:t>We can’t count the times we’ve watched someone’s process who has been live for 6-24 months and winced. “You know… you don’t have to add the field every time? You can save </a:t>
            </a:r>
            <a:r>
              <a:rPr lang="en-US" sz="900" dirty="0" err="1">
                <a:gradFill>
                  <a:gsLst>
                    <a:gs pos="1250">
                      <a:srgbClr val="3F454F"/>
                    </a:gs>
                    <a:gs pos="100000">
                      <a:srgbClr val="3F454F"/>
                    </a:gs>
                  </a:gsLst>
                  <a:lin ang="5400000" scaled="0"/>
                </a:gradFill>
              </a:rPr>
              <a:t>personalizations</a:t>
            </a:r>
            <a:r>
              <a:rPr lang="en-US" sz="900" dirty="0">
                <a:gradFill>
                  <a:gsLst>
                    <a:gs pos="1250">
                      <a:srgbClr val="3F454F"/>
                    </a:gs>
                    <a:gs pos="100000">
                      <a:srgbClr val="3F454F"/>
                    </a:gs>
                  </a:gsLst>
                  <a:lin ang="5400000" scaled="0"/>
                </a:gradFill>
              </a:rPr>
              <a:t>.” This sounds like a silly example, but it’s a real one and one that has happened many times. When we get into Power Query, we may as well be speaking in tongues. </a:t>
            </a:r>
          </a:p>
          <a:p>
            <a:pPr>
              <a:defRPr/>
            </a:pPr>
            <a:r>
              <a:rPr lang="en-US" sz="900" dirty="0">
                <a:gradFill>
                  <a:gsLst>
                    <a:gs pos="1250">
                      <a:srgbClr val="3F454F"/>
                    </a:gs>
                    <a:gs pos="100000">
                      <a:srgbClr val="3F454F"/>
                    </a:gs>
                  </a:gsLst>
                  <a:lin ang="5400000" scaled="0"/>
                </a:gradFill>
              </a:rPr>
              <a:t>If you’re already a D365 Power User Guru, share your knowledge! What’s basic to you is magic to others. It’s easy to forget that sometimes. </a:t>
            </a:r>
          </a:p>
          <a:p>
            <a:endParaRPr lang="en-US" dirty="0"/>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8</a:t>
            </a:fld>
            <a:endParaRPr lang="en-US"/>
          </a:p>
        </p:txBody>
      </p:sp>
    </p:spTree>
    <p:extLst>
      <p:ext uri="{BB962C8B-B14F-4D97-AF65-F5344CB8AC3E}">
        <p14:creationId xmlns:p14="http://schemas.microsoft.com/office/powerpoint/2010/main" val="1939074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9</a:t>
            </a:fld>
            <a:endParaRPr lang="en-US"/>
          </a:p>
        </p:txBody>
      </p:sp>
    </p:spTree>
    <p:extLst>
      <p:ext uri="{BB962C8B-B14F-4D97-AF65-F5344CB8AC3E}">
        <p14:creationId xmlns:p14="http://schemas.microsoft.com/office/powerpoint/2010/main" val="4122369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44718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 – financial close workspace, properly closing financial periods, inventory </a:t>
            </a:r>
            <a:r>
              <a:rPr lang="en-US" dirty="0" err="1"/>
              <a:t>recalc</a:t>
            </a:r>
            <a:r>
              <a:rPr lang="en-US" dirty="0"/>
              <a:t> and closing</a:t>
            </a:r>
          </a:p>
          <a:p>
            <a:r>
              <a:rPr lang="en-US" dirty="0"/>
              <a:t>Be sure your </a:t>
            </a:r>
            <a:r>
              <a:rPr lang="en-US" dirty="0" err="1"/>
              <a:t>consutants</a:t>
            </a:r>
            <a:r>
              <a:rPr lang="en-US" dirty="0"/>
              <a:t> are on for 45-60 days to assist in getting through the first month/period close before rolling off the project</a:t>
            </a:r>
          </a:p>
          <a:p>
            <a:endParaRPr lang="en-US" dirty="0"/>
          </a:p>
          <a:p>
            <a:endParaRPr lang="en-US" dirty="0"/>
          </a:p>
          <a:p>
            <a:r>
              <a:rPr lang="en-US" dirty="0"/>
              <a:t>Heatmapping – free tool from Microsoft to see where frustration clicks are. Shows were users are clicking successfully</a:t>
            </a:r>
          </a:p>
          <a:p>
            <a:r>
              <a:rPr lang="en-US" dirty="0"/>
              <a:t>Data mining – Power platform </a:t>
            </a:r>
          </a:p>
          <a:p>
            <a:r>
              <a:rPr lang="en-US" dirty="0"/>
              <a:t>Telemetry – partner has access to </a:t>
            </a:r>
          </a:p>
          <a:p>
            <a:endParaRPr lang="en-US" dirty="0"/>
          </a:p>
          <a:p>
            <a:r>
              <a:rPr lang="en-US" dirty="0"/>
              <a:t>Monitoring Tools</a:t>
            </a:r>
          </a:p>
          <a:p>
            <a:r>
              <a:rPr lang="en-US" dirty="0"/>
              <a:t>LCS, Blocking queries, System health, Batch job, batch servers, clean up jobs</a:t>
            </a:r>
          </a:p>
        </p:txBody>
      </p:sp>
      <p:sp>
        <p:nvSpPr>
          <p:cNvPr id="4" name="Header Placeholder 3"/>
          <p:cNvSpPr>
            <a:spLocks noGrp="1"/>
          </p:cNvSpPr>
          <p:nvPr>
            <p:ph type="hdr" sz="quarter"/>
          </p:nvPr>
        </p:nvSpPr>
        <p:spPr/>
        <p:txBody>
          <a:bodyPr/>
          <a:lstStyle/>
          <a:p>
            <a:r>
              <a:rPr lang="en-US"/>
              <a:t>CRMUG Summit 2017</a:t>
            </a:r>
          </a:p>
        </p:txBody>
      </p:sp>
      <p:sp>
        <p:nvSpPr>
          <p:cNvPr id="5" name="Date Placeholder 4"/>
          <p:cNvSpPr>
            <a:spLocks noGrp="1"/>
          </p:cNvSpPr>
          <p:nvPr>
            <p:ph type="dt" idx="1"/>
          </p:nvPr>
        </p:nvSpPr>
        <p:spPr/>
        <p:txBody>
          <a:bodyPr/>
          <a:lstStyle/>
          <a:p>
            <a:fld id="{2058EF5B-311B-4148-8831-2D28534D49CD}" type="datetime8">
              <a:rPr lang="en-US" smtClean="0"/>
              <a:t>10/21/2023 11:06 AM</a:t>
            </a:fld>
            <a:endParaRPr lang="en-US"/>
          </a:p>
        </p:txBody>
      </p:sp>
      <p:sp>
        <p:nvSpPr>
          <p:cNvPr id="6" name="Slide Number Placeholder 5"/>
          <p:cNvSpPr>
            <a:spLocks noGrp="1"/>
          </p:cNvSpPr>
          <p:nvPr>
            <p:ph type="sldNum" sz="quarter" idx="5"/>
          </p:nvPr>
        </p:nvSpPr>
        <p:spPr/>
        <p:txBody>
          <a:bodyPr/>
          <a:lstStyle/>
          <a:p>
            <a:fld id="{B4008EB6-D09E-4580-8CD6-DDB14511944F}" type="slidenum">
              <a:rPr lang="en-US" smtClean="0"/>
              <a:pPr/>
              <a:t>11</a:t>
            </a:fld>
            <a:endParaRPr lang="en-US"/>
          </a:p>
        </p:txBody>
      </p:sp>
    </p:spTree>
    <p:extLst>
      <p:ext uri="{BB962C8B-B14F-4D97-AF65-F5344CB8AC3E}">
        <p14:creationId xmlns:p14="http://schemas.microsoft.com/office/powerpoint/2010/main" val="2170921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emf"/><Relationship Id="rId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er">
    <p:bg>
      <p:bgPr>
        <a:solidFill>
          <a:schemeClr val="tx1"/>
        </a:solidFill>
        <a:effectLst/>
      </p:bgPr>
    </p:bg>
    <p:spTree>
      <p:nvGrpSpPr>
        <p:cNvPr id="1" name=""/>
        <p:cNvGrpSpPr/>
        <p:nvPr/>
      </p:nvGrpSpPr>
      <p:grpSpPr>
        <a:xfrm>
          <a:off x="0" y="0"/>
          <a:ext cx="0" cy="0"/>
          <a:chOff x="0" y="0"/>
          <a:chExt cx="0" cy="0"/>
        </a:xfrm>
      </p:grpSpPr>
      <p:pic>
        <p:nvPicPr>
          <p:cNvPr id="2" name="Image" descr="Image">
            <a:extLst>
              <a:ext uri="{FF2B5EF4-FFF2-40B4-BE49-F238E27FC236}">
                <a16:creationId xmlns:a16="http://schemas.microsoft.com/office/drawing/2014/main" id="{5036889B-8107-3301-0E17-EB8909B51920}"/>
              </a:ext>
            </a:extLst>
          </p:cNvPr>
          <p:cNvPicPr>
            <a:picLocks noChangeAspect="1"/>
          </p:cNvPicPr>
          <p:nvPr userDrawn="1"/>
        </p:nvPicPr>
        <p:blipFill>
          <a:blip r:embed="rId2">
            <a:alphaModFix amt="40000"/>
          </a:blip>
          <a:stretch>
            <a:fillRect/>
          </a:stretch>
        </p:blipFill>
        <p:spPr>
          <a:xfrm>
            <a:off x="-1" y="6262"/>
            <a:ext cx="12462954" cy="6996200"/>
          </a:xfrm>
          <a:prstGeom prst="rect">
            <a:avLst/>
          </a:prstGeom>
          <a:ln w="12700">
            <a:miter lim="400000"/>
          </a:ln>
        </p:spPr>
      </p:pic>
      <p:pic>
        <p:nvPicPr>
          <p:cNvPr id="3" name="object 3" descr="object 3">
            <a:extLst>
              <a:ext uri="{FF2B5EF4-FFF2-40B4-BE49-F238E27FC236}">
                <a16:creationId xmlns:a16="http://schemas.microsoft.com/office/drawing/2014/main" id="{39E74036-A3F9-B7BB-8D9B-24BB88EAA4B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6057898"/>
            <a:ext cx="12462953" cy="944564"/>
          </a:xfrm>
          <a:prstGeom prst="rect">
            <a:avLst/>
          </a:prstGeom>
          <a:ln w="12700" cap="flat">
            <a:noFill/>
            <a:miter lim="400000"/>
          </a:ln>
          <a:effectLst/>
        </p:spPr>
      </p:pic>
      <p:sp>
        <p:nvSpPr>
          <p:cNvPr id="5" name="object 10">
            <a:extLst>
              <a:ext uri="{FF2B5EF4-FFF2-40B4-BE49-F238E27FC236}">
                <a16:creationId xmlns:a16="http://schemas.microsoft.com/office/drawing/2014/main" id="{52109E8A-CE4F-EF72-5D99-CAF28285F65F}"/>
              </a:ext>
            </a:extLst>
          </p:cNvPr>
          <p:cNvSpPr txBox="1"/>
          <p:nvPr userDrawn="1"/>
        </p:nvSpPr>
        <p:spPr>
          <a:xfrm>
            <a:off x="713677" y="6476999"/>
            <a:ext cx="2684147"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300" spc="215">
                <a:solidFill>
                  <a:srgbClr val="3C474C"/>
                </a:solidFill>
                <a:latin typeface="Lucida Sans Unicode"/>
                <a:ea typeface="Lucida Sans Unicode"/>
                <a:cs typeface="Lucida Sans Unicode"/>
                <a:sym typeface="Lucida Sans Unicode"/>
              </a:defRPr>
            </a:pPr>
            <a:r>
              <a:rPr sz="1200" baseline="0">
                <a:solidFill>
                  <a:schemeClr val="tx1"/>
                </a:solidFill>
                <a:latin typeface="Poppins" pitchFamily="2" charset="77"/>
                <a:cs typeface="Poppins" pitchFamily="2" charset="77"/>
              </a:rPr>
              <a:t>@</a:t>
            </a:r>
            <a:r>
              <a:rPr sz="1200" spc="-65" baseline="0">
                <a:solidFill>
                  <a:schemeClr val="tx1"/>
                </a:solidFill>
                <a:latin typeface="Poppins" pitchFamily="2" charset="77"/>
                <a:cs typeface="Poppins" pitchFamily="2" charset="77"/>
              </a:rPr>
              <a:t> </a:t>
            </a:r>
            <a:r>
              <a:rPr sz="1200" spc="-50" baseline="0">
                <a:solidFill>
                  <a:schemeClr val="tx1"/>
                </a:solidFill>
                <a:latin typeface="Poppins" pitchFamily="2" charset="77"/>
                <a:cs typeface="Poppins" pitchFamily="2" charset="77"/>
              </a:rPr>
              <a:t>2023</a:t>
            </a:r>
            <a:r>
              <a:rPr sz="1200" spc="-65" baseline="0">
                <a:solidFill>
                  <a:schemeClr val="tx1"/>
                </a:solidFill>
                <a:latin typeface="Poppins" pitchFamily="2" charset="77"/>
                <a:cs typeface="Poppins" pitchFamily="2" charset="77"/>
              </a:rPr>
              <a:t> </a:t>
            </a:r>
            <a:r>
              <a:rPr sz="1200" spc="60" baseline="0">
                <a:solidFill>
                  <a:schemeClr val="tx1"/>
                </a:solidFill>
                <a:latin typeface="Poppins" pitchFamily="2" charset="77"/>
                <a:cs typeface="Poppins" pitchFamily="2" charset="77"/>
              </a:rPr>
              <a:t>Dynamic</a:t>
            </a:r>
            <a:r>
              <a:rPr sz="1200" spc="-65" baseline="0">
                <a:solidFill>
                  <a:schemeClr val="tx1"/>
                </a:solidFill>
                <a:latin typeface="Poppins" pitchFamily="2" charset="77"/>
                <a:cs typeface="Poppins" pitchFamily="2" charset="77"/>
              </a:rPr>
              <a:t> </a:t>
            </a:r>
            <a:r>
              <a:rPr sz="1200" spc="40" baseline="0">
                <a:solidFill>
                  <a:schemeClr val="tx1"/>
                </a:solidFill>
                <a:latin typeface="Poppins" pitchFamily="2" charset="77"/>
                <a:cs typeface="Poppins" pitchFamily="2" charset="77"/>
              </a:rPr>
              <a:t>Communities</a:t>
            </a:r>
          </a:p>
        </p:txBody>
      </p:sp>
      <p:pic>
        <p:nvPicPr>
          <p:cNvPr id="10" name="Picture 9">
            <a:extLst>
              <a:ext uri="{FF2B5EF4-FFF2-40B4-BE49-F238E27FC236}">
                <a16:creationId xmlns:a16="http://schemas.microsoft.com/office/drawing/2014/main" id="{A5B4ECB6-20DA-3692-D3D8-199EC8AB46F7}"/>
              </a:ext>
            </a:extLst>
          </p:cNvPr>
          <p:cNvPicPr>
            <a:picLocks noChangeAspect="1"/>
          </p:cNvPicPr>
          <p:nvPr userDrawn="1"/>
        </p:nvPicPr>
        <p:blipFill>
          <a:blip r:embed="rId4"/>
          <a:stretch>
            <a:fillRect/>
          </a:stretch>
        </p:blipFill>
        <p:spPr>
          <a:xfrm>
            <a:off x="9353986" y="144462"/>
            <a:ext cx="3098800" cy="1104900"/>
          </a:xfrm>
          <a:prstGeom prst="rect">
            <a:avLst/>
          </a:prstGeom>
        </p:spPr>
      </p:pic>
    </p:spTree>
    <p:extLst>
      <p:ext uri="{BB962C8B-B14F-4D97-AF65-F5344CB8AC3E}">
        <p14:creationId xmlns:p14="http://schemas.microsoft.com/office/powerpoint/2010/main" val="37888385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03">
          <p15:clr>
            <a:srgbClr val="FBAE40"/>
          </p15:clr>
        </p15:guide>
        <p15:guide id="2" orient="horz" pos="105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city skyline with tall buildings&#10;&#10;Description automatically generated">
            <a:extLst>
              <a:ext uri="{FF2B5EF4-FFF2-40B4-BE49-F238E27FC236}">
                <a16:creationId xmlns:a16="http://schemas.microsoft.com/office/drawing/2014/main" id="{39ADB91B-D1B4-654C-0BC8-C85502C2DC3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 y="483"/>
            <a:ext cx="12436475" cy="6993559"/>
          </a:xfrm>
          <a:prstGeom prst="rect">
            <a:avLst/>
          </a:prstGeom>
        </p:spPr>
      </p:pic>
      <p:sp>
        <p:nvSpPr>
          <p:cNvPr id="4" name="Text Box 3">
            <a:extLst>
              <a:ext uri="{FF2B5EF4-FFF2-40B4-BE49-F238E27FC236}">
                <a16:creationId xmlns:a16="http://schemas.microsoft.com/office/drawing/2014/main" id="{11FC0C72-737D-446E-3EBF-97A33E71CB20}"/>
              </a:ext>
            </a:extLst>
          </p:cNvPr>
          <p:cNvSpPr txBox="1">
            <a:spLocks noChangeArrowheads="1"/>
          </p:cNvSpPr>
          <p:nvPr userDrawn="1"/>
        </p:nvSpPr>
        <p:spPr bwMode="blackWhite">
          <a:xfrm>
            <a:off x="274637" y="6469062"/>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90" eaLnBrk="0" hangingPunct="0"/>
            <a:r>
              <a:rPr lang="en-US" sz="700">
                <a:gradFill>
                  <a:gsLst>
                    <a:gs pos="0">
                      <a:schemeClr val="tx1"/>
                    </a:gs>
                    <a:gs pos="100000">
                      <a:schemeClr val="tx1"/>
                    </a:gs>
                  </a:gsLst>
                  <a:lin ang="5400000" scaled="0"/>
                </a:gradFill>
                <a:latin typeface="Segoe UI" panose="020B0502040204020203" pitchFamily="34" charset="0"/>
                <a:cs typeface="Segoe UI" panose="020B0502040204020203" pitchFamily="34" charset="0"/>
              </a:rPr>
              <a:t>© 2023 Dynamic Communities. All rights reserved. </a:t>
            </a:r>
          </a:p>
        </p:txBody>
      </p:sp>
      <p:pic>
        <p:nvPicPr>
          <p:cNvPr id="5" name="Picture 4">
            <a:extLst>
              <a:ext uri="{FF2B5EF4-FFF2-40B4-BE49-F238E27FC236}">
                <a16:creationId xmlns:a16="http://schemas.microsoft.com/office/drawing/2014/main" id="{F8549DF6-554F-15DB-5AC4-13BD037780F1}"/>
              </a:ext>
            </a:extLst>
          </p:cNvPr>
          <p:cNvPicPr>
            <a:picLocks noChangeAspect="1"/>
          </p:cNvPicPr>
          <p:nvPr userDrawn="1"/>
        </p:nvPicPr>
        <p:blipFill>
          <a:blip r:embed="rId4"/>
          <a:stretch>
            <a:fillRect/>
          </a:stretch>
        </p:blipFill>
        <p:spPr>
          <a:xfrm>
            <a:off x="2131674" y="2143331"/>
            <a:ext cx="8173126" cy="1892300"/>
          </a:xfrm>
          <a:prstGeom prst="rect">
            <a:avLst/>
          </a:prstGeom>
        </p:spPr>
      </p:pic>
      <p:pic>
        <p:nvPicPr>
          <p:cNvPr id="6" name="Picture 5">
            <a:extLst>
              <a:ext uri="{FF2B5EF4-FFF2-40B4-BE49-F238E27FC236}">
                <a16:creationId xmlns:a16="http://schemas.microsoft.com/office/drawing/2014/main" id="{B4790E94-4D12-F39E-4E59-BBE047B006B3}"/>
              </a:ext>
            </a:extLst>
          </p:cNvPr>
          <p:cNvPicPr>
            <a:picLocks noChangeAspect="1"/>
          </p:cNvPicPr>
          <p:nvPr userDrawn="1"/>
        </p:nvPicPr>
        <p:blipFill>
          <a:blip r:embed="rId5"/>
          <a:stretch>
            <a:fillRect/>
          </a:stretch>
        </p:blipFill>
        <p:spPr>
          <a:xfrm>
            <a:off x="3894137" y="4030662"/>
            <a:ext cx="3048000" cy="657981"/>
          </a:xfrm>
          <a:prstGeom prst="rect">
            <a:avLst/>
          </a:prstGeom>
        </p:spPr>
      </p:pic>
    </p:spTree>
    <p:extLst>
      <p:ext uri="{BB962C8B-B14F-4D97-AF65-F5344CB8AC3E}">
        <p14:creationId xmlns:p14="http://schemas.microsoft.com/office/powerpoint/2010/main" val="7180749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488C3-1EA5-3614-1946-6015D751C86D}"/>
              </a:ext>
            </a:extLst>
          </p:cNvPr>
          <p:cNvSpPr>
            <a:spLocks noGrp="1"/>
          </p:cNvSpPr>
          <p:nvPr>
            <p:ph type="title" hasCustomPrompt="1"/>
          </p:nvPr>
        </p:nvSpPr>
        <p:spPr>
          <a:xfrm>
            <a:off x="672129" y="2205479"/>
            <a:ext cx="6077634" cy="1351952"/>
          </a:xfrm>
          <a:ln>
            <a:noFill/>
          </a:ln>
        </p:spPr>
        <p:txBody>
          <a:bodyPr/>
          <a:lstStyle>
            <a:lvl1pPr>
              <a:defRPr sz="4488" b="1" i="0">
                <a:latin typeface="Poppins" pitchFamily="2" charset="77"/>
                <a:cs typeface="Poppins" pitchFamily="2" charset="77"/>
              </a:defRPr>
            </a:lvl1pPr>
          </a:lstStyle>
          <a:p>
            <a:r>
              <a:rPr lang="en-US"/>
              <a:t>Session Title</a:t>
            </a:r>
          </a:p>
        </p:txBody>
      </p:sp>
      <p:sp>
        <p:nvSpPr>
          <p:cNvPr id="3" name="Slide Number Placeholder 2">
            <a:extLst>
              <a:ext uri="{FF2B5EF4-FFF2-40B4-BE49-F238E27FC236}">
                <a16:creationId xmlns:a16="http://schemas.microsoft.com/office/drawing/2014/main" id="{15F30869-1BD4-D9D2-CE84-B199E855DE94}"/>
              </a:ext>
            </a:extLst>
          </p:cNvPr>
          <p:cNvSpPr>
            <a:spLocks noGrp="1"/>
          </p:cNvSpPr>
          <p:nvPr>
            <p:ph type="sldNum" sz="quarter" idx="10"/>
          </p:nvPr>
        </p:nvSpPr>
        <p:spPr/>
        <p:txBody>
          <a:bodyPr/>
          <a:lstStyle/>
          <a:p>
            <a:fld id="{86CB4B4D-7CA3-9044-876B-883B54F8677D}" type="slidenum">
              <a:rPr lang="en-US" smtClean="0"/>
              <a:t>‹#›</a:t>
            </a:fld>
            <a:endParaRPr lang="en-US"/>
          </a:p>
        </p:txBody>
      </p:sp>
      <p:grpSp>
        <p:nvGrpSpPr>
          <p:cNvPr id="4" name="object 5">
            <a:extLst>
              <a:ext uri="{FF2B5EF4-FFF2-40B4-BE49-F238E27FC236}">
                <a16:creationId xmlns:a16="http://schemas.microsoft.com/office/drawing/2014/main" id="{10416EDB-7D40-C6A0-D921-27F135D4DBF8}"/>
              </a:ext>
            </a:extLst>
          </p:cNvPr>
          <p:cNvGrpSpPr/>
          <p:nvPr userDrawn="1"/>
        </p:nvGrpSpPr>
        <p:grpSpPr>
          <a:xfrm>
            <a:off x="5331127" y="0"/>
            <a:ext cx="7105348" cy="6994525"/>
            <a:chOff x="9939" y="0"/>
            <a:chExt cx="6965670" cy="6858000"/>
          </a:xfrm>
        </p:grpSpPr>
        <p:pic>
          <p:nvPicPr>
            <p:cNvPr id="5" name="object 6" descr="object 6">
              <a:extLst>
                <a:ext uri="{FF2B5EF4-FFF2-40B4-BE49-F238E27FC236}">
                  <a16:creationId xmlns:a16="http://schemas.microsoft.com/office/drawing/2014/main" id="{B8656FAB-7B5A-1E44-8CEF-E7521B6FFFBC}"/>
                </a:ext>
              </a:extLst>
            </p:cNvPr>
            <p:cNvPicPr>
              <a:picLocks noChangeAspect="1"/>
            </p:cNvPicPr>
            <p:nvPr/>
          </p:nvPicPr>
          <p:blipFill>
            <a:blip r:embed="rId2"/>
            <a:stretch>
              <a:fillRect/>
            </a:stretch>
          </p:blipFill>
          <p:spPr>
            <a:xfrm>
              <a:off x="202786" y="0"/>
              <a:ext cx="6772823" cy="6858000"/>
            </a:xfrm>
            <a:prstGeom prst="rect">
              <a:avLst/>
            </a:prstGeom>
            <a:ln w="12700" cap="flat">
              <a:noFill/>
              <a:miter lim="400000"/>
            </a:ln>
            <a:effectLst/>
          </p:spPr>
        </p:pic>
        <p:sp>
          <p:nvSpPr>
            <p:cNvPr id="6" name="object 7">
              <a:extLst>
                <a:ext uri="{FF2B5EF4-FFF2-40B4-BE49-F238E27FC236}">
                  <a16:creationId xmlns:a16="http://schemas.microsoft.com/office/drawing/2014/main" id="{B3A07263-C4FD-0ADF-128B-E8B5F3ABBC24}"/>
                </a:ext>
              </a:extLst>
            </p:cNvPr>
            <p:cNvSpPr/>
            <p:nvPr/>
          </p:nvSpPr>
          <p:spPr>
            <a:xfrm>
              <a:off x="9939" y="0"/>
              <a:ext cx="3131718" cy="6858000"/>
            </a:xfrm>
            <a:custGeom>
              <a:avLst/>
              <a:gdLst/>
              <a:ahLst/>
              <a:cxnLst>
                <a:cxn ang="0">
                  <a:pos x="wd2" y="hd2"/>
                </a:cxn>
                <a:cxn ang="5400000">
                  <a:pos x="wd2" y="hd2"/>
                </a:cxn>
                <a:cxn ang="10800000">
                  <a:pos x="wd2" y="hd2"/>
                </a:cxn>
                <a:cxn ang="16200000">
                  <a:pos x="wd2" y="hd2"/>
                </a:cxn>
              </a:cxnLst>
              <a:rect l="0" t="0" r="r" b="b"/>
              <a:pathLst>
                <a:path w="21600" h="21600" extrusionOk="0">
                  <a:moveTo>
                    <a:pt x="21582" y="0"/>
                  </a:moveTo>
                  <a:lnTo>
                    <a:pt x="21185" y="0"/>
                  </a:lnTo>
                  <a:lnTo>
                    <a:pt x="9563" y="12525"/>
                  </a:lnTo>
                  <a:lnTo>
                    <a:pt x="8589" y="12425"/>
                  </a:lnTo>
                  <a:lnTo>
                    <a:pt x="0" y="21600"/>
                  </a:lnTo>
                  <a:lnTo>
                    <a:pt x="1628" y="21600"/>
                  </a:lnTo>
                  <a:lnTo>
                    <a:pt x="21600" y="2"/>
                  </a:lnTo>
                  <a:lnTo>
                    <a:pt x="21582" y="0"/>
                  </a:lnTo>
                  <a:close/>
                </a:path>
              </a:pathLst>
            </a:custGeom>
            <a:solidFill>
              <a:srgbClr val="E88C24"/>
            </a:solidFill>
            <a:ln w="12700" cap="flat">
              <a:noFill/>
              <a:miter lim="400000"/>
            </a:ln>
            <a:effectLst/>
          </p:spPr>
          <p:txBody>
            <a:bodyPr wrap="square" lIns="45719" tIns="45719" rIns="45719" bIns="45719" numCol="1" anchor="t">
              <a:noAutofit/>
            </a:bodyPr>
            <a:lstStyle/>
            <a:p>
              <a:endParaRPr sz="1836"/>
            </a:p>
          </p:txBody>
        </p:sp>
        <p:pic>
          <p:nvPicPr>
            <p:cNvPr id="7" name="object 8" descr="object 8">
              <a:extLst>
                <a:ext uri="{FF2B5EF4-FFF2-40B4-BE49-F238E27FC236}">
                  <a16:creationId xmlns:a16="http://schemas.microsoft.com/office/drawing/2014/main" id="{C02CA8C5-4A73-C3A6-19B9-F368E77E0585}"/>
                </a:ext>
              </a:extLst>
            </p:cNvPr>
            <p:cNvPicPr>
              <a:picLocks noChangeAspect="1"/>
            </p:cNvPicPr>
            <p:nvPr/>
          </p:nvPicPr>
          <p:blipFill>
            <a:blip r:embed="rId3"/>
            <a:stretch>
              <a:fillRect/>
            </a:stretch>
          </p:blipFill>
          <p:spPr>
            <a:xfrm>
              <a:off x="3971204" y="362827"/>
              <a:ext cx="3004401" cy="1088213"/>
            </a:xfrm>
            <a:prstGeom prst="rect">
              <a:avLst/>
            </a:prstGeom>
            <a:ln w="12700" cap="flat">
              <a:noFill/>
              <a:miter lim="400000"/>
            </a:ln>
            <a:effectLst/>
          </p:spPr>
        </p:pic>
      </p:grpSp>
      <p:sp>
        <p:nvSpPr>
          <p:cNvPr id="8" name="object 9">
            <a:extLst>
              <a:ext uri="{FF2B5EF4-FFF2-40B4-BE49-F238E27FC236}">
                <a16:creationId xmlns:a16="http://schemas.microsoft.com/office/drawing/2014/main" id="{EEE12B02-F83C-EE22-51AA-8DB85C11B023}"/>
              </a:ext>
            </a:extLst>
          </p:cNvPr>
          <p:cNvSpPr txBox="1"/>
          <p:nvPr userDrawn="1"/>
        </p:nvSpPr>
        <p:spPr>
          <a:xfrm>
            <a:off x="466368" y="652823"/>
            <a:ext cx="5389247" cy="6724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181" indent="12953">
              <a:lnSpc>
                <a:spcPct val="100000"/>
              </a:lnSpc>
              <a:spcBef>
                <a:spcPts val="102"/>
              </a:spcBef>
              <a:defRPr sz="2100">
                <a:solidFill>
                  <a:srgbClr val="252F35"/>
                </a:solidFill>
                <a:latin typeface="Poppins Regular"/>
                <a:ea typeface="Poppins Regular"/>
                <a:cs typeface="Poppins Regular"/>
                <a:sym typeface="Poppins Regular"/>
              </a:defRPr>
            </a:pPr>
            <a:r>
              <a:rPr sz="2142"/>
              <a:t>The </a:t>
            </a:r>
            <a:r>
              <a:rPr sz="2142" spc="102"/>
              <a:t>Largest Independent</a:t>
            </a:r>
            <a:r>
              <a:rPr sz="2142" spc="-408"/>
              <a:t> </a:t>
            </a:r>
            <a:r>
              <a:rPr sz="2142" spc="102"/>
              <a:t>Gathering  of</a:t>
            </a:r>
            <a:r>
              <a:rPr sz="2142" spc="-102"/>
              <a:t> </a:t>
            </a:r>
            <a:r>
              <a:rPr sz="2142" spc="102"/>
              <a:t>the</a:t>
            </a:r>
            <a:r>
              <a:rPr sz="2142" spc="-102"/>
              <a:t> </a:t>
            </a:r>
            <a:r>
              <a:rPr sz="2142" spc="102"/>
              <a:t>Microsoft</a:t>
            </a:r>
            <a:r>
              <a:rPr sz="2142" spc="-102"/>
              <a:t> </a:t>
            </a:r>
            <a:r>
              <a:rPr sz="2142"/>
              <a:t>User</a:t>
            </a:r>
            <a:r>
              <a:rPr sz="2142" spc="-102"/>
              <a:t> </a:t>
            </a:r>
            <a:r>
              <a:rPr sz="2142" spc="102"/>
              <a:t>Ecosystem</a:t>
            </a:r>
          </a:p>
        </p:txBody>
      </p:sp>
      <p:sp>
        <p:nvSpPr>
          <p:cNvPr id="9" name="object 2">
            <a:extLst>
              <a:ext uri="{FF2B5EF4-FFF2-40B4-BE49-F238E27FC236}">
                <a16:creationId xmlns:a16="http://schemas.microsoft.com/office/drawing/2014/main" id="{AE3F88F1-DEAB-1BF5-CA50-15868AFD63BC}"/>
              </a:ext>
            </a:extLst>
          </p:cNvPr>
          <p:cNvSpPr txBox="1"/>
          <p:nvPr userDrawn="1"/>
        </p:nvSpPr>
        <p:spPr>
          <a:xfrm>
            <a:off x="6628103" y="4794975"/>
            <a:ext cx="5686710" cy="1063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181" indent="12953" algn="r">
              <a:lnSpc>
                <a:spcPct val="100000"/>
              </a:lnSpc>
              <a:spcBef>
                <a:spcPts val="306"/>
              </a:spcBef>
              <a:defRPr sz="2100" spc="85">
                <a:solidFill>
                  <a:srgbClr val="252F35"/>
                </a:solidFill>
                <a:latin typeface="Lucida Sans Unicode"/>
                <a:ea typeface="Lucida Sans Unicode"/>
                <a:cs typeface="Lucida Sans Unicode"/>
                <a:sym typeface="Lucida Sans Unicode"/>
              </a:defRPr>
            </a:pPr>
            <a:r>
              <a:rPr sz="3264">
                <a:solidFill>
                  <a:schemeClr val="bg1"/>
                </a:solidFill>
                <a:latin typeface="Poppins" pitchFamily="2" charset="77"/>
                <a:cs typeface="Poppins" pitchFamily="2" charset="77"/>
              </a:rPr>
              <a:t>Decrease</a:t>
            </a:r>
            <a:r>
              <a:rPr sz="3264" spc="-116">
                <a:solidFill>
                  <a:schemeClr val="bg1"/>
                </a:solidFill>
                <a:latin typeface="Poppins" pitchFamily="2" charset="77"/>
                <a:cs typeface="Poppins" pitchFamily="2" charset="77"/>
              </a:rPr>
              <a:t> </a:t>
            </a:r>
            <a:r>
              <a:rPr sz="3264" spc="-5">
                <a:solidFill>
                  <a:schemeClr val="bg1"/>
                </a:solidFill>
                <a:latin typeface="Poppins" pitchFamily="2" charset="77"/>
                <a:cs typeface="Poppins" pitchFamily="2" charset="77"/>
              </a:rPr>
              <a:t>Complexities,</a:t>
            </a:r>
            <a:endParaRPr lang="en-US" sz="3264" spc="-5">
              <a:solidFill>
                <a:schemeClr val="bg1"/>
              </a:solidFill>
              <a:latin typeface="Poppins" pitchFamily="2" charset="77"/>
              <a:cs typeface="Poppins" pitchFamily="2" charset="77"/>
            </a:endParaRPr>
          </a:p>
          <a:p>
            <a:pPr marR="5181" indent="12953" algn="r">
              <a:lnSpc>
                <a:spcPct val="100000"/>
              </a:lnSpc>
              <a:spcBef>
                <a:spcPts val="306"/>
              </a:spcBef>
              <a:defRPr sz="2100" spc="85">
                <a:solidFill>
                  <a:srgbClr val="252F35"/>
                </a:solidFill>
                <a:latin typeface="Lucida Sans Unicode"/>
                <a:ea typeface="Lucida Sans Unicode"/>
                <a:cs typeface="Lucida Sans Unicode"/>
                <a:sym typeface="Lucida Sans Unicode"/>
              </a:defRPr>
            </a:pPr>
            <a:r>
              <a:rPr sz="3264" spc="0">
                <a:solidFill>
                  <a:schemeClr val="bg1"/>
                </a:solidFill>
                <a:latin typeface="Poppins" pitchFamily="2" charset="77"/>
                <a:cs typeface="Poppins" pitchFamily="2" charset="77"/>
              </a:rPr>
              <a:t>Deliver</a:t>
            </a:r>
            <a:r>
              <a:rPr sz="3264" spc="-112">
                <a:solidFill>
                  <a:schemeClr val="bg1"/>
                </a:solidFill>
                <a:latin typeface="Poppins" pitchFamily="2" charset="77"/>
                <a:cs typeface="Poppins" pitchFamily="2" charset="77"/>
              </a:rPr>
              <a:t> </a:t>
            </a:r>
            <a:r>
              <a:rPr sz="3264" spc="-25">
                <a:solidFill>
                  <a:schemeClr val="bg1"/>
                </a:solidFill>
                <a:latin typeface="Poppins" pitchFamily="2" charset="77"/>
                <a:cs typeface="Poppins" pitchFamily="2" charset="77"/>
              </a:rPr>
              <a:t>Results.</a:t>
            </a:r>
          </a:p>
        </p:txBody>
      </p:sp>
      <p:sp>
        <p:nvSpPr>
          <p:cNvPr id="10" name="object 4">
            <a:extLst>
              <a:ext uri="{FF2B5EF4-FFF2-40B4-BE49-F238E27FC236}">
                <a16:creationId xmlns:a16="http://schemas.microsoft.com/office/drawing/2014/main" id="{B3D165BB-366E-FF38-B8DA-3AF941C1841F}"/>
              </a:ext>
            </a:extLst>
          </p:cNvPr>
          <p:cNvSpPr/>
          <p:nvPr userDrawn="1"/>
        </p:nvSpPr>
        <p:spPr>
          <a:xfrm>
            <a:off x="431123" y="2331509"/>
            <a:ext cx="96228" cy="494787"/>
          </a:xfrm>
          <a:prstGeom prst="rect">
            <a:avLst/>
          </a:prstGeom>
          <a:solidFill>
            <a:srgbClr val="E88C24"/>
          </a:solidFill>
          <a:ln w="12700">
            <a:miter lim="400000"/>
          </a:ln>
        </p:spPr>
        <p:txBody>
          <a:bodyPr lIns="46629" rIns="46629"/>
          <a:lstStyle/>
          <a:p>
            <a:endParaRPr sz="1836"/>
          </a:p>
        </p:txBody>
      </p:sp>
      <p:sp>
        <p:nvSpPr>
          <p:cNvPr id="11" name="object 10">
            <a:extLst>
              <a:ext uri="{FF2B5EF4-FFF2-40B4-BE49-F238E27FC236}">
                <a16:creationId xmlns:a16="http://schemas.microsoft.com/office/drawing/2014/main" id="{8B820B61-2594-56BE-784C-A8565846E223}"/>
              </a:ext>
            </a:extLst>
          </p:cNvPr>
          <p:cNvSpPr txBox="1"/>
          <p:nvPr userDrawn="1"/>
        </p:nvSpPr>
        <p:spPr>
          <a:xfrm>
            <a:off x="272742" y="6629917"/>
            <a:ext cx="2737970"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953">
              <a:spcBef>
                <a:spcPts val="102"/>
              </a:spcBef>
              <a:defRPr sz="1300" spc="215">
                <a:solidFill>
                  <a:srgbClr val="3C474C"/>
                </a:solidFill>
                <a:latin typeface="Lucida Sans Unicode"/>
                <a:ea typeface="Lucida Sans Unicode"/>
                <a:cs typeface="Lucida Sans Unicode"/>
                <a:sym typeface="Lucida Sans Unicode"/>
              </a:defRPr>
            </a:pPr>
            <a:r>
              <a:rPr sz="1200">
                <a:latin typeface="Poppins" pitchFamily="2" charset="77"/>
                <a:cs typeface="Poppins" pitchFamily="2" charset="77"/>
              </a:rPr>
              <a:t>@</a:t>
            </a:r>
            <a:r>
              <a:rPr sz="1200" spc="-66">
                <a:latin typeface="Poppins" pitchFamily="2" charset="77"/>
                <a:cs typeface="Poppins" pitchFamily="2" charset="77"/>
              </a:rPr>
              <a:t> </a:t>
            </a:r>
            <a:r>
              <a:rPr sz="1200" spc="-51">
                <a:latin typeface="Poppins" pitchFamily="2" charset="77"/>
                <a:cs typeface="Poppins" pitchFamily="2" charset="77"/>
              </a:rPr>
              <a:t>2023</a:t>
            </a:r>
            <a:r>
              <a:rPr sz="1200" spc="-66">
                <a:latin typeface="Poppins" pitchFamily="2" charset="77"/>
                <a:cs typeface="Poppins" pitchFamily="2" charset="77"/>
              </a:rPr>
              <a:t> </a:t>
            </a:r>
            <a:r>
              <a:rPr sz="1200" spc="61">
                <a:latin typeface="Poppins" pitchFamily="2" charset="77"/>
                <a:cs typeface="Poppins" pitchFamily="2" charset="77"/>
              </a:rPr>
              <a:t>Dynamic</a:t>
            </a:r>
            <a:r>
              <a:rPr sz="1200" spc="-66">
                <a:latin typeface="Poppins" pitchFamily="2" charset="77"/>
                <a:cs typeface="Poppins" pitchFamily="2" charset="77"/>
              </a:rPr>
              <a:t> </a:t>
            </a:r>
            <a:r>
              <a:rPr sz="1200" spc="41">
                <a:latin typeface="Poppins" pitchFamily="2" charset="77"/>
                <a:cs typeface="Poppins" pitchFamily="2" charset="77"/>
              </a:rPr>
              <a:t>Communities</a:t>
            </a:r>
          </a:p>
        </p:txBody>
      </p:sp>
      <p:sp>
        <p:nvSpPr>
          <p:cNvPr id="13" name="Rectangle 12">
            <a:extLst>
              <a:ext uri="{FF2B5EF4-FFF2-40B4-BE49-F238E27FC236}">
                <a16:creationId xmlns:a16="http://schemas.microsoft.com/office/drawing/2014/main" id="{D11F45E9-0F3F-DF0B-8F1F-689A2ECF8C90}"/>
              </a:ext>
            </a:extLst>
          </p:cNvPr>
          <p:cNvSpPr/>
          <p:nvPr userDrawn="1"/>
        </p:nvSpPr>
        <p:spPr bwMode="auto">
          <a:xfrm>
            <a:off x="10103810" y="1130678"/>
            <a:ext cx="1928008" cy="256748"/>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6248ADF4-E10A-6C5A-D562-1354187FFDC5}"/>
              </a:ext>
            </a:extLst>
          </p:cNvPr>
          <p:cNvPicPr>
            <a:picLocks noChangeAspect="1"/>
          </p:cNvPicPr>
          <p:nvPr userDrawn="1"/>
        </p:nvPicPr>
        <p:blipFill>
          <a:blip r:embed="rId4"/>
          <a:stretch>
            <a:fillRect/>
          </a:stretch>
        </p:blipFill>
        <p:spPr>
          <a:xfrm>
            <a:off x="9296658" y="370050"/>
            <a:ext cx="3098800" cy="1104900"/>
          </a:xfrm>
          <a:prstGeom prst="rect">
            <a:avLst/>
          </a:prstGeom>
        </p:spPr>
      </p:pic>
    </p:spTree>
    <p:extLst>
      <p:ext uri="{BB962C8B-B14F-4D97-AF65-F5344CB8AC3E}">
        <p14:creationId xmlns:p14="http://schemas.microsoft.com/office/powerpoint/2010/main" val="7200423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genda">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18FB400-37E7-74B2-ACB9-7ED56CD5FDD0}"/>
              </a:ext>
            </a:extLst>
          </p:cNvPr>
          <p:cNvSpPr>
            <a:spLocks noGrp="1"/>
          </p:cNvSpPr>
          <p:nvPr>
            <p:ph type="sldNum" sz="quarter" idx="10"/>
          </p:nvPr>
        </p:nvSpPr>
        <p:spPr/>
        <p:txBody>
          <a:bodyPr/>
          <a:lstStyle/>
          <a:p>
            <a:fld id="{86CB4B4D-7CA3-9044-876B-883B54F8677D}" type="slidenum">
              <a:rPr lang="en-US" smtClean="0"/>
              <a:t>‹#›</a:t>
            </a:fld>
            <a:endParaRPr lang="en-US"/>
          </a:p>
        </p:txBody>
      </p:sp>
      <p:sp>
        <p:nvSpPr>
          <p:cNvPr id="4" name="object 16">
            <a:extLst>
              <a:ext uri="{FF2B5EF4-FFF2-40B4-BE49-F238E27FC236}">
                <a16:creationId xmlns:a16="http://schemas.microsoft.com/office/drawing/2014/main" id="{41689D62-EDA9-F483-FF57-0907B7F4C5D8}"/>
              </a:ext>
            </a:extLst>
          </p:cNvPr>
          <p:cNvSpPr txBox="1"/>
          <p:nvPr userDrawn="1"/>
        </p:nvSpPr>
        <p:spPr>
          <a:xfrm>
            <a:off x="272742" y="6629917"/>
            <a:ext cx="2737970" cy="20809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p>
            <a:pPr indent="12953">
              <a:spcBef>
                <a:spcPts val="102"/>
              </a:spcBef>
              <a:defRPr sz="1300" spc="215">
                <a:solidFill>
                  <a:srgbClr val="3C474C"/>
                </a:solidFill>
                <a:latin typeface="Lucida Sans Unicode"/>
                <a:ea typeface="Lucida Sans Unicode"/>
                <a:cs typeface="Lucida Sans Unicode"/>
                <a:sym typeface="Lucida Sans Unicode"/>
              </a:defRPr>
            </a:pPr>
            <a:r>
              <a:rPr sz="1326"/>
              <a:t>@</a:t>
            </a:r>
            <a:r>
              <a:rPr sz="1326" spc="-66"/>
              <a:t> </a:t>
            </a:r>
            <a:r>
              <a:rPr sz="1326" spc="-51"/>
              <a:t>2023</a:t>
            </a:r>
            <a:r>
              <a:rPr sz="1326" spc="-66"/>
              <a:t> </a:t>
            </a:r>
            <a:r>
              <a:rPr sz="1326" spc="61"/>
              <a:t>Dynamic</a:t>
            </a:r>
            <a:r>
              <a:rPr sz="1326" spc="-66"/>
              <a:t> </a:t>
            </a:r>
            <a:r>
              <a:rPr sz="1326" spc="41"/>
              <a:t>Communities</a:t>
            </a:r>
          </a:p>
        </p:txBody>
      </p:sp>
      <p:grpSp>
        <p:nvGrpSpPr>
          <p:cNvPr id="5" name="object 5">
            <a:extLst>
              <a:ext uri="{FF2B5EF4-FFF2-40B4-BE49-F238E27FC236}">
                <a16:creationId xmlns:a16="http://schemas.microsoft.com/office/drawing/2014/main" id="{85C1E2E6-89DA-8463-B7A4-A444CD643E2D}"/>
              </a:ext>
            </a:extLst>
          </p:cNvPr>
          <p:cNvGrpSpPr/>
          <p:nvPr userDrawn="1"/>
        </p:nvGrpSpPr>
        <p:grpSpPr>
          <a:xfrm>
            <a:off x="5331128" y="0"/>
            <a:ext cx="7105348" cy="6994525"/>
            <a:chOff x="9939" y="0"/>
            <a:chExt cx="6965670" cy="6858000"/>
          </a:xfrm>
        </p:grpSpPr>
        <p:pic>
          <p:nvPicPr>
            <p:cNvPr id="6" name="object 6" descr="object 6">
              <a:extLst>
                <a:ext uri="{FF2B5EF4-FFF2-40B4-BE49-F238E27FC236}">
                  <a16:creationId xmlns:a16="http://schemas.microsoft.com/office/drawing/2014/main" id="{F3DEC43C-5021-53EB-1F86-E478994D7B5D}"/>
                </a:ext>
              </a:extLst>
            </p:cNvPr>
            <p:cNvPicPr>
              <a:picLocks noChangeAspect="1"/>
            </p:cNvPicPr>
            <p:nvPr/>
          </p:nvPicPr>
          <p:blipFill>
            <a:blip r:embed="rId2"/>
            <a:stretch>
              <a:fillRect/>
            </a:stretch>
          </p:blipFill>
          <p:spPr>
            <a:xfrm>
              <a:off x="202786" y="0"/>
              <a:ext cx="6772823" cy="6858000"/>
            </a:xfrm>
            <a:prstGeom prst="rect">
              <a:avLst/>
            </a:prstGeom>
            <a:ln w="12700" cap="flat">
              <a:noFill/>
              <a:miter lim="400000"/>
            </a:ln>
            <a:effectLst/>
          </p:spPr>
        </p:pic>
        <p:sp>
          <p:nvSpPr>
            <p:cNvPr id="7" name="object 7">
              <a:extLst>
                <a:ext uri="{FF2B5EF4-FFF2-40B4-BE49-F238E27FC236}">
                  <a16:creationId xmlns:a16="http://schemas.microsoft.com/office/drawing/2014/main" id="{5D92CD1D-FBB0-9A6C-1F31-E7561DDDF351}"/>
                </a:ext>
              </a:extLst>
            </p:cNvPr>
            <p:cNvSpPr/>
            <p:nvPr/>
          </p:nvSpPr>
          <p:spPr>
            <a:xfrm>
              <a:off x="9939" y="0"/>
              <a:ext cx="3131718" cy="6858000"/>
            </a:xfrm>
            <a:custGeom>
              <a:avLst/>
              <a:gdLst/>
              <a:ahLst/>
              <a:cxnLst>
                <a:cxn ang="0">
                  <a:pos x="wd2" y="hd2"/>
                </a:cxn>
                <a:cxn ang="5400000">
                  <a:pos x="wd2" y="hd2"/>
                </a:cxn>
                <a:cxn ang="10800000">
                  <a:pos x="wd2" y="hd2"/>
                </a:cxn>
                <a:cxn ang="16200000">
                  <a:pos x="wd2" y="hd2"/>
                </a:cxn>
              </a:cxnLst>
              <a:rect l="0" t="0" r="r" b="b"/>
              <a:pathLst>
                <a:path w="21600" h="21600" extrusionOk="0">
                  <a:moveTo>
                    <a:pt x="21582" y="0"/>
                  </a:moveTo>
                  <a:lnTo>
                    <a:pt x="21185" y="0"/>
                  </a:lnTo>
                  <a:lnTo>
                    <a:pt x="9563" y="12525"/>
                  </a:lnTo>
                  <a:lnTo>
                    <a:pt x="8589" y="12425"/>
                  </a:lnTo>
                  <a:lnTo>
                    <a:pt x="0" y="21600"/>
                  </a:lnTo>
                  <a:lnTo>
                    <a:pt x="1628" y="21600"/>
                  </a:lnTo>
                  <a:lnTo>
                    <a:pt x="21600" y="2"/>
                  </a:lnTo>
                  <a:lnTo>
                    <a:pt x="21582" y="0"/>
                  </a:lnTo>
                  <a:close/>
                </a:path>
              </a:pathLst>
            </a:custGeom>
            <a:solidFill>
              <a:srgbClr val="E88C24"/>
            </a:solidFill>
            <a:ln w="12700" cap="flat">
              <a:noFill/>
              <a:miter lim="400000"/>
            </a:ln>
            <a:effectLst/>
          </p:spPr>
          <p:txBody>
            <a:bodyPr wrap="square" lIns="45719" tIns="45719" rIns="45719" bIns="45719" numCol="1" anchor="t">
              <a:noAutofit/>
            </a:bodyPr>
            <a:lstStyle/>
            <a:p>
              <a:endParaRPr sz="1836"/>
            </a:p>
          </p:txBody>
        </p:sp>
        <p:pic>
          <p:nvPicPr>
            <p:cNvPr id="8" name="object 8" descr="object 8">
              <a:extLst>
                <a:ext uri="{FF2B5EF4-FFF2-40B4-BE49-F238E27FC236}">
                  <a16:creationId xmlns:a16="http://schemas.microsoft.com/office/drawing/2014/main" id="{DAE041F7-86C2-AD99-370C-9970361CA6E6}"/>
                </a:ext>
              </a:extLst>
            </p:cNvPr>
            <p:cNvPicPr>
              <a:picLocks noChangeAspect="1"/>
            </p:cNvPicPr>
            <p:nvPr/>
          </p:nvPicPr>
          <p:blipFill>
            <a:blip r:embed="rId3"/>
            <a:stretch>
              <a:fillRect/>
            </a:stretch>
          </p:blipFill>
          <p:spPr>
            <a:xfrm>
              <a:off x="3971204" y="362827"/>
              <a:ext cx="3004401" cy="1088213"/>
            </a:xfrm>
            <a:prstGeom prst="rect">
              <a:avLst/>
            </a:prstGeom>
            <a:ln w="12700" cap="flat">
              <a:noFill/>
              <a:miter lim="400000"/>
            </a:ln>
            <a:effectLst/>
          </p:spPr>
        </p:pic>
      </p:grpSp>
      <p:sp>
        <p:nvSpPr>
          <p:cNvPr id="9" name="object 10">
            <a:extLst>
              <a:ext uri="{FF2B5EF4-FFF2-40B4-BE49-F238E27FC236}">
                <a16:creationId xmlns:a16="http://schemas.microsoft.com/office/drawing/2014/main" id="{1ABBA802-E452-2AFC-E7D9-86DF60B7192F}"/>
              </a:ext>
            </a:extLst>
          </p:cNvPr>
          <p:cNvSpPr/>
          <p:nvPr userDrawn="1"/>
        </p:nvSpPr>
        <p:spPr>
          <a:xfrm>
            <a:off x="580899" y="745163"/>
            <a:ext cx="96228" cy="494786"/>
          </a:xfrm>
          <a:prstGeom prst="rect">
            <a:avLst/>
          </a:prstGeom>
          <a:solidFill>
            <a:srgbClr val="E88C24"/>
          </a:solidFill>
          <a:ln w="12700">
            <a:miter lim="400000"/>
          </a:ln>
        </p:spPr>
        <p:txBody>
          <a:bodyPr lIns="46629" rIns="46629"/>
          <a:lstStyle/>
          <a:p>
            <a:endParaRPr sz="1836"/>
          </a:p>
        </p:txBody>
      </p:sp>
      <p:sp>
        <p:nvSpPr>
          <p:cNvPr id="11" name="Text Placeholder 10">
            <a:extLst>
              <a:ext uri="{FF2B5EF4-FFF2-40B4-BE49-F238E27FC236}">
                <a16:creationId xmlns:a16="http://schemas.microsoft.com/office/drawing/2014/main" id="{C1A45573-240E-43E8-215E-27DACC27BEDA}"/>
              </a:ext>
            </a:extLst>
          </p:cNvPr>
          <p:cNvSpPr>
            <a:spLocks noGrp="1"/>
          </p:cNvSpPr>
          <p:nvPr>
            <p:ph type="body" sz="quarter" idx="11" hasCustomPrompt="1"/>
          </p:nvPr>
        </p:nvSpPr>
        <p:spPr>
          <a:xfrm>
            <a:off x="774041" y="1672535"/>
            <a:ext cx="4852788" cy="4632253"/>
          </a:xfrm>
        </p:spPr>
        <p:txBody>
          <a:bodyPr/>
          <a:lstStyle>
            <a:lvl1pPr marL="291436" indent="-291436">
              <a:buClr>
                <a:srgbClr val="E88C23"/>
              </a:buClr>
              <a:buSzPct val="110000"/>
              <a:buFont typeface="Arial" panose="020B0604020202020204" pitchFamily="34" charset="0"/>
              <a:buChar char="•"/>
              <a:defRPr sz="2800">
                <a:latin typeface="Poppins" pitchFamily="2" charset="77"/>
                <a:ea typeface="Verdana" panose="020B0604030504040204" pitchFamily="34" charset="0"/>
                <a:cs typeface="Poppins" pitchFamily="2" charset="77"/>
              </a:defRPr>
            </a:lvl1pPr>
            <a:lvl2pPr marL="291436" indent="-291436">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2pPr>
            <a:lvl3pPr marL="291436" indent="-291436">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3pPr>
            <a:lvl4pPr marL="291436" indent="-291436">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4pPr>
            <a:lvl5pPr marL="291436" indent="-291436">
              <a:buFont typeface="Arial" panose="020B0604020202020204" pitchFamily="34" charset="0"/>
              <a:buChar cha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Agenda items</a:t>
            </a:r>
          </a:p>
        </p:txBody>
      </p:sp>
      <p:sp>
        <p:nvSpPr>
          <p:cNvPr id="13" name="TextBox 12">
            <a:extLst>
              <a:ext uri="{FF2B5EF4-FFF2-40B4-BE49-F238E27FC236}">
                <a16:creationId xmlns:a16="http://schemas.microsoft.com/office/drawing/2014/main" id="{80358E50-23C2-0424-524F-699C343C65C3}"/>
              </a:ext>
            </a:extLst>
          </p:cNvPr>
          <p:cNvSpPr txBox="1"/>
          <p:nvPr userDrawn="1"/>
        </p:nvSpPr>
        <p:spPr>
          <a:xfrm>
            <a:off x="774041" y="628494"/>
            <a:ext cx="2936625" cy="7345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29" tIns="46629" rIns="46629" bIns="46629" numCol="1" spcCol="38100" rtlCol="0" anchor="t">
            <a:spAutoFit/>
          </a:bodyPr>
          <a:lstStyle/>
          <a:p>
            <a:pPr marL="0" marR="0" indent="0" algn="l" defTabSz="932597" rtl="0" fontAlgn="auto" latinLnBrk="0" hangingPunct="0">
              <a:lnSpc>
                <a:spcPct val="100000"/>
              </a:lnSpc>
              <a:spcBef>
                <a:spcPts val="0"/>
              </a:spcBef>
              <a:spcAft>
                <a:spcPts val="0"/>
              </a:spcAft>
              <a:buClrTx/>
              <a:buSzTx/>
              <a:buFontTx/>
              <a:buNone/>
              <a:tabLst/>
            </a:pPr>
            <a:r>
              <a:rPr kumimoji="0" lang="en-US" sz="4080" b="1" i="0" u="none" strike="noStrike" cap="none" spc="0" normalizeH="0" baseline="0">
                <a:ln>
                  <a:noFill/>
                </a:ln>
                <a:solidFill>
                  <a:srgbClr val="273472"/>
                </a:solidFill>
                <a:effectLst/>
                <a:uFillTx/>
                <a:latin typeface="+mj-lt"/>
                <a:ea typeface="Verdana" panose="020B0604030504040204" pitchFamily="34" charset="0"/>
                <a:cs typeface="Poppins" pitchFamily="2" charset="77"/>
                <a:sym typeface="Calibri"/>
              </a:rPr>
              <a:t>Agenda</a:t>
            </a:r>
          </a:p>
        </p:txBody>
      </p:sp>
      <p:pic>
        <p:nvPicPr>
          <p:cNvPr id="15" name="Picture 14">
            <a:extLst>
              <a:ext uri="{FF2B5EF4-FFF2-40B4-BE49-F238E27FC236}">
                <a16:creationId xmlns:a16="http://schemas.microsoft.com/office/drawing/2014/main" id="{9AADF316-47A3-C9C9-A9A2-873413595FF9}"/>
              </a:ext>
            </a:extLst>
          </p:cNvPr>
          <p:cNvPicPr>
            <a:picLocks noChangeAspect="1"/>
          </p:cNvPicPr>
          <p:nvPr userDrawn="1"/>
        </p:nvPicPr>
        <p:blipFill>
          <a:blip r:embed="rId4"/>
          <a:stretch>
            <a:fillRect/>
          </a:stretch>
        </p:blipFill>
        <p:spPr>
          <a:xfrm>
            <a:off x="9354749" y="370050"/>
            <a:ext cx="3098800" cy="1104900"/>
          </a:xfrm>
          <a:prstGeom prst="rect">
            <a:avLst/>
          </a:prstGeom>
        </p:spPr>
      </p:pic>
    </p:spTree>
    <p:extLst>
      <p:ext uri="{BB962C8B-B14F-4D97-AF65-F5344CB8AC3E}">
        <p14:creationId xmlns:p14="http://schemas.microsoft.com/office/powerpoint/2010/main" val="18171066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grpSp>
        <p:nvGrpSpPr>
          <p:cNvPr id="4" name="object 2">
            <a:extLst>
              <a:ext uri="{FF2B5EF4-FFF2-40B4-BE49-F238E27FC236}">
                <a16:creationId xmlns:a16="http://schemas.microsoft.com/office/drawing/2014/main" id="{A6C34573-A8A8-73DB-D0C3-870CB7F5C84E}"/>
              </a:ext>
            </a:extLst>
          </p:cNvPr>
          <p:cNvGrpSpPr/>
          <p:nvPr userDrawn="1"/>
        </p:nvGrpSpPr>
        <p:grpSpPr>
          <a:xfrm>
            <a:off x="5344906" y="0"/>
            <a:ext cx="7091570" cy="6994525"/>
            <a:chOff x="23446" y="0"/>
            <a:chExt cx="6952163" cy="6858000"/>
          </a:xfrm>
        </p:grpSpPr>
        <p:pic>
          <p:nvPicPr>
            <p:cNvPr id="5" name="object 3" descr="object 3">
              <a:extLst>
                <a:ext uri="{FF2B5EF4-FFF2-40B4-BE49-F238E27FC236}">
                  <a16:creationId xmlns:a16="http://schemas.microsoft.com/office/drawing/2014/main" id="{1C1BA485-0A2E-D80F-B5BE-CC26865ACD0B}"/>
                </a:ext>
              </a:extLst>
            </p:cNvPr>
            <p:cNvPicPr>
              <a:picLocks noChangeAspect="1"/>
            </p:cNvPicPr>
            <p:nvPr/>
          </p:nvPicPr>
          <p:blipFill>
            <a:blip r:embed="rId2"/>
            <a:stretch>
              <a:fillRect/>
            </a:stretch>
          </p:blipFill>
          <p:spPr>
            <a:xfrm>
              <a:off x="202786" y="0"/>
              <a:ext cx="6772823" cy="6858000"/>
            </a:xfrm>
            <a:prstGeom prst="rect">
              <a:avLst/>
            </a:prstGeom>
            <a:ln w="12700" cap="flat">
              <a:noFill/>
              <a:miter lim="400000"/>
            </a:ln>
            <a:effectLst/>
          </p:spPr>
        </p:pic>
        <p:sp>
          <p:nvSpPr>
            <p:cNvPr id="6" name="object 4">
              <a:extLst>
                <a:ext uri="{FF2B5EF4-FFF2-40B4-BE49-F238E27FC236}">
                  <a16:creationId xmlns:a16="http://schemas.microsoft.com/office/drawing/2014/main" id="{4331BA89-404D-BEDD-2CA9-127E7EDFA750}"/>
                </a:ext>
              </a:extLst>
            </p:cNvPr>
            <p:cNvSpPr/>
            <p:nvPr/>
          </p:nvSpPr>
          <p:spPr>
            <a:xfrm>
              <a:off x="23446" y="0"/>
              <a:ext cx="3131718" cy="6858000"/>
            </a:xfrm>
            <a:custGeom>
              <a:avLst/>
              <a:gdLst/>
              <a:ahLst/>
              <a:cxnLst>
                <a:cxn ang="0">
                  <a:pos x="wd2" y="hd2"/>
                </a:cxn>
                <a:cxn ang="5400000">
                  <a:pos x="wd2" y="hd2"/>
                </a:cxn>
                <a:cxn ang="10800000">
                  <a:pos x="wd2" y="hd2"/>
                </a:cxn>
                <a:cxn ang="16200000">
                  <a:pos x="wd2" y="hd2"/>
                </a:cxn>
              </a:cxnLst>
              <a:rect l="0" t="0" r="r" b="b"/>
              <a:pathLst>
                <a:path w="21600" h="21600" extrusionOk="0">
                  <a:moveTo>
                    <a:pt x="21582" y="0"/>
                  </a:moveTo>
                  <a:lnTo>
                    <a:pt x="21185" y="0"/>
                  </a:lnTo>
                  <a:lnTo>
                    <a:pt x="9563" y="12525"/>
                  </a:lnTo>
                  <a:lnTo>
                    <a:pt x="8589" y="12425"/>
                  </a:lnTo>
                  <a:lnTo>
                    <a:pt x="0" y="21600"/>
                  </a:lnTo>
                  <a:lnTo>
                    <a:pt x="1628" y="21600"/>
                  </a:lnTo>
                  <a:lnTo>
                    <a:pt x="21600" y="2"/>
                  </a:lnTo>
                  <a:lnTo>
                    <a:pt x="21582" y="0"/>
                  </a:lnTo>
                  <a:close/>
                </a:path>
              </a:pathLst>
            </a:custGeom>
            <a:solidFill>
              <a:srgbClr val="E88C24"/>
            </a:solidFill>
            <a:ln w="12700" cap="flat">
              <a:noFill/>
              <a:miter lim="400000"/>
            </a:ln>
            <a:effectLst/>
          </p:spPr>
          <p:txBody>
            <a:bodyPr wrap="square" lIns="45719" tIns="45719" rIns="45719" bIns="45719" numCol="1" anchor="t">
              <a:noAutofit/>
            </a:bodyPr>
            <a:lstStyle/>
            <a:p>
              <a:endParaRPr sz="1836"/>
            </a:p>
          </p:txBody>
        </p:sp>
      </p:grpSp>
      <p:sp>
        <p:nvSpPr>
          <p:cNvPr id="7" name="object 5">
            <a:extLst>
              <a:ext uri="{FF2B5EF4-FFF2-40B4-BE49-F238E27FC236}">
                <a16:creationId xmlns:a16="http://schemas.microsoft.com/office/drawing/2014/main" id="{256BA24F-3423-2E63-2B93-BA7233ED1F28}"/>
              </a:ext>
            </a:extLst>
          </p:cNvPr>
          <p:cNvSpPr txBox="1"/>
          <p:nvPr userDrawn="1"/>
        </p:nvSpPr>
        <p:spPr>
          <a:xfrm>
            <a:off x="559641" y="5222579"/>
            <a:ext cx="3194516" cy="56502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0" tIns="0" rIns="0" bIns="0">
            <a:spAutoFit/>
          </a:bodyPr>
          <a:lstStyle/>
          <a:p>
            <a:pPr marR="5181" indent="12953">
              <a:lnSpc>
                <a:spcPct val="100000"/>
              </a:lnSpc>
              <a:spcBef>
                <a:spcPts val="102"/>
              </a:spcBef>
              <a:defRPr spc="75">
                <a:solidFill>
                  <a:srgbClr val="252F35"/>
                </a:solidFill>
                <a:latin typeface="Lucida Sans Unicode"/>
                <a:ea typeface="Lucida Sans Unicode"/>
                <a:cs typeface="Lucida Sans Unicode"/>
                <a:sym typeface="Lucida Sans Unicode"/>
              </a:defRPr>
            </a:pPr>
            <a:r>
              <a:rPr sz="1836">
                <a:latin typeface="Poppins" pitchFamily="2" charset="77"/>
                <a:cs typeface="Poppins" pitchFamily="2" charset="77"/>
              </a:rPr>
              <a:t>Decrease</a:t>
            </a:r>
            <a:r>
              <a:rPr sz="1836" spc="-122">
                <a:latin typeface="Poppins" pitchFamily="2" charset="77"/>
                <a:cs typeface="Poppins" pitchFamily="2" charset="77"/>
              </a:rPr>
              <a:t> </a:t>
            </a:r>
            <a:r>
              <a:rPr sz="1836" spc="-5">
                <a:latin typeface="Poppins" pitchFamily="2" charset="77"/>
                <a:cs typeface="Poppins" pitchFamily="2" charset="77"/>
              </a:rPr>
              <a:t>Complexities, </a:t>
            </a:r>
            <a:r>
              <a:rPr sz="1836" spc="-570">
                <a:latin typeface="Poppins" pitchFamily="2" charset="77"/>
                <a:cs typeface="Poppins" pitchFamily="2" charset="77"/>
              </a:rPr>
              <a:t> </a:t>
            </a:r>
            <a:r>
              <a:rPr sz="1836" spc="0">
                <a:latin typeface="Poppins" pitchFamily="2" charset="77"/>
                <a:cs typeface="Poppins" pitchFamily="2" charset="77"/>
              </a:rPr>
              <a:t>Deliver</a:t>
            </a:r>
            <a:r>
              <a:rPr sz="1836" spc="-97">
                <a:latin typeface="Poppins" pitchFamily="2" charset="77"/>
                <a:cs typeface="Poppins" pitchFamily="2" charset="77"/>
              </a:rPr>
              <a:t> </a:t>
            </a:r>
            <a:r>
              <a:rPr sz="1836" spc="-20">
                <a:latin typeface="Poppins" pitchFamily="2" charset="77"/>
                <a:cs typeface="Poppins" pitchFamily="2" charset="77"/>
              </a:rPr>
              <a:t>Results.</a:t>
            </a:r>
          </a:p>
        </p:txBody>
      </p:sp>
      <p:sp>
        <p:nvSpPr>
          <p:cNvPr id="10" name="object 8">
            <a:extLst>
              <a:ext uri="{FF2B5EF4-FFF2-40B4-BE49-F238E27FC236}">
                <a16:creationId xmlns:a16="http://schemas.microsoft.com/office/drawing/2014/main" id="{28E884E9-8151-D4F3-956D-80BE3F8721D9}"/>
              </a:ext>
            </a:extLst>
          </p:cNvPr>
          <p:cNvSpPr/>
          <p:nvPr userDrawn="1"/>
        </p:nvSpPr>
        <p:spPr>
          <a:xfrm>
            <a:off x="580899" y="2043488"/>
            <a:ext cx="96228" cy="1246050"/>
          </a:xfrm>
          <a:prstGeom prst="rect">
            <a:avLst/>
          </a:prstGeom>
          <a:solidFill>
            <a:srgbClr val="E88C24"/>
          </a:solidFill>
          <a:ln w="12700">
            <a:miter lim="400000"/>
          </a:ln>
        </p:spPr>
        <p:txBody>
          <a:bodyPr lIns="46629" rIns="46629"/>
          <a:lstStyle/>
          <a:p>
            <a:endParaRPr sz="1836"/>
          </a:p>
        </p:txBody>
      </p:sp>
      <p:sp>
        <p:nvSpPr>
          <p:cNvPr id="11" name="object 9">
            <a:extLst>
              <a:ext uri="{FF2B5EF4-FFF2-40B4-BE49-F238E27FC236}">
                <a16:creationId xmlns:a16="http://schemas.microsoft.com/office/drawing/2014/main" id="{E139D8A8-760E-24BB-D2E0-DF837F10EBE2}"/>
              </a:ext>
            </a:extLst>
          </p:cNvPr>
          <p:cNvSpPr txBox="1"/>
          <p:nvPr userDrawn="1"/>
        </p:nvSpPr>
        <p:spPr>
          <a:xfrm>
            <a:off x="7461885" y="5129318"/>
            <a:ext cx="4507012" cy="55399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R="5080" indent="12700">
              <a:spcBef>
                <a:spcPts val="100"/>
              </a:spcBef>
              <a:defRPr spc="75">
                <a:solidFill>
                  <a:srgbClr val="252F35"/>
                </a:solidFill>
                <a:latin typeface="Lucida Sans Unicode"/>
                <a:ea typeface="Lucida Sans Unicode"/>
                <a:cs typeface="Lucida Sans Unicode"/>
              </a:defRPr>
            </a:lvl1pPr>
          </a:lstStyle>
          <a:p>
            <a:pPr lvl="0" algn="r"/>
            <a:r>
              <a:rPr sz="1800">
                <a:solidFill>
                  <a:schemeClr val="bg1"/>
                </a:solidFill>
                <a:latin typeface="Poppins" pitchFamily="2" charset="77"/>
                <a:cs typeface="Poppins" pitchFamily="2" charset="77"/>
              </a:rPr>
              <a:t>The Largest </a:t>
            </a:r>
            <a:r>
              <a:rPr lang="en-US" sz="1800">
                <a:solidFill>
                  <a:schemeClr val="bg1"/>
                </a:solidFill>
                <a:latin typeface="Poppins" pitchFamily="2" charset="77"/>
                <a:cs typeface="Poppins" pitchFamily="2" charset="77"/>
              </a:rPr>
              <a:t>Independent</a:t>
            </a:r>
            <a:r>
              <a:rPr sz="1800">
                <a:solidFill>
                  <a:schemeClr val="bg1"/>
                </a:solidFill>
                <a:latin typeface="Poppins" pitchFamily="2" charset="77"/>
                <a:cs typeface="Poppins" pitchFamily="2" charset="77"/>
              </a:rPr>
              <a:t> Gathering  of the Microsoft User Ecosystem</a:t>
            </a:r>
          </a:p>
        </p:txBody>
      </p:sp>
      <p:pic>
        <p:nvPicPr>
          <p:cNvPr id="12" name="object 10" descr="object 10">
            <a:extLst>
              <a:ext uri="{FF2B5EF4-FFF2-40B4-BE49-F238E27FC236}">
                <a16:creationId xmlns:a16="http://schemas.microsoft.com/office/drawing/2014/main" id="{F0278BBC-023B-DF94-52BD-4A186D62485B}"/>
              </a:ext>
            </a:extLst>
          </p:cNvPr>
          <p:cNvPicPr>
            <a:picLocks noChangeAspect="1"/>
          </p:cNvPicPr>
          <p:nvPr userDrawn="1"/>
        </p:nvPicPr>
        <p:blipFill>
          <a:blip r:embed="rId3"/>
          <a:stretch>
            <a:fillRect/>
          </a:stretch>
        </p:blipFill>
        <p:spPr>
          <a:xfrm>
            <a:off x="9371826" y="370051"/>
            <a:ext cx="3064644" cy="1109876"/>
          </a:xfrm>
          <a:prstGeom prst="rect">
            <a:avLst/>
          </a:prstGeom>
          <a:ln w="12700">
            <a:miter lim="400000"/>
          </a:ln>
        </p:spPr>
      </p:pic>
      <p:sp>
        <p:nvSpPr>
          <p:cNvPr id="13" name="TextBox 12">
            <a:extLst>
              <a:ext uri="{FF2B5EF4-FFF2-40B4-BE49-F238E27FC236}">
                <a16:creationId xmlns:a16="http://schemas.microsoft.com/office/drawing/2014/main" id="{D0A10028-72AC-53E2-41A9-93F66C4F0D92}"/>
              </a:ext>
            </a:extLst>
          </p:cNvPr>
          <p:cNvSpPr txBox="1"/>
          <p:nvPr userDrawn="1"/>
        </p:nvSpPr>
        <p:spPr>
          <a:xfrm>
            <a:off x="871322" y="1922300"/>
            <a:ext cx="4656520" cy="1488424"/>
          </a:xfrm>
          <a:prstGeom prst="rect">
            <a:avLst/>
          </a:prstGeom>
          <a:ln w="12700">
            <a:miter lim="400000"/>
          </a:ln>
        </p:spPr>
        <p:txBody>
          <a:bodyPr lIns="0" tIns="0" rIns="0" bIns="0"/>
          <a:lstStyle>
            <a:lvl1pPr lvl="0" indent="12700" eaLnBrk="1" hangingPunct="1">
              <a:spcBef>
                <a:spcPts val="100"/>
              </a:spcBef>
              <a:defRPr sz="4400" b="1" spc="-200">
                <a:solidFill>
                  <a:srgbClr val="273472"/>
                </a:solidFill>
                <a:latin typeface="Verdana"/>
                <a:ea typeface="Verdana"/>
                <a:cs typeface="Verdana"/>
                <a:sym typeface="Verdana"/>
              </a:defRPr>
            </a:lvl1pPr>
            <a:lvl2pPr>
              <a:defRPr sz="4400" b="1">
                <a:solidFill>
                  <a:srgbClr val="273472"/>
                </a:solidFill>
                <a:latin typeface="Verdana"/>
                <a:ea typeface="Verdana"/>
                <a:cs typeface="Verdana"/>
                <a:sym typeface="Verdana"/>
              </a:defRPr>
            </a:lvl2pPr>
            <a:lvl3pPr>
              <a:defRPr sz="4400" b="1">
                <a:solidFill>
                  <a:srgbClr val="273472"/>
                </a:solidFill>
                <a:latin typeface="Verdana"/>
                <a:ea typeface="Verdana"/>
                <a:cs typeface="Verdana"/>
                <a:sym typeface="Verdana"/>
              </a:defRPr>
            </a:lvl3pPr>
            <a:lvl4pPr>
              <a:defRPr sz="4400" b="1">
                <a:solidFill>
                  <a:srgbClr val="273472"/>
                </a:solidFill>
                <a:latin typeface="Verdana"/>
                <a:ea typeface="Verdana"/>
                <a:cs typeface="Verdana"/>
                <a:sym typeface="Verdana"/>
              </a:defRPr>
            </a:lvl4pPr>
            <a:lvl5pPr>
              <a:defRPr sz="4400" b="1">
                <a:solidFill>
                  <a:srgbClr val="273472"/>
                </a:solidFill>
                <a:latin typeface="Verdana"/>
                <a:ea typeface="Verdana"/>
                <a:cs typeface="Verdana"/>
                <a:sym typeface="Verdana"/>
              </a:defRPr>
            </a:lvl5pPr>
            <a:lvl6pPr>
              <a:defRPr sz="4400" b="1">
                <a:solidFill>
                  <a:srgbClr val="273472"/>
                </a:solidFill>
                <a:latin typeface="Verdana"/>
                <a:ea typeface="Verdana"/>
                <a:cs typeface="Verdana"/>
                <a:sym typeface="Verdana"/>
              </a:defRPr>
            </a:lvl6pPr>
            <a:lvl7pPr>
              <a:defRPr sz="4400" b="1">
                <a:solidFill>
                  <a:srgbClr val="273472"/>
                </a:solidFill>
                <a:latin typeface="Verdana"/>
                <a:ea typeface="Verdana"/>
                <a:cs typeface="Verdana"/>
                <a:sym typeface="Verdana"/>
              </a:defRPr>
            </a:lvl7pPr>
            <a:lvl8pPr>
              <a:defRPr sz="4400" b="1">
                <a:solidFill>
                  <a:srgbClr val="273472"/>
                </a:solidFill>
                <a:latin typeface="Verdana"/>
                <a:ea typeface="Verdana"/>
                <a:cs typeface="Verdana"/>
                <a:sym typeface="Verdana"/>
              </a:defRPr>
            </a:lvl8pPr>
            <a:lvl9pPr>
              <a:defRPr sz="4400" b="1">
                <a:solidFill>
                  <a:srgbClr val="273472"/>
                </a:solidFill>
                <a:latin typeface="Verdana"/>
                <a:ea typeface="Verdana"/>
                <a:cs typeface="Verdana"/>
                <a:sym typeface="Verdana"/>
              </a:defRPr>
            </a:lvl9pPr>
          </a:lstStyle>
          <a:p>
            <a:pPr lvl="0"/>
            <a:r>
              <a:rPr lang="en-US" sz="4488" b="1" i="0">
                <a:latin typeface="Poppins ExtraBold" pitchFamily="2" charset="77"/>
                <a:cs typeface="Poppins ExtraBold" pitchFamily="2" charset="77"/>
                <a:sym typeface="Calibri"/>
              </a:rPr>
              <a:t>Thank you for Attending!</a:t>
            </a:r>
          </a:p>
        </p:txBody>
      </p:sp>
      <p:pic>
        <p:nvPicPr>
          <p:cNvPr id="2" name="object 5" descr="object 5">
            <a:extLst>
              <a:ext uri="{FF2B5EF4-FFF2-40B4-BE49-F238E27FC236}">
                <a16:creationId xmlns:a16="http://schemas.microsoft.com/office/drawing/2014/main" id="{1EF262F9-B709-2611-E303-7EC4DAA82070}"/>
              </a:ext>
            </a:extLst>
          </p:cNvPr>
          <p:cNvPicPr>
            <a:picLocks noChangeAspect="1"/>
          </p:cNvPicPr>
          <p:nvPr userDrawn="1"/>
        </p:nvPicPr>
        <p:blipFill>
          <a:blip r:embed="rId4"/>
          <a:stretch>
            <a:fillRect/>
          </a:stretch>
        </p:blipFill>
        <p:spPr>
          <a:xfrm>
            <a:off x="9376293" y="391714"/>
            <a:ext cx="3071937" cy="1088213"/>
          </a:xfrm>
          <a:prstGeom prst="rect">
            <a:avLst/>
          </a:prstGeom>
          <a:ln w="12700" cap="flat">
            <a:noFill/>
            <a:miter lim="400000"/>
          </a:ln>
          <a:effectLst/>
        </p:spPr>
      </p:pic>
      <p:pic>
        <p:nvPicPr>
          <p:cNvPr id="14" name="Picture 13">
            <a:extLst>
              <a:ext uri="{FF2B5EF4-FFF2-40B4-BE49-F238E27FC236}">
                <a16:creationId xmlns:a16="http://schemas.microsoft.com/office/drawing/2014/main" id="{105244FD-3D06-1B78-0E0C-44F75E1A719B}"/>
              </a:ext>
            </a:extLst>
          </p:cNvPr>
          <p:cNvPicPr>
            <a:picLocks noChangeAspect="1"/>
          </p:cNvPicPr>
          <p:nvPr userDrawn="1"/>
        </p:nvPicPr>
        <p:blipFill>
          <a:blip r:embed="rId5"/>
          <a:stretch>
            <a:fillRect/>
          </a:stretch>
        </p:blipFill>
        <p:spPr>
          <a:xfrm>
            <a:off x="9349430" y="370051"/>
            <a:ext cx="3098800" cy="1104900"/>
          </a:xfrm>
          <a:prstGeom prst="rect">
            <a:avLst/>
          </a:prstGeom>
        </p:spPr>
      </p:pic>
    </p:spTree>
    <p:extLst>
      <p:ext uri="{BB962C8B-B14F-4D97-AF65-F5344CB8AC3E}">
        <p14:creationId xmlns:p14="http://schemas.microsoft.com/office/powerpoint/2010/main" val="6889366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tx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bwMode="black">
          <a:xfrm>
            <a:off x="693737" y="1668462"/>
            <a:ext cx="8583613" cy="2901145"/>
          </a:xfrm>
        </p:spPr>
        <p:txBody>
          <a:bodyPr lIns="182880" tIns="146304" rIns="182880" bIns="146304"/>
          <a:lstStyle>
            <a:lvl1pPr marL="0" indent="0">
              <a:lnSpc>
                <a:spcPct val="80000"/>
              </a:lnSpc>
              <a:spcBef>
                <a:spcPts val="1200"/>
              </a:spcBef>
              <a:buNone/>
              <a:defRPr sz="5400" spc="-300">
                <a:effectLst>
                  <a:outerShdw blurRad="190500" dist="50800" dir="5400000" algn="ctr" rotWithShape="0">
                    <a:schemeClr val="bg1">
                      <a:alpha val="50000"/>
                    </a:schemeClr>
                  </a:outerShdw>
                </a:effectLst>
                <a:latin typeface="+mj-lt"/>
              </a:defRPr>
            </a:lvl1pPr>
          </a:lstStyle>
          <a:p>
            <a:pPr lvl="0"/>
            <a:r>
              <a:rPr lang="en-US"/>
              <a:t>PRESENTATION TITLE</a:t>
            </a:r>
          </a:p>
        </p:txBody>
      </p:sp>
      <p:sp>
        <p:nvSpPr>
          <p:cNvPr id="12" name="Text Placeholder 11"/>
          <p:cNvSpPr>
            <a:spLocks noGrp="1"/>
          </p:cNvSpPr>
          <p:nvPr>
            <p:ph type="body" sz="quarter" idx="16" hasCustomPrompt="1"/>
          </p:nvPr>
        </p:nvSpPr>
        <p:spPr bwMode="black">
          <a:xfrm>
            <a:off x="693736" y="4678362"/>
            <a:ext cx="8583613" cy="1044406"/>
          </a:xfrm>
        </p:spPr>
        <p:txBody>
          <a:bodyPr lIns="182880" tIns="146304" rIns="182880" bIns="146304"/>
          <a:lstStyle>
            <a:lvl1pPr marL="0" indent="0">
              <a:buNone/>
              <a:defRPr sz="3200">
                <a:solidFill>
                  <a:schemeClr val="bg1">
                    <a:lumMod val="20000"/>
                    <a:lumOff val="80000"/>
                  </a:schemeClr>
                </a:solidFill>
                <a:latin typeface="+mj-lt"/>
              </a:defRPr>
            </a:lvl1pPr>
          </a:lstStyle>
          <a:p>
            <a:pPr lvl="0"/>
            <a:r>
              <a:rPr lang="en-US"/>
              <a:t>Speaker Name(s)</a:t>
            </a:r>
          </a:p>
        </p:txBody>
      </p:sp>
      <p:pic>
        <p:nvPicPr>
          <p:cNvPr id="3" name="Image" descr="Image">
            <a:extLst>
              <a:ext uri="{FF2B5EF4-FFF2-40B4-BE49-F238E27FC236}">
                <a16:creationId xmlns:a16="http://schemas.microsoft.com/office/drawing/2014/main" id="{FF575EF7-E319-0810-D124-92BF2EF67111}"/>
              </a:ext>
            </a:extLst>
          </p:cNvPr>
          <p:cNvPicPr>
            <a:picLocks noChangeAspect="1"/>
          </p:cNvPicPr>
          <p:nvPr userDrawn="1"/>
        </p:nvPicPr>
        <p:blipFill>
          <a:blip r:embed="rId2">
            <a:alphaModFix amt="40000"/>
          </a:blip>
          <a:stretch>
            <a:fillRect/>
          </a:stretch>
        </p:blipFill>
        <p:spPr>
          <a:xfrm>
            <a:off x="-95251" y="-1675"/>
            <a:ext cx="12462954" cy="6996200"/>
          </a:xfrm>
          <a:prstGeom prst="rect">
            <a:avLst/>
          </a:prstGeom>
          <a:ln w="12700">
            <a:miter lim="400000"/>
          </a:ln>
        </p:spPr>
      </p:pic>
      <p:pic>
        <p:nvPicPr>
          <p:cNvPr id="4" name="object 3" descr="object 3">
            <a:extLst>
              <a:ext uri="{FF2B5EF4-FFF2-40B4-BE49-F238E27FC236}">
                <a16:creationId xmlns:a16="http://schemas.microsoft.com/office/drawing/2014/main" id="{AB610140-7BCF-686D-991B-F684FE8489EA}"/>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6049961"/>
            <a:ext cx="12462953" cy="944564"/>
          </a:xfrm>
          <a:prstGeom prst="rect">
            <a:avLst/>
          </a:prstGeom>
          <a:ln w="12700" cap="flat">
            <a:noFill/>
            <a:miter lim="400000"/>
          </a:ln>
          <a:effectLst/>
        </p:spPr>
      </p:pic>
      <p:sp>
        <p:nvSpPr>
          <p:cNvPr id="7" name="object 10">
            <a:extLst>
              <a:ext uri="{FF2B5EF4-FFF2-40B4-BE49-F238E27FC236}">
                <a16:creationId xmlns:a16="http://schemas.microsoft.com/office/drawing/2014/main" id="{EE279B16-6F41-C723-91AE-5EC4BFBA4493}"/>
              </a:ext>
            </a:extLst>
          </p:cNvPr>
          <p:cNvSpPr txBox="1"/>
          <p:nvPr userDrawn="1"/>
        </p:nvSpPr>
        <p:spPr>
          <a:xfrm>
            <a:off x="713677" y="6469062"/>
            <a:ext cx="2684147" cy="200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300" spc="215">
                <a:solidFill>
                  <a:srgbClr val="3C474C"/>
                </a:solidFill>
                <a:latin typeface="Lucida Sans Unicode"/>
                <a:ea typeface="Lucida Sans Unicode"/>
                <a:cs typeface="Lucida Sans Unicode"/>
                <a:sym typeface="Lucida Sans Unicode"/>
              </a:defRPr>
            </a:pPr>
            <a:r>
              <a:rPr baseline="0">
                <a:solidFill>
                  <a:schemeClr val="tx1"/>
                </a:solidFill>
              </a:rPr>
              <a:t>@</a:t>
            </a:r>
            <a:r>
              <a:rPr spc="-65" baseline="0">
                <a:solidFill>
                  <a:schemeClr val="tx1"/>
                </a:solidFill>
              </a:rPr>
              <a:t> </a:t>
            </a:r>
            <a:r>
              <a:rPr spc="-50" baseline="0">
                <a:solidFill>
                  <a:schemeClr val="tx1"/>
                </a:solidFill>
              </a:rPr>
              <a:t>2023</a:t>
            </a:r>
            <a:r>
              <a:rPr spc="-65" baseline="0">
                <a:solidFill>
                  <a:schemeClr val="tx1"/>
                </a:solidFill>
              </a:rPr>
              <a:t> </a:t>
            </a:r>
            <a:r>
              <a:rPr spc="60" baseline="0">
                <a:solidFill>
                  <a:schemeClr val="tx1"/>
                </a:solidFill>
              </a:rPr>
              <a:t>Dynamic</a:t>
            </a:r>
            <a:r>
              <a:rPr spc="-65" baseline="0">
                <a:solidFill>
                  <a:schemeClr val="tx1"/>
                </a:solidFill>
              </a:rPr>
              <a:t> </a:t>
            </a:r>
            <a:r>
              <a:rPr spc="40" baseline="0">
                <a:solidFill>
                  <a:schemeClr val="tx1"/>
                </a:solidFill>
              </a:rPr>
              <a:t>Communities</a:t>
            </a:r>
          </a:p>
        </p:txBody>
      </p:sp>
      <p:pic>
        <p:nvPicPr>
          <p:cNvPr id="10" name="Picture 9">
            <a:extLst>
              <a:ext uri="{FF2B5EF4-FFF2-40B4-BE49-F238E27FC236}">
                <a16:creationId xmlns:a16="http://schemas.microsoft.com/office/drawing/2014/main" id="{C4333613-637E-9D32-3EFC-7BFFE38323C1}"/>
              </a:ext>
            </a:extLst>
          </p:cNvPr>
          <p:cNvPicPr>
            <a:picLocks noChangeAspect="1"/>
          </p:cNvPicPr>
          <p:nvPr userDrawn="1"/>
        </p:nvPicPr>
        <p:blipFill>
          <a:blip r:embed="rId4"/>
          <a:stretch>
            <a:fillRect/>
          </a:stretch>
        </p:blipFill>
        <p:spPr>
          <a:xfrm>
            <a:off x="9337675" y="220662"/>
            <a:ext cx="3098800" cy="1104900"/>
          </a:xfrm>
          <a:prstGeom prst="rect">
            <a:avLst/>
          </a:prstGeom>
        </p:spPr>
      </p:pic>
    </p:spTree>
    <p:extLst>
      <p:ext uri="{BB962C8B-B14F-4D97-AF65-F5344CB8AC3E}">
        <p14:creationId xmlns:p14="http://schemas.microsoft.com/office/powerpoint/2010/main" val="3879918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03">
          <p15:clr>
            <a:srgbClr val="FBAE40"/>
          </p15:clr>
        </p15:guide>
        <p15:guide id="2" orient="horz" pos="105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imary2 with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7C49BC2-92CC-441C-9FE7-0D196FB5DF88}"/>
              </a:ext>
            </a:extLst>
          </p:cNvPr>
          <p:cNvSpPr>
            <a:spLocks noGrp="1"/>
          </p:cNvSpPr>
          <p:nvPr>
            <p:ph type="title"/>
          </p:nvPr>
        </p:nvSpPr>
        <p:spPr>
          <a:xfrm>
            <a:off x="729473" y="1096963"/>
            <a:ext cx="10972800" cy="838200"/>
          </a:xfrm>
        </p:spPr>
        <p:txBody>
          <a:bodyPr/>
          <a:lstStyle>
            <a:lvl1pPr>
              <a:defRPr b="1" i="0">
                <a:solidFill>
                  <a:schemeClr val="tx1"/>
                </a:solidFill>
                <a:latin typeface="Poppins" pitchFamily="2" charset="77"/>
                <a:cs typeface="Poppins" pitchFamily="2" charset="77"/>
              </a:defRPr>
            </a:lvl1pPr>
          </a:lstStyle>
          <a:p>
            <a:r>
              <a:rPr lang="en-US"/>
              <a:t>Click to edit Master title style</a:t>
            </a:r>
          </a:p>
        </p:txBody>
      </p:sp>
      <p:sp>
        <p:nvSpPr>
          <p:cNvPr id="19" name="Text Placeholder 5">
            <a:extLst>
              <a:ext uri="{FF2B5EF4-FFF2-40B4-BE49-F238E27FC236}">
                <a16:creationId xmlns:a16="http://schemas.microsoft.com/office/drawing/2014/main" id="{3A109415-2F48-445D-A1F7-77E0709123B6}"/>
              </a:ext>
            </a:extLst>
          </p:cNvPr>
          <p:cNvSpPr>
            <a:spLocks noGrp="1"/>
          </p:cNvSpPr>
          <p:nvPr>
            <p:ph type="body" sz="quarter" idx="10"/>
          </p:nvPr>
        </p:nvSpPr>
        <p:spPr>
          <a:xfrm>
            <a:off x="731837" y="2087562"/>
            <a:ext cx="10972800" cy="3695700"/>
          </a:xfrm>
        </p:spPr>
        <p:txBody>
          <a:bodyPr/>
          <a:lstStyle>
            <a:lvl1pPr marL="346075" indent="-346075">
              <a:buFont typeface="Arial" panose="020B0604020202020204" pitchFamily="34" charset="0"/>
              <a:buChar char="•"/>
              <a:defRPr>
                <a:solidFill>
                  <a:schemeClr val="tx1"/>
                </a:solidFill>
                <a:latin typeface="Poppins" pitchFamily="2" charset="77"/>
                <a:cs typeface="Poppins" pitchFamily="2" charset="77"/>
              </a:defRPr>
            </a:lvl1pPr>
            <a:lvl2pPr marL="682625" indent="-342900">
              <a:buFont typeface="Arial" panose="020B0604020202020204" pitchFamily="34" charset="0"/>
              <a:buChar char="•"/>
              <a:defRPr sz="2400">
                <a:solidFill>
                  <a:schemeClr val="tx1"/>
                </a:solidFill>
                <a:latin typeface="Poppins" pitchFamily="2" charset="77"/>
                <a:cs typeface="Poppins" pitchFamily="2" charset="77"/>
              </a:defRPr>
            </a:lvl2pPr>
            <a:lvl3pPr marL="339725" indent="0">
              <a:buFont typeface="Arial" panose="020B0604020202020204" pitchFamily="34" charset="0"/>
              <a:buNone/>
              <a:defRPr sz="2400">
                <a:solidFill>
                  <a:schemeClr val="tx1"/>
                </a:solidFill>
              </a:defRPr>
            </a:lvl3pPr>
            <a:lvl4pPr marL="457200" indent="0">
              <a:buNone/>
              <a:defRPr>
                <a:solidFill>
                  <a:schemeClr val="tx1"/>
                </a:solidFill>
              </a:defRPr>
            </a:lvl4pPr>
            <a:lvl5pPr marL="685800" indent="0">
              <a:buNone/>
              <a:defRPr>
                <a:solidFill>
                  <a:schemeClr val="tx1"/>
                </a:solidFill>
              </a:defRPr>
            </a:lvl5pPr>
          </a:lstStyle>
          <a:p>
            <a:pPr lvl="0"/>
            <a:r>
              <a:rPr lang="en-US"/>
              <a:t>Edit Master text styles</a:t>
            </a:r>
          </a:p>
          <a:p>
            <a:pPr lvl="1"/>
            <a:r>
              <a:rPr lang="en-US"/>
              <a:t>Second level</a:t>
            </a:r>
          </a:p>
        </p:txBody>
      </p:sp>
      <p:pic>
        <p:nvPicPr>
          <p:cNvPr id="2" name="Image" descr="Image">
            <a:extLst>
              <a:ext uri="{FF2B5EF4-FFF2-40B4-BE49-F238E27FC236}">
                <a16:creationId xmlns:a16="http://schemas.microsoft.com/office/drawing/2014/main" id="{14CCA639-AC26-2026-ED16-B5893599061D}"/>
              </a:ext>
            </a:extLst>
          </p:cNvPr>
          <p:cNvPicPr>
            <a:picLocks noChangeAspect="1"/>
          </p:cNvPicPr>
          <p:nvPr userDrawn="1"/>
        </p:nvPicPr>
        <p:blipFill>
          <a:blip r:embed="rId3">
            <a:alphaModFix amt="40000"/>
          </a:blip>
          <a:stretch>
            <a:fillRect/>
          </a:stretch>
        </p:blipFill>
        <p:spPr>
          <a:xfrm>
            <a:off x="-1" y="6262"/>
            <a:ext cx="12462954" cy="6996200"/>
          </a:xfrm>
          <a:prstGeom prst="rect">
            <a:avLst/>
          </a:prstGeom>
          <a:ln w="12700">
            <a:miter lim="400000"/>
          </a:ln>
        </p:spPr>
      </p:pic>
      <p:pic>
        <p:nvPicPr>
          <p:cNvPr id="3" name="Image" descr="Image">
            <a:extLst>
              <a:ext uri="{FF2B5EF4-FFF2-40B4-BE49-F238E27FC236}">
                <a16:creationId xmlns:a16="http://schemas.microsoft.com/office/drawing/2014/main" id="{8E4AF85B-0066-0C92-18FB-8FCBFDBC8E24}"/>
              </a:ext>
            </a:extLst>
          </p:cNvPr>
          <p:cNvPicPr>
            <a:picLocks noChangeAspect="1"/>
          </p:cNvPicPr>
          <p:nvPr userDrawn="1"/>
        </p:nvPicPr>
        <p:blipFill>
          <a:blip r:embed="rId3">
            <a:alphaModFix amt="40000"/>
          </a:blip>
          <a:stretch>
            <a:fillRect/>
          </a:stretch>
        </p:blipFill>
        <p:spPr>
          <a:xfrm>
            <a:off x="-26479" y="-7937"/>
            <a:ext cx="12462954" cy="6996200"/>
          </a:xfrm>
          <a:prstGeom prst="rect">
            <a:avLst/>
          </a:prstGeom>
          <a:solidFill>
            <a:schemeClr val="bg1"/>
          </a:solidFill>
          <a:ln w="12700">
            <a:miter lim="400000"/>
          </a:ln>
        </p:spPr>
      </p:pic>
    </p:spTree>
    <p:extLst>
      <p:ext uri="{BB962C8B-B14F-4D97-AF65-F5344CB8AC3E}">
        <p14:creationId xmlns:p14="http://schemas.microsoft.com/office/powerpoint/2010/main" val="12698053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ary with bulle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2153" y="765713"/>
            <a:ext cx="10972484" cy="722033"/>
          </a:xfr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6629" tIns="46629" rIns="46629" bIns="46629" numCol="1" spcCol="38100" rtlCol="0" anchor="t">
            <a:spAutoFit/>
          </a:bodyPr>
          <a:lstStyle>
            <a:lvl1pPr>
              <a:defRPr kumimoji="0" lang="en-US" sz="4080" b="1" i="0" u="none" strike="noStrike" spc="0" normalizeH="0" dirty="0">
                <a:ln>
                  <a:noFill/>
                </a:ln>
                <a:solidFill>
                  <a:srgbClr val="273472"/>
                </a:solidFill>
                <a:uFillTx/>
                <a:ea typeface="Verdana" panose="020B0604030504040204" pitchFamily="34" charset="0"/>
                <a:cs typeface="Poppins" pitchFamily="2" charset="77"/>
              </a:defRPr>
            </a:lvl1pPr>
          </a:lstStyle>
          <a:p>
            <a:pPr marL="0" marR="0" lvl="0" indent="0" defTabSz="932597" fontAlgn="auto" hangingPunct="0">
              <a:lnSpc>
                <a:spcPct val="100000"/>
              </a:lnSpc>
              <a:spcBef>
                <a:spcPts val="0"/>
              </a:spcBef>
              <a:spcAft>
                <a:spcPts val="0"/>
              </a:spcAft>
              <a:buClrTx/>
              <a:buSzTx/>
              <a:buFontTx/>
              <a:tabLst/>
            </a:pPr>
            <a:r>
              <a:rPr lang="en-US"/>
              <a:t>Click to edit Master title style</a:t>
            </a:r>
          </a:p>
        </p:txBody>
      </p:sp>
      <p:sp>
        <p:nvSpPr>
          <p:cNvPr id="6" name="Text Placeholder 5"/>
          <p:cNvSpPr>
            <a:spLocks noGrp="1"/>
          </p:cNvSpPr>
          <p:nvPr>
            <p:ph type="body" sz="quarter" idx="10"/>
          </p:nvPr>
        </p:nvSpPr>
        <p:spPr>
          <a:xfrm>
            <a:off x="732153" y="1668462"/>
            <a:ext cx="10972484" cy="4191000"/>
          </a:xfrm>
        </p:spPr>
        <p:txBody>
          <a:bodyPr/>
          <a:lstStyle>
            <a:lvl1pPr marL="346075" indent="-346075">
              <a:buFont typeface="Arial" panose="020B0604020202020204" pitchFamily="34" charset="0"/>
              <a:buChar char="•"/>
              <a:defRPr>
                <a:solidFill>
                  <a:schemeClr val="tx1"/>
                </a:solidFill>
                <a:latin typeface="Poppins" pitchFamily="2" charset="77"/>
                <a:cs typeface="Poppins" pitchFamily="2" charset="77"/>
              </a:defRPr>
            </a:lvl1pPr>
            <a:lvl2pPr marL="682625" indent="-342900">
              <a:buFont typeface="Arial" panose="020B0604020202020204" pitchFamily="34" charset="0"/>
              <a:buChar char="•"/>
              <a:defRPr sz="2400">
                <a:solidFill>
                  <a:schemeClr val="tx1"/>
                </a:solidFill>
                <a:latin typeface="Poppins" pitchFamily="2" charset="77"/>
                <a:cs typeface="Poppins" pitchFamily="2" charset="77"/>
              </a:defRPr>
            </a:lvl2pPr>
            <a:lvl3pPr marL="228600" indent="0">
              <a:buNone/>
              <a:defRPr>
                <a:solidFill>
                  <a:schemeClr val="tx1"/>
                </a:solidFill>
              </a:defRPr>
            </a:lvl3pPr>
            <a:lvl4pPr marL="457200" indent="0">
              <a:buNone/>
              <a:defRPr>
                <a:solidFill>
                  <a:schemeClr val="tx1"/>
                </a:solidFill>
              </a:defRPr>
            </a:lvl4pPr>
            <a:lvl5pPr marL="685800" indent="0">
              <a:buNone/>
              <a:defRPr>
                <a:solidFill>
                  <a:schemeClr val="tx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0610562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ary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Poppins" pitchFamily="2" charset="77"/>
                <a:cs typeface="Poppins" pitchFamily="2" charset="77"/>
              </a:defRPr>
            </a:lvl1pPr>
          </a:lstStyle>
          <a:p>
            <a:r>
              <a:rPr lang="en-US"/>
              <a:t>Click to edit Master title style</a:t>
            </a:r>
          </a:p>
        </p:txBody>
      </p:sp>
      <p:sp>
        <p:nvSpPr>
          <p:cNvPr id="6" name="Text Placeholder 5"/>
          <p:cNvSpPr>
            <a:spLocks noGrp="1"/>
          </p:cNvSpPr>
          <p:nvPr>
            <p:ph type="body" sz="quarter" idx="10"/>
          </p:nvPr>
        </p:nvSpPr>
        <p:spPr>
          <a:xfrm>
            <a:off x="729561" y="1668462"/>
            <a:ext cx="10972484" cy="4191000"/>
          </a:xfrm>
        </p:spPr>
        <p:txBody>
          <a:bodyPr/>
          <a:lstStyle>
            <a:lvl1pPr marL="0" indent="0">
              <a:buNone/>
              <a:defRPr>
                <a:solidFill>
                  <a:schemeClr val="tx1"/>
                </a:solidFill>
                <a:latin typeface="Poppins" pitchFamily="2" charset="77"/>
                <a:cs typeface="Poppins" pitchFamily="2" charset="77"/>
              </a:defRPr>
            </a:lvl1pPr>
            <a:lvl2pPr marL="0" indent="0">
              <a:buFontTx/>
              <a:buNone/>
              <a:defRPr sz="2000">
                <a:solidFill>
                  <a:schemeClr val="tx1"/>
                </a:solidFill>
                <a:latin typeface="Poppins" pitchFamily="2" charset="77"/>
                <a:cs typeface="Poppins" pitchFamily="2" charset="77"/>
              </a:defRPr>
            </a:lvl2pPr>
            <a:lvl3pPr marL="228600" indent="0">
              <a:buNone/>
              <a:defRPr>
                <a:solidFill>
                  <a:schemeClr val="tx1"/>
                </a:solidFill>
              </a:defRPr>
            </a:lvl3pPr>
            <a:lvl4pPr marL="457200" indent="0">
              <a:buNone/>
              <a:defRPr>
                <a:solidFill>
                  <a:schemeClr val="tx1"/>
                </a:solidFill>
              </a:defRPr>
            </a:lvl4pPr>
            <a:lvl5pPr marL="685800" indent="0">
              <a:buNone/>
              <a:defRPr>
                <a:solidFill>
                  <a:schemeClr val="tx1"/>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1750677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umns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Poppins" pitchFamily="2" charset="77"/>
                <a:cs typeface="Poppins" pitchFamily="2" charset="77"/>
              </a:defRPr>
            </a:lvl1pPr>
          </a:lstStyle>
          <a:p>
            <a:r>
              <a:rPr lang="en-US"/>
              <a:t>Click to edit Master title style</a:t>
            </a:r>
          </a:p>
        </p:txBody>
      </p:sp>
      <p:sp>
        <p:nvSpPr>
          <p:cNvPr id="4" name="Text Placeholder 3"/>
          <p:cNvSpPr>
            <a:spLocks noGrp="1"/>
          </p:cNvSpPr>
          <p:nvPr>
            <p:ph type="body" sz="quarter" idx="10"/>
          </p:nvPr>
        </p:nvSpPr>
        <p:spPr>
          <a:xfrm>
            <a:off x="722932" y="1668462"/>
            <a:ext cx="5038106" cy="4191000"/>
          </a:xfrm>
        </p:spPr>
        <p:txBody>
          <a:bodyPr wrap="square">
            <a:noAutofit/>
          </a:bodyPr>
          <a:lstStyle>
            <a:lvl1pPr marL="287338" indent="-287338">
              <a:spcBef>
                <a:spcPts val="1224"/>
              </a:spcBef>
              <a:buClr>
                <a:schemeClr val="tx1"/>
              </a:buClr>
              <a:buFont typeface="Arial" pitchFamily="34" charset="0"/>
              <a:buChar char="•"/>
              <a:defRPr sz="3200">
                <a:latin typeface="Poppins" pitchFamily="2" charset="77"/>
                <a:cs typeface="Poppins" pitchFamily="2" charset="77"/>
              </a:defRPr>
            </a:lvl1pPr>
            <a:lvl2pPr marL="531166" indent="-233195">
              <a:defRPr sz="2400">
                <a:latin typeface="Poppins" pitchFamily="2" charset="77"/>
                <a:cs typeface="Poppins" pitchFamily="2" charset="77"/>
              </a:defRPr>
            </a:lvl2pPr>
            <a:lvl3pPr marL="699585" indent="-168419">
              <a:tabLst/>
              <a:defRPr sz="2000">
                <a:latin typeface="Poppins" pitchFamily="2" charset="77"/>
                <a:cs typeface="Poppins" pitchFamily="2" charset="77"/>
              </a:defRPr>
            </a:lvl3pPr>
            <a:lvl4pPr marL="880958" indent="-181374">
              <a:defRPr>
                <a:latin typeface="Poppins" pitchFamily="2" charset="77"/>
                <a:cs typeface="Poppins" pitchFamily="2" charset="77"/>
              </a:defRPr>
            </a:lvl4pPr>
            <a:lvl5pPr marL="1049377" indent="-168419">
              <a:tabLst/>
              <a:defRPr>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218237" y="1668462"/>
            <a:ext cx="5486400" cy="4191000"/>
          </a:xfrm>
        </p:spPr>
        <p:txBody>
          <a:bodyPr wrap="square">
            <a:noAutofit/>
          </a:bodyPr>
          <a:lstStyle>
            <a:lvl1pPr marL="287338" indent="-287338">
              <a:spcBef>
                <a:spcPts val="1224"/>
              </a:spcBef>
              <a:buClr>
                <a:schemeClr val="tx1"/>
              </a:buClr>
              <a:buFont typeface="Arial" pitchFamily="34" charset="0"/>
              <a:buChar char="•"/>
              <a:defRPr sz="3200">
                <a:latin typeface="Poppins" pitchFamily="2" charset="77"/>
                <a:cs typeface="Poppins" pitchFamily="2" charset="77"/>
              </a:defRPr>
            </a:lvl1pPr>
            <a:lvl2pPr marL="531166" indent="-233195">
              <a:defRPr sz="2400">
                <a:latin typeface="Poppins" pitchFamily="2" charset="77"/>
                <a:cs typeface="Poppins" pitchFamily="2" charset="77"/>
              </a:defRPr>
            </a:lvl2pPr>
            <a:lvl3pPr marL="699585" indent="-168419">
              <a:tabLst/>
              <a:defRPr sz="2000">
                <a:latin typeface="Poppins" pitchFamily="2" charset="77"/>
                <a:cs typeface="Poppins" pitchFamily="2" charset="77"/>
              </a:defRPr>
            </a:lvl3pPr>
            <a:lvl4pPr marL="880958" indent="-181374">
              <a:defRPr>
                <a:latin typeface="Poppins" pitchFamily="2" charset="77"/>
                <a:cs typeface="Poppins" pitchFamily="2" charset="77"/>
              </a:defRPr>
            </a:lvl4pPr>
            <a:lvl5pPr marL="1049377" indent="-168419">
              <a:tabLst/>
              <a:defRPr>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94670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umns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solidFill>
                  <a:schemeClr val="tx1"/>
                </a:solidFill>
                <a:latin typeface="Poppins" pitchFamily="2" charset="77"/>
                <a:cs typeface="Poppins" pitchFamily="2" charset="77"/>
              </a:defRPr>
            </a:lvl1pPr>
          </a:lstStyle>
          <a:p>
            <a:r>
              <a:rPr lang="en-US"/>
              <a:t>Click to edit Master title style</a:t>
            </a:r>
          </a:p>
        </p:txBody>
      </p:sp>
      <p:sp>
        <p:nvSpPr>
          <p:cNvPr id="4" name="Text Placeholder 3"/>
          <p:cNvSpPr>
            <a:spLocks noGrp="1"/>
          </p:cNvSpPr>
          <p:nvPr>
            <p:ph type="body" sz="quarter" idx="10"/>
          </p:nvPr>
        </p:nvSpPr>
        <p:spPr>
          <a:xfrm>
            <a:off x="739689" y="1668462"/>
            <a:ext cx="5021348" cy="4191000"/>
          </a:xfrm>
        </p:spPr>
        <p:txBody>
          <a:bodyPr wrap="square">
            <a:noAutofit/>
          </a:bodyPr>
          <a:lstStyle>
            <a:lvl1pPr marL="0" indent="0">
              <a:spcBef>
                <a:spcPts val="1224"/>
              </a:spcBef>
              <a:buClr>
                <a:schemeClr val="tx1"/>
              </a:buClr>
              <a:buFont typeface="Wingdings" pitchFamily="2" charset="2"/>
              <a:buNone/>
              <a:defRPr sz="3200">
                <a:solidFill>
                  <a:schemeClr val="tx1"/>
                </a:solidFill>
                <a:latin typeface="Poppins" pitchFamily="2" charset="77"/>
                <a:cs typeface="Poppins" pitchFamily="2" charset="77"/>
              </a:defRPr>
            </a:lvl1pPr>
            <a:lvl2pPr marL="0" indent="0">
              <a:buNone/>
              <a:defRPr sz="2000">
                <a:solidFill>
                  <a:schemeClr val="tx1"/>
                </a:solidFill>
                <a:latin typeface="Poppins" pitchFamily="2" charset="77"/>
                <a:cs typeface="Poppins" pitchFamily="2" charset="77"/>
              </a:defRPr>
            </a:lvl2pPr>
            <a:lvl3pPr marL="231775" indent="0">
              <a:buNone/>
              <a:tabLst/>
              <a:defRPr sz="2000">
                <a:solidFill>
                  <a:schemeClr val="tx1"/>
                </a:solidFill>
                <a:latin typeface="Poppins" pitchFamily="2" charset="77"/>
                <a:cs typeface="Poppins" pitchFamily="2" charset="77"/>
              </a:defRPr>
            </a:lvl3pPr>
            <a:lvl4pPr marL="460375" indent="0">
              <a:buNone/>
              <a:defRPr>
                <a:solidFill>
                  <a:schemeClr val="tx1"/>
                </a:solidFill>
                <a:latin typeface="Poppins" pitchFamily="2" charset="77"/>
                <a:cs typeface="Poppins" pitchFamily="2" charset="77"/>
              </a:defRPr>
            </a:lvl4pPr>
            <a:lvl5pPr marL="685800" indent="0">
              <a:buNone/>
              <a:tabLst/>
              <a:defRPr>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218237" y="1668462"/>
            <a:ext cx="5486400" cy="4191000"/>
          </a:xfrm>
        </p:spPr>
        <p:txBody>
          <a:bodyPr wrap="square">
            <a:noAutofit/>
          </a:bodyPr>
          <a:lstStyle>
            <a:lvl1pPr marL="0" indent="0">
              <a:spcBef>
                <a:spcPts val="1224"/>
              </a:spcBef>
              <a:buClr>
                <a:schemeClr val="tx1"/>
              </a:buClr>
              <a:buFont typeface="Wingdings" pitchFamily="2" charset="2"/>
              <a:buNone/>
              <a:defRPr sz="3200">
                <a:solidFill>
                  <a:schemeClr val="tx1"/>
                </a:solidFill>
                <a:latin typeface="Poppins" pitchFamily="2" charset="77"/>
                <a:cs typeface="Poppins" pitchFamily="2" charset="77"/>
              </a:defRPr>
            </a:lvl1pPr>
            <a:lvl2pPr marL="0" indent="0">
              <a:buNone/>
              <a:defRPr sz="2000">
                <a:solidFill>
                  <a:schemeClr val="tx1"/>
                </a:solidFill>
                <a:latin typeface="Poppins" pitchFamily="2" charset="77"/>
                <a:cs typeface="Poppins" pitchFamily="2" charset="77"/>
              </a:defRPr>
            </a:lvl2pPr>
            <a:lvl3pPr marL="231775" indent="0">
              <a:buNone/>
              <a:tabLst/>
              <a:defRPr sz="2000">
                <a:solidFill>
                  <a:schemeClr val="tx1"/>
                </a:solidFill>
                <a:latin typeface="Poppins" pitchFamily="2" charset="77"/>
                <a:cs typeface="Poppins" pitchFamily="2" charset="77"/>
              </a:defRPr>
            </a:lvl3pPr>
            <a:lvl4pPr marL="460375" indent="0">
              <a:buNone/>
              <a:defRPr>
                <a:solidFill>
                  <a:schemeClr val="tx1"/>
                </a:solidFill>
                <a:latin typeface="Poppins" pitchFamily="2" charset="77"/>
                <a:cs typeface="Poppins" pitchFamily="2" charset="77"/>
              </a:defRPr>
            </a:lvl4pPr>
            <a:lvl5pPr marL="685800" indent="0">
              <a:buNone/>
              <a:tabLst/>
              <a:defRPr>
                <a:solidFill>
                  <a:schemeClr val="tx1"/>
                </a:solidFill>
                <a:latin typeface="Poppins" pitchFamily="2" charset="77"/>
                <a:cs typeface="Poppi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39778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 exam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837" y="334962"/>
            <a:ext cx="11889564" cy="917575"/>
          </a:xfrm>
        </p:spPr>
        <p:txBody>
          <a:bodyPr/>
          <a:lstStyle>
            <a:lvl1pPr>
              <a:defRPr baseline="0">
                <a:solidFill>
                  <a:schemeClr val="bg1"/>
                </a:solidFill>
              </a:defRPr>
            </a:lvl1pPr>
          </a:lstStyle>
          <a:p>
            <a:r>
              <a:rPr lang="en-US"/>
              <a:t>Slide for developer code</a:t>
            </a:r>
          </a:p>
        </p:txBody>
      </p:sp>
      <p:sp>
        <p:nvSpPr>
          <p:cNvPr id="5" name="Text Placeholder 4"/>
          <p:cNvSpPr>
            <a:spLocks noGrp="1"/>
          </p:cNvSpPr>
          <p:nvPr>
            <p:ph type="body" sz="quarter" idx="10"/>
          </p:nvPr>
        </p:nvSpPr>
        <p:spPr>
          <a:xfrm>
            <a:off x="731837" y="1401762"/>
            <a:ext cx="11887199" cy="2262631"/>
          </a:xfrm>
        </p:spPr>
        <p:txBody>
          <a:bodyPr/>
          <a:lstStyle>
            <a:lvl1pPr marL="0" indent="0">
              <a:buNone/>
              <a:defRPr sz="3200">
                <a:solidFill>
                  <a:schemeClr val="bg1"/>
                </a:solidFill>
                <a:latin typeface="Consolas" panose="020B0609020204030204" pitchFamily="49" charset="0"/>
                <a:cs typeface="Consolas" panose="020B0609020204030204" pitchFamily="49" charset="0"/>
              </a:defRPr>
            </a:lvl1pPr>
            <a:lvl2pPr marL="346553" indent="0">
              <a:buNone/>
              <a:defRPr>
                <a:solidFill>
                  <a:schemeClr val="bg1"/>
                </a:solidFill>
                <a:latin typeface="Consolas" panose="020B0609020204030204" pitchFamily="49" charset="0"/>
                <a:cs typeface="Consolas" panose="020B0609020204030204" pitchFamily="49" charset="0"/>
              </a:defRPr>
            </a:lvl2pPr>
            <a:lvl3pPr marL="584607" indent="0">
              <a:buNone/>
              <a:defRPr>
                <a:solidFill>
                  <a:schemeClr val="bg1"/>
                </a:solidFill>
                <a:latin typeface="Consolas" panose="020B0609020204030204" pitchFamily="49" charset="0"/>
                <a:cs typeface="Consolas" panose="020B0609020204030204" pitchFamily="49" charset="0"/>
              </a:defRPr>
            </a:lvl3pPr>
            <a:lvl4pPr marL="814563" indent="0">
              <a:buNone/>
              <a:defRPr>
                <a:solidFill>
                  <a:schemeClr val="bg1"/>
                </a:solidFill>
                <a:latin typeface="Consolas" panose="020B0609020204030204" pitchFamily="49" charset="0"/>
                <a:cs typeface="Consolas" panose="020B0609020204030204" pitchFamily="49" charset="0"/>
              </a:defRPr>
            </a:lvl4pPr>
            <a:lvl5pPr marL="1050997" indent="0">
              <a:buNone/>
              <a:defRPr>
                <a:solidFill>
                  <a:schemeClr val="bg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56024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peaker notes">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731927" y="1668462"/>
            <a:ext cx="10972484" cy="4941350"/>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Poppins" pitchFamily="2" charset="77"/>
                <a:ea typeface="Poppins" pitchFamily="2" charset="77"/>
                <a:cs typeface="Poppins" pitchFamily="2" charset="77"/>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Poppins" pitchFamily="2" charset="77"/>
                <a:ea typeface="Poppins" pitchFamily="2" charset="77"/>
                <a:cs typeface="Poppins" pitchFamily="2" charset="77"/>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Poppins" pitchFamily="2" charset="77"/>
                <a:ea typeface="Poppins" pitchFamily="2" charset="77"/>
                <a:cs typeface="Poppins" pitchFamily="2" charset="77"/>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Poppins" pitchFamily="2" charset="77"/>
                <a:ea typeface="Poppins" pitchFamily="2" charset="77"/>
                <a:cs typeface="Poppins" pitchFamily="2" charset="77"/>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Poppins" pitchFamily="2" charset="77"/>
                <a:ea typeface="Poppins" pitchFamily="2" charset="77"/>
                <a:cs typeface="Poppins" pitchFamily="2" charset="77"/>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white"/>
        <p:txBody>
          <a:bodyPr/>
          <a:lstStyle>
            <a:lvl1pPr>
              <a:defRPr b="1" i="0">
                <a:gradFill>
                  <a:gsLst>
                    <a:gs pos="1250">
                      <a:schemeClr val="tx1"/>
                    </a:gs>
                    <a:gs pos="100000">
                      <a:schemeClr val="tx1"/>
                    </a:gs>
                  </a:gsLst>
                  <a:lin ang="5400000" scaled="0"/>
                </a:gradFill>
                <a:latin typeface="Poppins" pitchFamily="2" charset="77"/>
                <a:ea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153" y="765713"/>
            <a:ext cx="10972484" cy="712249"/>
          </a:xfrm>
          <a:prstGeom prst="rect">
            <a:avLst/>
          </a:prstGeom>
        </p:spPr>
        <p:txBody>
          <a:bodyPr vert="horz" wrap="square" lIns="146304" tIns="91440" rIns="146304" bIns="91440" rtlCol="0" anchor="ctr">
            <a:noAutofit/>
          </a:bodyPr>
          <a:lstStyle/>
          <a:p>
            <a:r>
              <a:rPr lang="en-US"/>
              <a:t>Click to edit Master title style</a:t>
            </a:r>
          </a:p>
        </p:txBody>
      </p:sp>
      <p:pic>
        <p:nvPicPr>
          <p:cNvPr id="20" name="Image" descr="Image">
            <a:extLst>
              <a:ext uri="{FF2B5EF4-FFF2-40B4-BE49-F238E27FC236}">
                <a16:creationId xmlns:a16="http://schemas.microsoft.com/office/drawing/2014/main" id="{3D495861-0AB7-103A-179C-68129584113B}"/>
              </a:ext>
            </a:extLst>
          </p:cNvPr>
          <p:cNvPicPr>
            <a:picLocks noChangeAspect="1"/>
          </p:cNvPicPr>
          <p:nvPr userDrawn="1"/>
        </p:nvPicPr>
        <p:blipFill>
          <a:blip r:embed="rId15">
            <a:alphaModFix amt="40000"/>
          </a:blip>
          <a:stretch>
            <a:fillRect/>
          </a:stretch>
        </p:blipFill>
        <p:spPr>
          <a:xfrm>
            <a:off x="-1" y="-1675"/>
            <a:ext cx="12462954" cy="6996200"/>
          </a:xfrm>
          <a:prstGeom prst="rect">
            <a:avLst/>
          </a:prstGeom>
          <a:ln w="12700">
            <a:miter lim="400000"/>
          </a:ln>
        </p:spPr>
      </p:pic>
      <p:sp>
        <p:nvSpPr>
          <p:cNvPr id="4" name="Text Placeholder 3"/>
          <p:cNvSpPr>
            <a:spLocks noGrp="1"/>
          </p:cNvSpPr>
          <p:nvPr>
            <p:ph type="body" idx="1"/>
          </p:nvPr>
        </p:nvSpPr>
        <p:spPr>
          <a:xfrm>
            <a:off x="731836" y="1668462"/>
            <a:ext cx="10972485" cy="4190999"/>
          </a:xfrm>
          <a:prstGeom prst="rect">
            <a:avLst/>
          </a:prstGeom>
        </p:spPr>
        <p:txBody>
          <a:bodyPr vert="horz" wrap="square" lIns="146304" tIns="91440" rIns="146304" bIns="91440" rtlCol="0">
            <a:noAutofit/>
          </a:bodyPr>
          <a:lstStyle/>
          <a:p>
            <a:pPr lvl="0"/>
            <a:r>
              <a:rPr lang="en-US"/>
              <a:t>Edit Master text styles</a:t>
            </a:r>
          </a:p>
          <a:p>
            <a:pPr lvl="1"/>
            <a:r>
              <a:rPr lang="en-US"/>
              <a:t>Second level</a:t>
            </a:r>
          </a:p>
          <a:p>
            <a:pPr lvl="2"/>
            <a:r>
              <a:rPr lang="en-US"/>
              <a:t>Third level</a:t>
            </a:r>
          </a:p>
        </p:txBody>
      </p:sp>
      <p:grpSp>
        <p:nvGrpSpPr>
          <p:cNvPr id="5" name="Group 4" hidden="1"/>
          <p:cNvGrpSpPr/>
          <p:nvPr userDrawn="1"/>
        </p:nvGrpSpPr>
        <p:grpSpPr>
          <a:xfrm>
            <a:off x="12619037" y="0"/>
            <a:ext cx="952400" cy="5766965"/>
            <a:chOff x="12618968" y="0"/>
            <a:chExt cx="952400" cy="5766965"/>
          </a:xfrm>
        </p:grpSpPr>
        <p:grpSp>
          <p:nvGrpSpPr>
            <p:cNvPr id="6" name="Group 5"/>
            <p:cNvGrpSpPr/>
            <p:nvPr userDrawn="1"/>
          </p:nvGrpSpPr>
          <p:grpSpPr>
            <a:xfrm rot="5400000">
              <a:off x="11582060" y="1045295"/>
              <a:ext cx="2703053" cy="629235"/>
              <a:chOff x="1586734" y="4543426"/>
              <a:chExt cx="2703053" cy="629235"/>
            </a:xfrm>
          </p:grpSpPr>
          <p:sp>
            <p:nvSpPr>
              <p:cNvPr id="14" name="Rectangle 13"/>
              <p:cNvSpPr/>
              <p:nvPr userDrawn="1"/>
            </p:nvSpPr>
            <p:spPr bwMode="auto">
              <a:xfrm>
                <a:off x="1586734" y="4543428"/>
                <a:ext cx="869930" cy="28976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a:t>
                </a:r>
                <a:r>
                  <a:rPr lang="en-US" sz="500" baseline="0">
                    <a:gradFill>
                      <a:gsLst>
                        <a:gs pos="0">
                          <a:srgbClr val="FFFFFF"/>
                        </a:gs>
                        <a:gs pos="100000">
                          <a:srgbClr val="FFFFFF"/>
                        </a:gs>
                      </a:gsLst>
                      <a:lin ang="5400000" scaled="0"/>
                    </a:gradFill>
                    <a:ea typeface="Segoe UI" pitchFamily="34" charset="0"/>
                    <a:cs typeface="Segoe UI" pitchFamily="34" charset="0"/>
                  </a:rPr>
                  <a:t>0 G:0 B:77</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Blue</a:t>
                </a:r>
              </a:p>
              <a:p>
                <a:pPr algn="l" defTabSz="932472" fontAlgn="base">
                  <a:lnSpc>
                    <a:spcPct val="100000"/>
                  </a:lnSpc>
                  <a:spcBef>
                    <a:spcPct val="0"/>
                  </a:spcBef>
                  <a:spcAft>
                    <a:spcPct val="0"/>
                  </a:spcAft>
                </a:pPr>
                <a:r>
                  <a:rPr lang="en-US" sz="500">
                    <a:gradFill>
                      <a:gsLst>
                        <a:gs pos="0">
                          <a:srgbClr val="FFFFFF"/>
                        </a:gs>
                        <a:gs pos="100000">
                          <a:srgbClr val="FFFFFF"/>
                        </a:gs>
                      </a:gsLst>
                      <a:lin ang="5400000" scaled="0"/>
                    </a:gradFill>
                    <a:ea typeface="Segoe UI" pitchFamily="34" charset="0"/>
                    <a:cs typeface="Segoe UI" pitchFamily="34" charset="0"/>
                  </a:rPr>
                  <a:t>R:5</a:t>
                </a:r>
                <a:r>
                  <a:rPr lang="en-US" sz="500" baseline="0">
                    <a:gradFill>
                      <a:gsLst>
                        <a:gs pos="0">
                          <a:srgbClr val="FFFFFF"/>
                        </a:gs>
                        <a:gs pos="100000">
                          <a:srgbClr val="FFFFFF"/>
                        </a:gs>
                      </a:gsLst>
                      <a:lin ang="5400000" scaled="0"/>
                    </a:gradFill>
                    <a:ea typeface="Segoe UI" pitchFamily="34" charset="0"/>
                    <a:cs typeface="Segoe UI" pitchFamily="34" charset="0"/>
                  </a:rPr>
                  <a:t> G:124 B:193</a:t>
                </a:r>
                <a:endParaRPr lang="en-US" sz="50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p:cNvSpPr/>
              <p:nvPr userDrawn="1"/>
            </p:nvSpPr>
            <p:spPr bwMode="auto">
              <a:xfrm>
                <a:off x="3419856"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28302">
                          <a:schemeClr val="bg1"/>
                        </a:gs>
                        <a:gs pos="67000">
                          <a:schemeClr val="bg1"/>
                        </a:gs>
                      </a:gsLst>
                      <a:lin ang="5400000" scaled="1"/>
                    </a:gradFill>
                    <a:latin typeface="+mn-lt"/>
                    <a:ea typeface="Segoe UI" pitchFamily="34" charset="0"/>
                    <a:cs typeface="Segoe UI" pitchFamily="34" charset="0"/>
                  </a:rPr>
                  <a:t>Red</a:t>
                </a:r>
              </a:p>
              <a:p>
                <a:pPr algn="l" defTabSz="932472" fontAlgn="base">
                  <a:lnSpc>
                    <a:spcPct val="100000"/>
                  </a:lnSpc>
                  <a:spcBef>
                    <a:spcPct val="0"/>
                  </a:spcBef>
                  <a:spcAft>
                    <a:spcPct val="0"/>
                  </a:spcAft>
                </a:pPr>
                <a:r>
                  <a:rPr lang="en-US" sz="500">
                    <a:gradFill>
                      <a:gsLst>
                        <a:gs pos="28302">
                          <a:schemeClr val="bg1"/>
                        </a:gs>
                        <a:gs pos="67000">
                          <a:schemeClr val="bg1"/>
                        </a:gs>
                      </a:gsLst>
                      <a:lin ang="5400000" scaled="1"/>
                    </a:gradFill>
                    <a:ea typeface="Segoe UI" pitchFamily="34" charset="0"/>
                    <a:cs typeface="Segoe UI" pitchFamily="34" charset="0"/>
                  </a:rPr>
                  <a:t>R:237</a:t>
                </a:r>
                <a:r>
                  <a:rPr lang="en-US" sz="500" baseline="0">
                    <a:gradFill>
                      <a:gsLst>
                        <a:gs pos="28302">
                          <a:schemeClr val="bg1"/>
                        </a:gs>
                        <a:gs pos="67000">
                          <a:schemeClr val="bg1"/>
                        </a:gs>
                      </a:gsLst>
                      <a:lin ang="5400000" scaled="1"/>
                    </a:gradFill>
                    <a:ea typeface="Segoe UI" pitchFamily="34" charset="0"/>
                    <a:cs typeface="Segoe UI" pitchFamily="34" charset="0"/>
                  </a:rPr>
                  <a:t> G:38 B:36</a:t>
                </a:r>
                <a:endParaRPr lang="en-US" sz="500">
                  <a:gradFill>
                    <a:gsLst>
                      <a:gs pos="28302">
                        <a:schemeClr val="bg1"/>
                      </a:gs>
                      <a:gs pos="67000">
                        <a:schemeClr val="bg1"/>
                      </a:gs>
                    </a:gsLst>
                    <a:lin ang="5400000" scaled="1"/>
                  </a:gradFill>
                  <a:ea typeface="Segoe UI" pitchFamily="34" charset="0"/>
                  <a:cs typeface="Segoe UI" pitchFamily="34" charset="0"/>
                </a:endParaRPr>
              </a:p>
            </p:txBody>
          </p:sp>
          <p:sp>
            <p:nvSpPr>
              <p:cNvPr id="17" name="Rectangle 16"/>
              <p:cNvSpPr/>
              <p:nvPr userDrawn="1"/>
            </p:nvSpPr>
            <p:spPr bwMode="auto">
              <a:xfrm>
                <a:off x="1586734" y="4882895"/>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4717">
                          <a:schemeClr val="tx1"/>
                        </a:gs>
                        <a:gs pos="36000">
                          <a:schemeClr val="tx1"/>
                        </a:gs>
                      </a:gsLst>
                      <a:lin ang="5400000" scaled="0"/>
                    </a:gradFill>
                    <a:latin typeface="+mn-lt"/>
                    <a:ea typeface="Segoe UI" pitchFamily="34" charset="0"/>
                    <a:cs typeface="Segoe UI" pitchFamily="34" charset="0"/>
                  </a:rPr>
                  <a:t>Gold</a:t>
                </a:r>
              </a:p>
              <a:p>
                <a:pPr algn="l" defTabSz="932472" fontAlgn="base">
                  <a:lnSpc>
                    <a:spcPct val="100000"/>
                  </a:lnSpc>
                  <a:spcBef>
                    <a:spcPct val="0"/>
                  </a:spcBef>
                  <a:spcAft>
                    <a:spcPct val="0"/>
                  </a:spcAft>
                </a:pPr>
                <a:r>
                  <a:rPr lang="en-US" sz="500">
                    <a:gradFill>
                      <a:gsLst>
                        <a:gs pos="4717">
                          <a:schemeClr val="tx1"/>
                        </a:gs>
                        <a:gs pos="36000">
                          <a:schemeClr val="tx1"/>
                        </a:gs>
                      </a:gsLst>
                      <a:lin ang="5400000" scaled="0"/>
                    </a:gradFill>
                    <a:ea typeface="Segoe UI" pitchFamily="34" charset="0"/>
                    <a:cs typeface="Segoe UI" pitchFamily="34" charset="0"/>
                  </a:rPr>
                  <a:t>R:254</a:t>
                </a:r>
                <a:r>
                  <a:rPr lang="en-US" sz="500" baseline="0">
                    <a:gradFill>
                      <a:gsLst>
                        <a:gs pos="4717">
                          <a:schemeClr val="tx1"/>
                        </a:gs>
                        <a:gs pos="36000">
                          <a:schemeClr val="tx1"/>
                        </a:gs>
                      </a:gsLst>
                      <a:lin ang="5400000" scaled="0"/>
                    </a:gradFill>
                    <a:ea typeface="Segoe UI" pitchFamily="34" charset="0"/>
                    <a:cs typeface="Segoe UI" pitchFamily="34" charset="0"/>
                  </a:rPr>
                  <a:t> G:197 B:35</a:t>
                </a:r>
                <a:endParaRPr lang="en-US" sz="500">
                  <a:gradFill>
                    <a:gsLst>
                      <a:gs pos="4717">
                        <a:schemeClr val="tx1"/>
                      </a:gs>
                      <a:gs pos="36000">
                        <a:schemeClr val="tx1"/>
                      </a:gs>
                    </a:gsLst>
                    <a:lin ang="5400000" scaled="0"/>
                  </a:gradFill>
                  <a:ea typeface="Segoe UI" pitchFamily="34" charset="0"/>
                  <a:cs typeface="Segoe UI" pitchFamily="34" charset="0"/>
                </a:endParaRPr>
              </a:p>
            </p:txBody>
          </p:sp>
          <p:sp>
            <p:nvSpPr>
              <p:cNvPr id="18" name="Rectangle 17"/>
              <p:cNvSpPr/>
              <p:nvPr userDrawn="1"/>
            </p:nvSpPr>
            <p:spPr bwMode="auto">
              <a:xfrm>
                <a:off x="3419857"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7547">
                          <a:schemeClr val="tx1"/>
                        </a:gs>
                        <a:gs pos="28302">
                          <a:schemeClr val="tx1"/>
                        </a:gs>
                      </a:gsLst>
                      <a:lin ang="5400000" scaled="0"/>
                    </a:gradFill>
                    <a:latin typeface="+mn-lt"/>
                    <a:ea typeface="Segoe UI" pitchFamily="34" charset="0"/>
                    <a:cs typeface="Segoe UI" pitchFamily="34" charset="0"/>
                  </a:rPr>
                  <a:t>Light Green</a:t>
                </a:r>
              </a:p>
              <a:p>
                <a:pPr algn="l" defTabSz="932472" fontAlgn="base">
                  <a:lnSpc>
                    <a:spcPct val="100000"/>
                  </a:lnSpc>
                  <a:spcBef>
                    <a:spcPct val="0"/>
                  </a:spcBef>
                  <a:spcAft>
                    <a:spcPct val="0"/>
                  </a:spcAft>
                </a:pPr>
                <a:r>
                  <a:rPr lang="en-US" sz="500">
                    <a:gradFill>
                      <a:gsLst>
                        <a:gs pos="7547">
                          <a:schemeClr val="tx1"/>
                        </a:gs>
                        <a:gs pos="28302">
                          <a:schemeClr val="tx1"/>
                        </a:gs>
                      </a:gsLst>
                      <a:lin ang="5400000" scaled="0"/>
                    </a:gradFill>
                    <a:ea typeface="Segoe UI" pitchFamily="34" charset="0"/>
                    <a:cs typeface="Segoe UI" pitchFamily="34" charset="0"/>
                  </a:rPr>
                  <a:t>R:</a:t>
                </a:r>
                <a:r>
                  <a:rPr lang="en-US" sz="500" baseline="0">
                    <a:gradFill>
                      <a:gsLst>
                        <a:gs pos="7547">
                          <a:schemeClr val="tx1"/>
                        </a:gs>
                        <a:gs pos="28302">
                          <a:schemeClr val="tx1"/>
                        </a:gs>
                      </a:gsLst>
                      <a:lin ang="5400000" scaled="0"/>
                    </a:gradFill>
                    <a:ea typeface="Segoe UI" pitchFamily="34" charset="0"/>
                    <a:cs typeface="Segoe UI" pitchFamily="34" charset="0"/>
                  </a:rPr>
                  <a:t>186 G:216 B:10</a:t>
                </a:r>
                <a:endParaRPr lang="en-US" sz="500">
                  <a:gradFill>
                    <a:gsLst>
                      <a:gs pos="7547">
                        <a:schemeClr val="tx1"/>
                      </a:gs>
                      <a:gs pos="28302">
                        <a:schemeClr val="tx1"/>
                      </a:gs>
                    </a:gsLst>
                    <a:lin ang="5400000" scaled="0"/>
                  </a:gradFill>
                  <a:ea typeface="Segoe UI" pitchFamily="34" charset="0"/>
                  <a:cs typeface="Segoe UI" pitchFamily="34" charset="0"/>
                </a:endParaRPr>
              </a:p>
            </p:txBody>
          </p:sp>
          <p:sp>
            <p:nvSpPr>
              <p:cNvPr id="19" name="Rectangle 18"/>
              <p:cNvSpPr/>
              <p:nvPr userDrawn="1"/>
            </p:nvSpPr>
            <p:spPr bwMode="auto">
              <a:xfrm>
                <a:off x="2505456" y="4882895"/>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76415">
                          <a:schemeClr val="bg1"/>
                        </a:gs>
                        <a:gs pos="52000">
                          <a:schemeClr val="bg1"/>
                        </a:gs>
                      </a:gsLst>
                      <a:lin ang="5400000" scaled="0"/>
                    </a:gradFill>
                    <a:latin typeface="+mn-lt"/>
                    <a:ea typeface="Segoe UI" pitchFamily="34" charset="0"/>
                    <a:cs typeface="Segoe UI" pitchFamily="34" charset="0"/>
                  </a:rPr>
                  <a:t>Teal</a:t>
                </a:r>
              </a:p>
              <a:p>
                <a:pPr algn="l" defTabSz="932472" fontAlgn="base">
                  <a:lnSpc>
                    <a:spcPct val="100000"/>
                  </a:lnSpc>
                  <a:spcBef>
                    <a:spcPct val="0"/>
                  </a:spcBef>
                  <a:spcAft>
                    <a:spcPct val="0"/>
                  </a:spcAft>
                </a:pPr>
                <a:r>
                  <a:rPr lang="en-US" sz="500">
                    <a:gradFill>
                      <a:gsLst>
                        <a:gs pos="76415">
                          <a:schemeClr val="bg1"/>
                        </a:gs>
                        <a:gs pos="52000">
                          <a:schemeClr val="bg1"/>
                        </a:gs>
                      </a:gsLst>
                      <a:lin ang="5400000" scaled="0"/>
                    </a:gradFill>
                    <a:ea typeface="Segoe UI" pitchFamily="34" charset="0"/>
                    <a:cs typeface="Segoe UI" pitchFamily="34" charset="0"/>
                  </a:rPr>
                  <a:t>R:0</a:t>
                </a:r>
                <a:r>
                  <a:rPr lang="en-US" sz="500" baseline="0">
                    <a:gradFill>
                      <a:gsLst>
                        <a:gs pos="76415">
                          <a:schemeClr val="bg1"/>
                        </a:gs>
                        <a:gs pos="52000">
                          <a:schemeClr val="bg1"/>
                        </a:gs>
                      </a:gsLst>
                      <a:lin ang="5400000" scaled="0"/>
                    </a:gradFill>
                    <a:ea typeface="Segoe UI" pitchFamily="34" charset="0"/>
                    <a:cs typeface="Segoe UI" pitchFamily="34" charset="0"/>
                  </a:rPr>
                  <a:t> G:130 B:114</a:t>
                </a:r>
                <a:endParaRPr lang="en-US" sz="500">
                  <a:gradFill>
                    <a:gsLst>
                      <a:gs pos="76415">
                        <a:schemeClr val="bg1"/>
                      </a:gs>
                      <a:gs pos="52000">
                        <a:schemeClr val="bg1"/>
                      </a:gs>
                    </a:gsLst>
                    <a:lin ang="5400000" scaled="0"/>
                  </a:gradFill>
                  <a:ea typeface="Segoe UI" pitchFamily="34" charset="0"/>
                  <a:cs typeface="Segoe UI" pitchFamily="34" charset="0"/>
                </a:endParaRPr>
              </a:p>
            </p:txBody>
          </p:sp>
        </p:grpSp>
        <p:grpSp>
          <p:nvGrpSpPr>
            <p:cNvPr id="8" name="Group 7"/>
            <p:cNvGrpSpPr/>
            <p:nvPr userDrawn="1"/>
          </p:nvGrpSpPr>
          <p:grpSpPr>
            <a:xfrm rot="5400000">
              <a:off x="11412325" y="4270556"/>
              <a:ext cx="2703052" cy="289766"/>
              <a:chOff x="4476564" y="4543426"/>
              <a:chExt cx="2703052" cy="289766"/>
            </a:xfrm>
          </p:grpSpPr>
          <p:sp>
            <p:nvSpPr>
              <p:cNvPr id="11" name="Rectangle 10"/>
              <p:cNvSpPr/>
              <p:nvPr userDrawn="1"/>
            </p:nvSpPr>
            <p:spPr bwMode="auto">
              <a:xfrm>
                <a:off x="5395286" y="4543426"/>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lvl="0" defTabSz="932472" fontAlgn="base">
                  <a:lnSpc>
                    <a:spcPct val="100000"/>
                  </a:lnSpc>
                  <a:spcBef>
                    <a:spcPct val="0"/>
                  </a:spcBef>
                  <a:spcAft>
                    <a:spcPct val="0"/>
                  </a:spcAft>
                </a:pPr>
                <a:r>
                  <a:rPr lang="en-US" sz="500" b="1" baseline="0">
                    <a:gradFill>
                      <a:gsLst>
                        <a:gs pos="16981">
                          <a:schemeClr val="tx1"/>
                        </a:gs>
                        <a:gs pos="48000">
                          <a:schemeClr val="tx1"/>
                        </a:gs>
                      </a:gsLst>
                      <a:lin ang="5400000" scaled="0"/>
                    </a:gradFill>
                    <a:ea typeface="Segoe UI" pitchFamily="34" charset="0"/>
                    <a:cs typeface="Segoe UI" pitchFamily="34" charset="0"/>
                  </a:rPr>
                  <a:t>Light Blue</a:t>
                </a:r>
              </a:p>
              <a:p>
                <a:pPr lvl="0" defTabSz="932472" fontAlgn="base">
                  <a:lnSpc>
                    <a:spcPct val="100000"/>
                  </a:lnSpc>
                  <a:spcBef>
                    <a:spcPct val="0"/>
                  </a:spcBef>
                  <a:spcAft>
                    <a:spcPct val="0"/>
                  </a:spcAft>
                </a:pPr>
                <a:r>
                  <a:rPr lang="en-US" sz="500" b="1" baseline="0">
                    <a:gradFill>
                      <a:gsLst>
                        <a:gs pos="16981">
                          <a:schemeClr val="tx1"/>
                        </a:gs>
                        <a:gs pos="48000">
                          <a:schemeClr val="tx1"/>
                        </a:gs>
                      </a:gsLst>
                      <a:lin ang="5400000" scaled="0"/>
                    </a:gradFill>
                    <a:ea typeface="Segoe UI" pitchFamily="34" charset="0"/>
                    <a:cs typeface="Segoe UI" pitchFamily="34" charset="0"/>
                  </a:rPr>
                  <a:t>R:0 G:188 B:242</a:t>
                </a:r>
              </a:p>
            </p:txBody>
          </p:sp>
          <p:sp>
            <p:nvSpPr>
              <p:cNvPr id="12" name="Rectangle 11"/>
              <p:cNvSpPr/>
              <p:nvPr userDrawn="1"/>
            </p:nvSpPr>
            <p:spPr bwMode="auto">
              <a:xfrm>
                <a:off x="6309686" y="4543426"/>
                <a:ext cx="869930" cy="289766"/>
              </a:xfrm>
              <a:prstGeom prst="rect">
                <a:avLst/>
              </a:prstGeom>
              <a:solidFill>
                <a:srgbClr val="004B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0">
                          <a:srgbClr val="FFFFFF"/>
                        </a:gs>
                        <a:gs pos="100000">
                          <a:srgbClr val="FFFFFF"/>
                        </a:gs>
                      </a:gsLst>
                      <a:lin ang="5400000" scaled="0"/>
                    </a:gradFill>
                    <a:latin typeface="+mn-lt"/>
                    <a:ea typeface="Segoe UI" pitchFamily="34" charset="0"/>
                    <a:cs typeface="Segoe UI" pitchFamily="34" charset="0"/>
                  </a:rPr>
                  <a:t>Dark Teal</a:t>
                </a:r>
              </a:p>
              <a:p>
                <a:pPr algn="l" defTabSz="932472" fontAlgn="base">
                  <a:lnSpc>
                    <a:spcPct val="100000"/>
                  </a:lnSpc>
                  <a:spcBef>
                    <a:spcPct val="0"/>
                  </a:spcBef>
                  <a:spcAft>
                    <a:spcPct val="0"/>
                  </a:spcAft>
                </a:pPr>
                <a:r>
                  <a:rPr lang="en-US" sz="500">
                    <a:gradFill>
                      <a:gsLst>
                        <a:gs pos="2092">
                          <a:srgbClr val="F8F8F8"/>
                        </a:gs>
                        <a:gs pos="10042">
                          <a:srgbClr val="F8F8F8"/>
                        </a:gs>
                      </a:gsLst>
                      <a:lin ang="5400000" scaled="0"/>
                    </a:gradFill>
                    <a:ea typeface="Segoe UI" pitchFamily="34" charset="0"/>
                    <a:cs typeface="Segoe UI" pitchFamily="34" charset="0"/>
                  </a:rPr>
                  <a:t>R:0</a:t>
                </a:r>
                <a:r>
                  <a:rPr lang="en-US" sz="500" baseline="0">
                    <a:gradFill>
                      <a:gsLst>
                        <a:gs pos="2092">
                          <a:srgbClr val="F8F8F8"/>
                        </a:gs>
                        <a:gs pos="10042">
                          <a:srgbClr val="F8F8F8"/>
                        </a:gs>
                      </a:gsLst>
                      <a:lin ang="5400000" scaled="0"/>
                    </a:gradFill>
                    <a:ea typeface="Segoe UI" pitchFamily="34" charset="0"/>
                    <a:cs typeface="Segoe UI" pitchFamily="34" charset="0"/>
                  </a:rPr>
                  <a:t> G:75 B:80</a:t>
                </a:r>
              </a:p>
            </p:txBody>
          </p:sp>
          <p:sp>
            <p:nvSpPr>
              <p:cNvPr id="13" name="Rectangle 12"/>
              <p:cNvSpPr/>
              <p:nvPr userDrawn="1"/>
            </p:nvSpPr>
            <p:spPr bwMode="auto">
              <a:xfrm>
                <a:off x="4476564" y="4543426"/>
                <a:ext cx="869930" cy="289766"/>
              </a:xfrm>
              <a:prstGeom prst="rect">
                <a:avLst/>
              </a:prstGeom>
              <a:solidFill>
                <a:srgbClr val="9696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a:gradFill>
                      <a:gsLst>
                        <a:gs pos="2830">
                          <a:schemeClr val="bg2">
                            <a:lumMod val="10000"/>
                          </a:schemeClr>
                        </a:gs>
                        <a:gs pos="16981">
                          <a:schemeClr val="bg2">
                            <a:lumMod val="10000"/>
                          </a:schemeClr>
                        </a:gs>
                      </a:gsLst>
                      <a:lin ang="5400000" scaled="0"/>
                    </a:gradFill>
                    <a:latin typeface="+mn-lt"/>
                    <a:ea typeface="Segoe UI" pitchFamily="34" charset="0"/>
                    <a:cs typeface="Segoe UI" pitchFamily="34" charset="0"/>
                  </a:rPr>
                  <a:t>Gray</a:t>
                </a:r>
              </a:p>
              <a:p>
                <a:pPr algn="l" defTabSz="932472" fontAlgn="base">
                  <a:lnSpc>
                    <a:spcPct val="100000"/>
                  </a:lnSpc>
                  <a:spcBef>
                    <a:spcPct val="0"/>
                  </a:spcBef>
                  <a:spcAft>
                    <a:spcPct val="0"/>
                  </a:spcAft>
                </a:pPr>
                <a:r>
                  <a:rPr lang="en-US" sz="500">
                    <a:gradFill>
                      <a:gsLst>
                        <a:gs pos="2830">
                          <a:schemeClr val="bg2">
                            <a:lumMod val="10000"/>
                          </a:schemeClr>
                        </a:gs>
                        <a:gs pos="16981">
                          <a:schemeClr val="bg2">
                            <a:lumMod val="10000"/>
                          </a:schemeClr>
                        </a:gs>
                      </a:gsLst>
                      <a:lin ang="5400000" scaled="0"/>
                    </a:gradFill>
                    <a:ea typeface="Segoe UI" pitchFamily="34" charset="0"/>
                    <a:cs typeface="Segoe UI" pitchFamily="34" charset="0"/>
                  </a:rPr>
                  <a:t>R:150</a:t>
                </a:r>
                <a:r>
                  <a:rPr lang="en-US" sz="500" baseline="0">
                    <a:gradFill>
                      <a:gsLst>
                        <a:gs pos="2830">
                          <a:schemeClr val="bg2">
                            <a:lumMod val="10000"/>
                          </a:schemeClr>
                        </a:gs>
                        <a:gs pos="16981">
                          <a:schemeClr val="bg2">
                            <a:lumMod val="10000"/>
                          </a:schemeClr>
                        </a:gs>
                      </a:gsLst>
                      <a:lin ang="5400000" scaled="0"/>
                    </a:gradFill>
                    <a:ea typeface="Segoe UI" pitchFamily="34" charset="0"/>
                    <a:cs typeface="Segoe UI" pitchFamily="34" charset="0"/>
                  </a:rPr>
                  <a:t> G:150 B:150</a:t>
                </a:r>
                <a:endParaRPr lang="en-US" sz="500">
                  <a:gradFill>
                    <a:gsLst>
                      <a:gs pos="2830">
                        <a:schemeClr val="bg2">
                          <a:lumMod val="10000"/>
                        </a:schemeClr>
                      </a:gs>
                      <a:gs pos="16981">
                        <a:schemeClr val="bg2">
                          <a:lumMod val="10000"/>
                        </a:schemeClr>
                      </a:gs>
                    </a:gsLst>
                    <a:lin ang="5400000" scaled="0"/>
                  </a:gradFill>
                  <a:ea typeface="Segoe UI" pitchFamily="34" charset="0"/>
                  <a:cs typeface="Segoe UI" pitchFamily="34" charset="0"/>
                </a:endParaRPr>
              </a:p>
            </p:txBody>
          </p:sp>
        </p:grpSp>
        <p:sp>
          <p:nvSpPr>
            <p:cNvPr id="9" name="TextBox 8"/>
            <p:cNvSpPr txBox="1"/>
            <p:nvPr userDrawn="1"/>
          </p:nvSpPr>
          <p:spPr>
            <a:xfrm rot="5400000">
              <a:off x="12988035" y="260168"/>
              <a:ext cx="843501" cy="323165"/>
            </a:xfrm>
            <a:prstGeom prst="rect">
              <a:avLst/>
            </a:prstGeom>
            <a:noFill/>
          </p:spPr>
          <p:txBody>
            <a:bodyPr wrap="none" lIns="0" tIns="91440" rIns="182880" bIns="91440" rtlCol="0">
              <a:spAutoFit/>
            </a:bodyPr>
            <a:lstStyle/>
            <a:p>
              <a:pPr>
                <a:lnSpc>
                  <a:spcPct val="90000"/>
                </a:lnSpc>
                <a:spcAft>
                  <a:spcPts val="600"/>
                </a:spcAft>
              </a:pPr>
              <a:r>
                <a:rPr lang="en-US" sz="1000">
                  <a:gradFill>
                    <a:gsLst>
                      <a:gs pos="2917">
                        <a:schemeClr val="tx1"/>
                      </a:gs>
                      <a:gs pos="30000">
                        <a:schemeClr val="tx1"/>
                      </a:gs>
                    </a:gsLst>
                    <a:lin ang="5400000" scaled="0"/>
                  </a:gradFill>
                </a:rPr>
                <a:t>Main colors</a:t>
              </a:r>
            </a:p>
          </p:txBody>
        </p:sp>
        <p:sp>
          <p:nvSpPr>
            <p:cNvPr id="10" name="TextBox 9"/>
            <p:cNvSpPr txBox="1"/>
            <p:nvPr userDrawn="1"/>
          </p:nvSpPr>
          <p:spPr>
            <a:xfrm rot="5400000">
              <a:off x="11742070" y="4230580"/>
              <a:ext cx="2656496" cy="323165"/>
            </a:xfrm>
            <a:prstGeom prst="rect">
              <a:avLst/>
            </a:prstGeom>
            <a:noFill/>
          </p:spPr>
          <p:txBody>
            <a:bodyPr wrap="none" lIns="0" tIns="91440" rIns="182880" bIns="91440" rtlCol="0">
              <a:spAutoFit/>
            </a:bodyPr>
            <a:lstStyle/>
            <a:p>
              <a:pPr>
                <a:lnSpc>
                  <a:spcPct val="90000"/>
                </a:lnSpc>
                <a:spcAft>
                  <a:spcPts val="600"/>
                </a:spcAft>
              </a:pPr>
              <a:r>
                <a:rPr lang="en-US" sz="1000">
                  <a:gradFill>
                    <a:gsLst>
                      <a:gs pos="2917">
                        <a:schemeClr val="tx1"/>
                      </a:gs>
                      <a:gs pos="30000">
                        <a:schemeClr val="tx1"/>
                      </a:gs>
                    </a:gsLst>
                    <a:lin ang="5400000" scaled="0"/>
                  </a:gradFill>
                </a:rPr>
                <a:t>Secondary colors (use only when</a:t>
              </a:r>
              <a:r>
                <a:rPr lang="en-US" sz="1000" baseline="0">
                  <a:gradFill>
                    <a:gsLst>
                      <a:gs pos="2917">
                        <a:schemeClr val="tx1"/>
                      </a:gs>
                      <a:gs pos="30000">
                        <a:schemeClr val="tx1"/>
                      </a:gs>
                    </a:gsLst>
                    <a:lin ang="5400000" scaled="0"/>
                  </a:gradFill>
                </a:rPr>
                <a:t> necessary)</a:t>
              </a:r>
              <a:endParaRPr lang="en-US" sz="1000">
                <a:gradFill>
                  <a:gsLst>
                    <a:gs pos="2917">
                      <a:schemeClr val="tx1"/>
                    </a:gs>
                    <a:gs pos="30000">
                      <a:schemeClr val="tx1"/>
                    </a:gs>
                  </a:gsLst>
                  <a:lin ang="5400000" scaled="0"/>
                </a:gradFill>
              </a:endParaRPr>
            </a:p>
          </p:txBody>
        </p:sp>
      </p:grpSp>
      <p:pic>
        <p:nvPicPr>
          <p:cNvPr id="21" name="object 3" descr="object 3">
            <a:extLst>
              <a:ext uri="{FF2B5EF4-FFF2-40B4-BE49-F238E27FC236}">
                <a16:creationId xmlns:a16="http://schemas.microsoft.com/office/drawing/2014/main" id="{ED07FE4C-C6B5-2805-54E2-372049C162B2}"/>
              </a:ext>
            </a:extLst>
          </p:cNvPr>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0" y="6049961"/>
            <a:ext cx="12462953" cy="944564"/>
          </a:xfrm>
          <a:prstGeom prst="rect">
            <a:avLst/>
          </a:prstGeom>
          <a:ln w="12700" cap="flat">
            <a:noFill/>
            <a:miter lim="400000"/>
          </a:ln>
          <a:effectLst/>
        </p:spPr>
      </p:pic>
      <p:sp>
        <p:nvSpPr>
          <p:cNvPr id="3" name="object 10">
            <a:extLst>
              <a:ext uri="{FF2B5EF4-FFF2-40B4-BE49-F238E27FC236}">
                <a16:creationId xmlns:a16="http://schemas.microsoft.com/office/drawing/2014/main" id="{FDAC7605-1A2A-2BC3-3AC8-3BD446317472}"/>
              </a:ext>
            </a:extLst>
          </p:cNvPr>
          <p:cNvSpPr txBox="1"/>
          <p:nvPr userDrawn="1"/>
        </p:nvSpPr>
        <p:spPr>
          <a:xfrm>
            <a:off x="713677" y="6469062"/>
            <a:ext cx="2684147" cy="1846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1300" spc="215">
                <a:solidFill>
                  <a:srgbClr val="3C474C"/>
                </a:solidFill>
                <a:latin typeface="Lucida Sans Unicode"/>
                <a:ea typeface="Lucida Sans Unicode"/>
                <a:cs typeface="Lucida Sans Unicode"/>
                <a:sym typeface="Lucida Sans Unicode"/>
              </a:defRPr>
            </a:pPr>
            <a:r>
              <a:rPr sz="1200">
                <a:solidFill>
                  <a:schemeClr val="bg1"/>
                </a:solidFill>
                <a:latin typeface="Poppins" pitchFamily="2" charset="77"/>
                <a:cs typeface="Poppins" pitchFamily="2" charset="77"/>
              </a:rPr>
              <a:t>@</a:t>
            </a:r>
            <a:r>
              <a:rPr sz="1200" spc="-65">
                <a:solidFill>
                  <a:schemeClr val="bg1"/>
                </a:solidFill>
                <a:latin typeface="Poppins" pitchFamily="2" charset="77"/>
                <a:cs typeface="Poppins" pitchFamily="2" charset="77"/>
              </a:rPr>
              <a:t> </a:t>
            </a:r>
            <a:r>
              <a:rPr sz="1200" spc="-50">
                <a:solidFill>
                  <a:schemeClr val="bg1"/>
                </a:solidFill>
                <a:latin typeface="Poppins" pitchFamily="2" charset="77"/>
                <a:cs typeface="Poppins" pitchFamily="2" charset="77"/>
              </a:rPr>
              <a:t>2023</a:t>
            </a:r>
            <a:r>
              <a:rPr sz="1200" spc="-65">
                <a:solidFill>
                  <a:schemeClr val="bg1"/>
                </a:solidFill>
                <a:latin typeface="Poppins" pitchFamily="2" charset="77"/>
                <a:cs typeface="Poppins" pitchFamily="2" charset="77"/>
              </a:rPr>
              <a:t> </a:t>
            </a:r>
            <a:r>
              <a:rPr sz="1200" spc="60">
                <a:solidFill>
                  <a:schemeClr val="bg1"/>
                </a:solidFill>
                <a:latin typeface="Poppins" pitchFamily="2" charset="77"/>
                <a:cs typeface="Poppins" pitchFamily="2" charset="77"/>
              </a:rPr>
              <a:t>Dynamic</a:t>
            </a:r>
            <a:r>
              <a:rPr sz="1200" spc="-65">
                <a:solidFill>
                  <a:schemeClr val="bg1"/>
                </a:solidFill>
                <a:latin typeface="Poppins" pitchFamily="2" charset="77"/>
                <a:cs typeface="Poppins" pitchFamily="2" charset="77"/>
              </a:rPr>
              <a:t> </a:t>
            </a:r>
            <a:r>
              <a:rPr sz="1200" spc="40">
                <a:solidFill>
                  <a:schemeClr val="bg1"/>
                </a:solidFill>
                <a:latin typeface="Poppins" pitchFamily="2" charset="77"/>
                <a:cs typeface="Poppins" pitchFamily="2" charset="77"/>
              </a:rPr>
              <a:t>Communities</a:t>
            </a:r>
          </a:p>
        </p:txBody>
      </p:sp>
      <p:pic>
        <p:nvPicPr>
          <p:cNvPr id="25" name="Picture 24">
            <a:extLst>
              <a:ext uri="{FF2B5EF4-FFF2-40B4-BE49-F238E27FC236}">
                <a16:creationId xmlns:a16="http://schemas.microsoft.com/office/drawing/2014/main" id="{C85F8AC8-55C1-1E94-6F6A-6F8EF7ACDFA7}"/>
              </a:ext>
            </a:extLst>
          </p:cNvPr>
          <p:cNvPicPr>
            <a:picLocks noChangeAspect="1"/>
          </p:cNvPicPr>
          <p:nvPr userDrawn="1"/>
        </p:nvPicPr>
        <p:blipFill>
          <a:blip r:embed="rId17"/>
          <a:stretch>
            <a:fillRect/>
          </a:stretch>
        </p:blipFill>
        <p:spPr>
          <a:xfrm>
            <a:off x="9337675" y="118013"/>
            <a:ext cx="3098800" cy="1104900"/>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5" r:id="rId1"/>
    <p:sldLayoutId id="2147484314" r:id="rId2"/>
    <p:sldLayoutId id="2147484339" r:id="rId3"/>
    <p:sldLayoutId id="2147484295" r:id="rId4"/>
    <p:sldLayoutId id="2147484340" r:id="rId5"/>
    <p:sldLayoutId id="2147484245" r:id="rId6"/>
    <p:sldLayoutId id="2147484297" r:id="rId7"/>
    <p:sldLayoutId id="2147484338" r:id="rId8"/>
    <p:sldLayoutId id="2147484263" r:id="rId9"/>
    <p:sldLayoutId id="2147484337" r:id="rId10"/>
    <p:sldLayoutId id="2147484341" r:id="rId11"/>
    <p:sldLayoutId id="2147484344" r:id="rId12"/>
    <p:sldLayoutId id="2147484347" r:id="rId13"/>
  </p:sldLayoutIdLst>
  <p:transition>
    <p:fade/>
  </p:transition>
  <p:txStyles>
    <p:titleStyle>
      <a:lvl1pPr algn="l" defTabSz="932742" rtl="0" eaLnBrk="1" latinLnBrk="0" hangingPunct="1">
        <a:lnSpc>
          <a:spcPct val="90000"/>
        </a:lnSpc>
        <a:spcBef>
          <a:spcPct val="0"/>
        </a:spcBef>
        <a:buNone/>
        <a:defRPr lang="en-US" sz="40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Poppins" pitchFamily="2" charset="77"/>
          <a:ea typeface="+mn-ea"/>
          <a:cs typeface="Poppins" pitchFamily="2" charset="77"/>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Poppins" pitchFamily="2" charset="77"/>
          <a:ea typeface="+mn-ea"/>
          <a:cs typeface="Poppins" pitchFamily="2" charset="77"/>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Poppins" pitchFamily="2" charset="77"/>
          <a:ea typeface="+mn-ea"/>
          <a:cs typeface="Poppins" pitchFamily="2" charset="77"/>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33" userDrawn="1">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40" userDrawn="1">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mailto:Mac@caf2code.com" TargetMode="External"/><Relationship Id="rId2" Type="http://schemas.openxmlformats.org/officeDocument/2006/relationships/hyperlink" Target="mailto:Brittany@caf2code.com" TargetMode="Externa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1.png"/><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3.emf"/><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9AF1B0-4DAB-4458-0669-0DCD524BE89D}"/>
              </a:ext>
            </a:extLst>
          </p:cNvPr>
          <p:cNvSpPr>
            <a:spLocks noGrp="1"/>
          </p:cNvSpPr>
          <p:nvPr>
            <p:ph type="title"/>
          </p:nvPr>
        </p:nvSpPr>
        <p:spPr>
          <a:xfrm>
            <a:off x="655637" y="1935162"/>
            <a:ext cx="7086600" cy="1351952"/>
          </a:xfrm>
        </p:spPr>
        <p:txBody>
          <a:bodyPr vert="horz" wrap="square" lIns="146304" tIns="91440" rIns="146304" bIns="91440" rtlCol="0" anchor="ctr">
            <a:noAutofit/>
          </a:bodyPr>
          <a:lstStyle>
            <a:lvl1pPr>
              <a:defRPr sz="4400"/>
            </a:lvl1pPr>
          </a:lstStyle>
          <a:p>
            <a:r>
              <a:rPr lang="en-US" sz="4000">
                <a:solidFill>
                  <a:srgbClr val="1E275C"/>
                </a:solidFill>
                <a:latin typeface="+mj-lt"/>
                <a:cs typeface="Segoe UI" pitchFamily="34" charset="0"/>
              </a:rPr>
              <a:t>Challenges of Dynamics 365 F&amp;O in the Weeks and Months After Go-Live</a:t>
            </a:r>
          </a:p>
        </p:txBody>
      </p:sp>
      <p:sp>
        <p:nvSpPr>
          <p:cNvPr id="2" name="Title 1">
            <a:extLst>
              <a:ext uri="{FF2B5EF4-FFF2-40B4-BE49-F238E27FC236}">
                <a16:creationId xmlns:a16="http://schemas.microsoft.com/office/drawing/2014/main" id="{542A2B0F-5646-24B3-038D-BC26E715F53B}"/>
              </a:ext>
            </a:extLst>
          </p:cNvPr>
          <p:cNvSpPr txBox="1">
            <a:spLocks/>
          </p:cNvSpPr>
          <p:nvPr/>
        </p:nvSpPr>
        <p:spPr>
          <a:xfrm>
            <a:off x="-2222360" y="4205001"/>
            <a:ext cx="10566544" cy="1351952"/>
          </a:xfrm>
          <a:prstGeom prst="rect">
            <a:avLst/>
          </a:prstGeom>
          <a:ln>
            <a:noFill/>
          </a:ln>
        </p:spPr>
        <p:txBody>
          <a:bodyPr vert="horz" wrap="square" lIns="146304" tIns="91440" rIns="146304" bIns="91440" rtlCol="0" anchor="ctr">
            <a:noAutofit/>
          </a:bodyPr>
          <a:lstStyle>
            <a:lvl1pPr algn="l" defTabSz="932742" rtl="0" eaLnBrk="1" latinLnBrk="0" hangingPunct="1">
              <a:lnSpc>
                <a:spcPct val="90000"/>
              </a:lnSpc>
              <a:spcBef>
                <a:spcPct val="0"/>
              </a:spcBef>
              <a:buNone/>
              <a:defRPr lang="en-US" sz="4400" b="1" i="0" kern="1200" cap="none" spc="-102" baseline="0">
                <a:ln w="3175">
                  <a:noFill/>
                </a:ln>
                <a:gradFill>
                  <a:gsLst>
                    <a:gs pos="1250">
                      <a:schemeClr val="tx1"/>
                    </a:gs>
                    <a:gs pos="100000">
                      <a:schemeClr val="tx1"/>
                    </a:gs>
                  </a:gsLst>
                  <a:lin ang="5400000" scaled="0"/>
                </a:gradFill>
                <a:effectLst/>
                <a:latin typeface="Poppins" pitchFamily="2" charset="77"/>
                <a:ea typeface="+mn-ea"/>
                <a:cs typeface="Poppins" pitchFamily="2" charset="77"/>
              </a:defRPr>
            </a:lvl1pPr>
          </a:lstStyle>
          <a:p>
            <a:pPr algn="ctr"/>
            <a:r>
              <a:rPr lang="en-US" sz="2600">
                <a:solidFill>
                  <a:srgbClr val="1E275C"/>
                </a:solidFill>
              </a:rPr>
              <a:t>Brittany Burke  &amp;  Benjamin Breeden</a:t>
            </a:r>
          </a:p>
        </p:txBody>
      </p:sp>
      <p:sp>
        <p:nvSpPr>
          <p:cNvPr id="4" name="Oval 3">
            <a:extLst>
              <a:ext uri="{FF2B5EF4-FFF2-40B4-BE49-F238E27FC236}">
                <a16:creationId xmlns:a16="http://schemas.microsoft.com/office/drawing/2014/main" id="{776A7F95-0B99-8484-9584-F421AA9984E0}"/>
              </a:ext>
            </a:extLst>
          </p:cNvPr>
          <p:cNvSpPr/>
          <p:nvPr/>
        </p:nvSpPr>
        <p:spPr bwMode="auto">
          <a:xfrm>
            <a:off x="1066774" y="5080073"/>
            <a:ext cx="856240" cy="849602"/>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latin typeface="Poppins" pitchFamily="2" charset="77"/>
                <a:ea typeface="Segoe UI" pitchFamily="34" charset="0"/>
                <a:cs typeface="Poppins" pitchFamily="2" charset="77"/>
              </a:rPr>
              <a:t> </a:t>
            </a:r>
          </a:p>
        </p:txBody>
      </p:sp>
      <p:sp>
        <p:nvSpPr>
          <p:cNvPr id="6" name="Oval 5">
            <a:extLst>
              <a:ext uri="{FF2B5EF4-FFF2-40B4-BE49-F238E27FC236}">
                <a16:creationId xmlns:a16="http://schemas.microsoft.com/office/drawing/2014/main" id="{22E24654-1758-34BE-80F8-4A9A67C3CBF2}"/>
              </a:ext>
            </a:extLst>
          </p:cNvPr>
          <p:cNvSpPr/>
          <p:nvPr/>
        </p:nvSpPr>
        <p:spPr bwMode="auto">
          <a:xfrm>
            <a:off x="4039852" y="5080072"/>
            <a:ext cx="856240" cy="849603"/>
          </a:xfrm>
          <a:prstGeom prst="ellipse">
            <a:avLst/>
          </a:prstGeom>
          <a:blipFill>
            <a:blip r:embed="rId3"/>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Poppins" pitchFamily="2" charset="77"/>
              <a:ea typeface="Segoe UI" pitchFamily="34" charset="0"/>
              <a:cs typeface="Poppins" pitchFamily="2" charset="77"/>
            </a:endParaRPr>
          </a:p>
        </p:txBody>
      </p:sp>
      <p:grpSp>
        <p:nvGrpSpPr>
          <p:cNvPr id="18" name="Group 17">
            <a:extLst>
              <a:ext uri="{FF2B5EF4-FFF2-40B4-BE49-F238E27FC236}">
                <a16:creationId xmlns:a16="http://schemas.microsoft.com/office/drawing/2014/main" id="{A124295D-57EC-51C2-78FE-B90A6AE3D3B0}"/>
              </a:ext>
            </a:extLst>
          </p:cNvPr>
          <p:cNvGrpSpPr/>
          <p:nvPr/>
        </p:nvGrpSpPr>
        <p:grpSpPr>
          <a:xfrm>
            <a:off x="9358941" y="1663367"/>
            <a:ext cx="3098800" cy="1104900"/>
            <a:chOff x="9213850" y="2726071"/>
            <a:chExt cx="3098800" cy="1104900"/>
          </a:xfrm>
        </p:grpSpPr>
        <p:grpSp>
          <p:nvGrpSpPr>
            <p:cNvPr id="19" name="Group 18">
              <a:extLst>
                <a:ext uri="{FF2B5EF4-FFF2-40B4-BE49-F238E27FC236}">
                  <a16:creationId xmlns:a16="http://schemas.microsoft.com/office/drawing/2014/main" id="{E835D3BC-BBA5-1B2B-94E7-2C7E4DAF8423}"/>
                </a:ext>
              </a:extLst>
            </p:cNvPr>
            <p:cNvGrpSpPr/>
            <p:nvPr/>
          </p:nvGrpSpPr>
          <p:grpSpPr>
            <a:xfrm>
              <a:off x="9213850" y="2726071"/>
              <a:ext cx="3098800" cy="1104900"/>
              <a:chOff x="9213850" y="2726071"/>
              <a:chExt cx="3098800" cy="1104900"/>
            </a:xfrm>
          </p:grpSpPr>
          <p:pic>
            <p:nvPicPr>
              <p:cNvPr id="21" name="Picture 20">
                <a:extLst>
                  <a:ext uri="{FF2B5EF4-FFF2-40B4-BE49-F238E27FC236}">
                    <a16:creationId xmlns:a16="http://schemas.microsoft.com/office/drawing/2014/main" id="{8C0240CD-D570-6974-B320-5D24D1C1442A}"/>
                  </a:ext>
                </a:extLst>
              </p:cNvPr>
              <p:cNvPicPr>
                <a:picLocks noChangeAspect="1"/>
              </p:cNvPicPr>
              <p:nvPr/>
            </p:nvPicPr>
            <p:blipFill>
              <a:blip r:embed="rId4"/>
              <a:stretch>
                <a:fillRect/>
              </a:stretch>
            </p:blipFill>
            <p:spPr>
              <a:xfrm>
                <a:off x="9213850" y="2726071"/>
                <a:ext cx="3098800" cy="1104900"/>
              </a:xfrm>
              <a:prstGeom prst="rect">
                <a:avLst/>
              </a:prstGeom>
            </p:spPr>
          </p:pic>
          <p:sp>
            <p:nvSpPr>
              <p:cNvPr id="22" name="Rectangle 21">
                <a:extLst>
                  <a:ext uri="{FF2B5EF4-FFF2-40B4-BE49-F238E27FC236}">
                    <a16:creationId xmlns:a16="http://schemas.microsoft.com/office/drawing/2014/main" id="{946F9D88-E9BF-0986-62A7-D0D6B3619E0F}"/>
                  </a:ext>
                </a:extLst>
              </p:cNvPr>
              <p:cNvSpPr/>
              <p:nvPr/>
            </p:nvSpPr>
            <p:spPr bwMode="auto">
              <a:xfrm>
                <a:off x="9551627" y="2838450"/>
                <a:ext cx="2697523" cy="864719"/>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pic>
          <p:nvPicPr>
            <p:cNvPr id="20" name="Picture 2">
              <a:extLst>
                <a:ext uri="{FF2B5EF4-FFF2-40B4-BE49-F238E27FC236}">
                  <a16:creationId xmlns:a16="http://schemas.microsoft.com/office/drawing/2014/main" id="{63255108-B357-FE05-F1E9-78A7D05187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2631" y="2859421"/>
              <a:ext cx="284001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2">
            <a:extLst>
              <a:ext uri="{FF2B5EF4-FFF2-40B4-BE49-F238E27FC236}">
                <a16:creationId xmlns:a16="http://schemas.microsoft.com/office/drawing/2014/main" id="{1F86589A-EF97-95CC-BCE5-BCE4B5A2BAB0}"/>
              </a:ext>
            </a:extLst>
          </p:cNvPr>
          <p:cNvSpPr txBox="1"/>
          <p:nvPr/>
        </p:nvSpPr>
        <p:spPr>
          <a:xfrm>
            <a:off x="8503679" y="2768267"/>
            <a:ext cx="4028791" cy="627864"/>
          </a:xfrm>
          <a:prstGeom prst="rect">
            <a:avLst/>
          </a:prstGeom>
          <a:noFill/>
        </p:spPr>
        <p:txBody>
          <a:bodyPr wrap="square" lIns="182880" tIns="146304" rIns="182880" bIns="146304" rtlCol="0">
            <a:spAutoFit/>
          </a:bodyPr>
          <a:lstStyle/>
          <a:p>
            <a:pPr algn="r">
              <a:lnSpc>
                <a:spcPct val="90000"/>
              </a:lnSpc>
              <a:spcAft>
                <a:spcPts val="600"/>
              </a:spcAft>
            </a:pPr>
            <a:r>
              <a:rPr lang="en-US" sz="2400">
                <a:solidFill>
                  <a:schemeClr val="bg1"/>
                </a:solidFill>
              </a:rPr>
              <a:t>The Partner You Can Trust</a:t>
            </a:r>
          </a:p>
        </p:txBody>
      </p:sp>
    </p:spTree>
    <p:extLst>
      <p:ext uri="{BB962C8B-B14F-4D97-AF65-F5344CB8AC3E}">
        <p14:creationId xmlns:p14="http://schemas.microsoft.com/office/powerpoint/2010/main" val="351305711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0C2-7821-06C6-BC48-E67066727EC4}"/>
              </a:ext>
            </a:extLst>
          </p:cNvPr>
          <p:cNvSpPr txBox="1">
            <a:spLocks/>
          </p:cNvSpPr>
          <p:nvPr/>
        </p:nvSpPr>
        <p:spPr>
          <a:xfrm>
            <a:off x="183064" y="344016"/>
            <a:ext cx="9694581" cy="1059272"/>
          </a:xfrm>
          <a:prstGeom prst="rect">
            <a:avLst/>
          </a:prstGeom>
          <a:ln>
            <a:noFill/>
          </a:ln>
        </p:spPr>
        <p:txBody>
          <a:bodyPr/>
          <a:lstStyle>
            <a:lvl1pPr algn="l" defTabSz="932742" rtl="0" eaLnBrk="1" latinLnBrk="0" hangingPunct="1">
              <a:lnSpc>
                <a:spcPct val="90000"/>
              </a:lnSpc>
              <a:spcBef>
                <a:spcPct val="0"/>
              </a:spcBef>
              <a:buNone/>
              <a:defRPr lang="en-US" sz="4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a:solidFill>
                  <a:srgbClr val="1E275C"/>
                </a:solidFill>
              </a:rPr>
              <a:t>Personnel Challenges Post Go-Live</a:t>
            </a:r>
            <a:endParaRPr lang="en-US" b="1">
              <a:solidFill>
                <a:srgbClr val="1E275C"/>
              </a:solidFill>
            </a:endParaRPr>
          </a:p>
        </p:txBody>
      </p:sp>
      <p:sp>
        <p:nvSpPr>
          <p:cNvPr id="6" name="Text Placeholder 5">
            <a:extLst>
              <a:ext uri="{FF2B5EF4-FFF2-40B4-BE49-F238E27FC236}">
                <a16:creationId xmlns:a16="http://schemas.microsoft.com/office/drawing/2014/main" id="{358BB5E6-F225-8822-6201-651CF4DB3FAC}"/>
              </a:ext>
            </a:extLst>
          </p:cNvPr>
          <p:cNvSpPr txBox="1">
            <a:spLocks/>
          </p:cNvSpPr>
          <p:nvPr/>
        </p:nvSpPr>
        <p:spPr>
          <a:xfrm>
            <a:off x="1012532" y="1403288"/>
            <a:ext cx="10411410" cy="3341700"/>
          </a:xfrm>
          <a:prstGeom prst="rect">
            <a:avLst/>
          </a:prstGeom>
        </p:spPr>
        <p:txBody>
          <a:bodyPr vert="horz" wrap="square" lIns="146304" tIns="91440" rIns="146304" bIns="91440" rtlCol="0">
            <a:noAutofit/>
          </a:bodyPr>
          <a:lstStyle>
            <a:lvl1pPr marL="291436" marR="0" indent="-291436" algn="l" defTabSz="932742" rtl="0" eaLnBrk="1" fontAlgn="auto" latinLnBrk="0" hangingPunct="1">
              <a:lnSpc>
                <a:spcPct val="90000"/>
              </a:lnSpc>
              <a:spcBef>
                <a:spcPct val="20000"/>
              </a:spcBef>
              <a:spcAft>
                <a:spcPts val="0"/>
              </a:spcAft>
              <a:buClr>
                <a:srgbClr val="E88C23"/>
              </a:buClr>
              <a:buSzPct val="11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2pPr>
            <a:lvl3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0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3pPr>
            <a:lvl4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4pPr>
            <a:lvl5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E88C23"/>
              </a:buClr>
              <a:buSzPct val="110000"/>
              <a:buNone/>
              <a:tabLst/>
              <a:defRPr/>
            </a:pPr>
            <a:r>
              <a:rPr lang="en-US" sz="2400" b="1">
                <a:gradFill>
                  <a:gsLst>
                    <a:gs pos="1250">
                      <a:srgbClr val="3F454F"/>
                    </a:gs>
                    <a:gs pos="100000">
                      <a:srgbClr val="3F454F"/>
                    </a:gs>
                  </a:gsLst>
                  <a:lin ang="5400000" scaled="0"/>
                </a:gradFill>
              </a:rPr>
              <a:t>High-Performers During the Project</a:t>
            </a:r>
          </a:p>
          <a:p>
            <a:pPr>
              <a:defRPr/>
            </a:pPr>
            <a:r>
              <a:rPr lang="en-US" sz="2400">
                <a:gradFill>
                  <a:gsLst>
                    <a:gs pos="1250">
                      <a:srgbClr val="3F454F"/>
                    </a:gs>
                    <a:gs pos="100000">
                      <a:srgbClr val="3F454F"/>
                    </a:gs>
                  </a:gsLst>
                  <a:lin ang="5400000" scaled="0"/>
                </a:gradFill>
              </a:rPr>
              <a:t>The risk of post-project blues </a:t>
            </a:r>
          </a:p>
          <a:p>
            <a:pPr>
              <a:defRPr/>
            </a:pPr>
            <a:r>
              <a:rPr lang="en-US" sz="2400">
                <a:gradFill>
                  <a:gsLst>
                    <a:gs pos="1250">
                      <a:srgbClr val="3F454F"/>
                    </a:gs>
                    <a:gs pos="100000">
                      <a:srgbClr val="3F454F"/>
                    </a:gs>
                  </a:gsLst>
                  <a:lin ang="5400000" scaled="0"/>
                </a:gradFill>
              </a:rPr>
              <a:t>Burn out</a:t>
            </a:r>
          </a:p>
          <a:p>
            <a:pPr>
              <a:defRPr/>
            </a:pPr>
            <a:r>
              <a:rPr lang="en-US" sz="2400">
                <a:gradFill>
                  <a:gsLst>
                    <a:gs pos="1250">
                      <a:srgbClr val="3F454F"/>
                    </a:gs>
                    <a:gs pos="100000">
                      <a:srgbClr val="3F454F"/>
                    </a:gs>
                  </a:gsLst>
                  <a:lin ang="5400000" scaled="0"/>
                </a:gradFill>
              </a:rPr>
              <a:t>Potential turnover</a:t>
            </a:r>
          </a:p>
          <a:p>
            <a:pPr>
              <a:defRPr/>
            </a:pPr>
            <a:endParaRPr lang="en-US" sz="2400" b="1">
              <a:gradFill>
                <a:gsLst>
                  <a:gs pos="1250">
                    <a:srgbClr val="3F454F"/>
                  </a:gs>
                  <a:gs pos="100000">
                    <a:srgbClr val="3F454F"/>
                  </a:gs>
                </a:gsLst>
                <a:lin ang="5400000" scaled="0"/>
              </a:gradFill>
            </a:endParaRPr>
          </a:p>
          <a:p>
            <a:pPr marL="0" indent="0">
              <a:buNone/>
              <a:defRPr/>
            </a:pPr>
            <a:r>
              <a:rPr lang="en-US" sz="2400" b="1">
                <a:gradFill>
                  <a:gsLst>
                    <a:gs pos="1250">
                      <a:srgbClr val="3F454F"/>
                    </a:gs>
                    <a:gs pos="100000">
                      <a:srgbClr val="3F454F"/>
                    </a:gs>
                  </a:gsLst>
                  <a:lin ang="5400000" scaled="0"/>
                </a:gradFill>
              </a:rPr>
              <a:t>Staff Turnover</a:t>
            </a:r>
            <a:endParaRPr lang="en-US" sz="2400">
              <a:gradFill>
                <a:gsLst>
                  <a:gs pos="1250">
                    <a:srgbClr val="3F454F"/>
                  </a:gs>
                  <a:gs pos="100000">
                    <a:srgbClr val="3F454F"/>
                  </a:gs>
                </a:gsLst>
                <a:lin ang="5400000" scaled="0"/>
              </a:gradFill>
            </a:endParaRPr>
          </a:p>
          <a:p>
            <a:pPr>
              <a:defRPr/>
            </a:pPr>
            <a:r>
              <a:rPr lang="en-US" sz="2400">
                <a:gradFill>
                  <a:gsLst>
                    <a:gs pos="1250">
                      <a:srgbClr val="3F454F"/>
                    </a:gs>
                    <a:gs pos="100000">
                      <a:srgbClr val="3F454F"/>
                    </a:gs>
                  </a:gsLst>
                  <a:lin ang="5400000" scaled="0"/>
                </a:gradFill>
              </a:rPr>
              <a:t>The lure of new opportunities for newly-skilled staff</a:t>
            </a:r>
          </a:p>
          <a:p>
            <a:pPr>
              <a:defRPr/>
            </a:pPr>
            <a:r>
              <a:rPr lang="en-US" sz="2400">
                <a:gradFill>
                  <a:gsLst>
                    <a:gs pos="1250">
                      <a:srgbClr val="3F454F"/>
                    </a:gs>
                    <a:gs pos="100000">
                      <a:srgbClr val="3F454F"/>
                    </a:gs>
                  </a:gsLst>
                  <a:lin ang="5400000" scaled="0"/>
                </a:gradFill>
              </a:rPr>
              <a:t>Understand the D365 job market and how recruitment works</a:t>
            </a:r>
          </a:p>
          <a:p>
            <a:pPr>
              <a:defRPr/>
            </a:pPr>
            <a:r>
              <a:rPr lang="en-US" sz="2400">
                <a:gradFill>
                  <a:gsLst>
                    <a:gs pos="1250">
                      <a:srgbClr val="3F454F"/>
                    </a:gs>
                    <a:gs pos="100000">
                      <a:srgbClr val="3F454F"/>
                    </a:gs>
                  </a:gsLst>
                  <a:lin ang="5400000" scaled="0"/>
                </a:gradFill>
              </a:rPr>
              <a:t>Consider substantial, tangible rewards for high-performers</a:t>
            </a:r>
          </a:p>
        </p:txBody>
      </p:sp>
    </p:spTree>
    <p:extLst>
      <p:ext uri="{BB962C8B-B14F-4D97-AF65-F5344CB8AC3E}">
        <p14:creationId xmlns:p14="http://schemas.microsoft.com/office/powerpoint/2010/main" val="28553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0C2-7821-06C6-BC48-E67066727EC4}"/>
              </a:ext>
            </a:extLst>
          </p:cNvPr>
          <p:cNvSpPr txBox="1">
            <a:spLocks/>
          </p:cNvSpPr>
          <p:nvPr/>
        </p:nvSpPr>
        <p:spPr>
          <a:xfrm>
            <a:off x="183064" y="344016"/>
            <a:ext cx="9694581" cy="1059272"/>
          </a:xfrm>
          <a:prstGeom prst="rect">
            <a:avLst/>
          </a:prstGeom>
          <a:ln>
            <a:noFill/>
          </a:ln>
        </p:spPr>
        <p:txBody>
          <a:bodyPr/>
          <a:lstStyle>
            <a:lvl1pPr algn="l" defTabSz="932742" rtl="0" eaLnBrk="1" latinLnBrk="0" hangingPunct="1">
              <a:lnSpc>
                <a:spcPct val="90000"/>
              </a:lnSpc>
              <a:spcBef>
                <a:spcPct val="0"/>
              </a:spcBef>
              <a:buNone/>
              <a:defRPr lang="en-US" sz="4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a:solidFill>
                  <a:srgbClr val="1E275C"/>
                </a:solidFill>
              </a:rPr>
              <a:t>Functional &amp; Technical Challenges Post Go-Live</a:t>
            </a:r>
          </a:p>
        </p:txBody>
      </p:sp>
      <p:sp>
        <p:nvSpPr>
          <p:cNvPr id="6" name="Text Placeholder 5">
            <a:extLst>
              <a:ext uri="{FF2B5EF4-FFF2-40B4-BE49-F238E27FC236}">
                <a16:creationId xmlns:a16="http://schemas.microsoft.com/office/drawing/2014/main" id="{358BB5E6-F225-8822-6201-651CF4DB3FAC}"/>
              </a:ext>
            </a:extLst>
          </p:cNvPr>
          <p:cNvSpPr txBox="1">
            <a:spLocks/>
          </p:cNvSpPr>
          <p:nvPr/>
        </p:nvSpPr>
        <p:spPr>
          <a:xfrm>
            <a:off x="1012532" y="1213283"/>
            <a:ext cx="10411410" cy="4561577"/>
          </a:xfrm>
          <a:prstGeom prst="rect">
            <a:avLst/>
          </a:prstGeom>
        </p:spPr>
        <p:txBody>
          <a:bodyPr vert="horz" wrap="square" lIns="146304" tIns="91440" rIns="146304" bIns="91440" rtlCol="0">
            <a:noAutofit/>
          </a:bodyPr>
          <a:lstStyle>
            <a:lvl1pPr marL="291436" marR="0" indent="-291436" algn="l" defTabSz="932742" rtl="0" eaLnBrk="1" fontAlgn="auto" latinLnBrk="0" hangingPunct="1">
              <a:lnSpc>
                <a:spcPct val="90000"/>
              </a:lnSpc>
              <a:spcBef>
                <a:spcPct val="20000"/>
              </a:spcBef>
              <a:spcAft>
                <a:spcPts val="0"/>
              </a:spcAft>
              <a:buClr>
                <a:srgbClr val="E88C23"/>
              </a:buClr>
              <a:buSzPct val="11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2pPr>
            <a:lvl3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0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3pPr>
            <a:lvl4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4pPr>
            <a:lvl5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E88C23"/>
              </a:buClr>
              <a:buSzPct val="110000"/>
              <a:buNone/>
              <a:tabLst/>
              <a:defRPr/>
            </a:pPr>
            <a:r>
              <a:rPr lang="en-US" sz="1800" b="1">
                <a:gradFill>
                  <a:gsLst>
                    <a:gs pos="1250">
                      <a:srgbClr val="3F454F"/>
                    </a:gs>
                    <a:gs pos="100000">
                      <a:srgbClr val="3F454F"/>
                    </a:gs>
                  </a:gsLst>
                  <a:lin ang="5400000" scaled="0"/>
                </a:gradFill>
              </a:rPr>
              <a:t>Finance: The First Month/Quarter/Year Close</a:t>
            </a:r>
          </a:p>
          <a:p>
            <a:pPr>
              <a:defRPr/>
            </a:pPr>
            <a:r>
              <a:rPr lang="en-US" sz="1800">
                <a:gradFill>
                  <a:gsLst>
                    <a:gs pos="1250">
                      <a:srgbClr val="3F454F"/>
                    </a:gs>
                    <a:gs pos="100000">
                      <a:srgbClr val="3F454F"/>
                    </a:gs>
                  </a:gsLst>
                  <a:lin ang="5400000" scaled="0"/>
                </a:gradFill>
              </a:rPr>
              <a:t>Challenges and best practices</a:t>
            </a:r>
          </a:p>
          <a:p>
            <a:pPr marL="0" indent="0">
              <a:buNone/>
              <a:defRPr/>
            </a:pPr>
            <a:endParaRPr lang="en-US" sz="1800">
              <a:gradFill>
                <a:gsLst>
                  <a:gs pos="1250">
                    <a:srgbClr val="3F454F"/>
                  </a:gs>
                  <a:gs pos="100000">
                    <a:srgbClr val="3F454F"/>
                  </a:gs>
                </a:gsLst>
                <a:lin ang="5400000" scaled="0"/>
              </a:gradFill>
            </a:endParaRPr>
          </a:p>
          <a:p>
            <a:pPr marL="0" indent="0">
              <a:buNone/>
              <a:defRPr/>
            </a:pPr>
            <a:r>
              <a:rPr lang="en-US" sz="1800" b="1">
                <a:gradFill>
                  <a:gsLst>
                    <a:gs pos="1250">
                      <a:srgbClr val="3F454F"/>
                    </a:gs>
                    <a:gs pos="100000">
                      <a:srgbClr val="3F454F"/>
                    </a:gs>
                  </a:gsLst>
                  <a:lin ang="5400000" scaled="0"/>
                </a:gradFill>
              </a:rPr>
              <a:t>Supply Chain Adjustments</a:t>
            </a:r>
            <a:endParaRPr lang="en-US" sz="1800">
              <a:gradFill>
                <a:gsLst>
                  <a:gs pos="1250">
                    <a:srgbClr val="3F454F"/>
                  </a:gs>
                  <a:gs pos="100000">
                    <a:srgbClr val="3F454F"/>
                  </a:gs>
                </a:gsLst>
                <a:lin ang="5400000" scaled="0"/>
              </a:gradFill>
            </a:endParaRPr>
          </a:p>
          <a:p>
            <a:pPr>
              <a:defRPr/>
            </a:pPr>
            <a:r>
              <a:rPr lang="en-US" sz="1800">
                <a:gradFill>
                  <a:gsLst>
                    <a:gs pos="1250">
                      <a:srgbClr val="3F454F"/>
                    </a:gs>
                    <a:gs pos="100000">
                      <a:srgbClr val="3F454F"/>
                    </a:gs>
                  </a:gsLst>
                  <a:lin ang="5400000" scaled="0"/>
                </a:gradFill>
              </a:rPr>
              <a:t>Identifying and resolving bottlenecks</a:t>
            </a:r>
          </a:p>
          <a:p>
            <a:pPr>
              <a:defRPr/>
            </a:pPr>
            <a:r>
              <a:rPr lang="en-US" sz="1800">
                <a:gradFill>
                  <a:gsLst>
                    <a:gs pos="1250">
                      <a:srgbClr val="3F454F"/>
                    </a:gs>
                    <a:gs pos="100000">
                      <a:srgbClr val="3F454F"/>
                    </a:gs>
                  </a:gsLst>
                  <a:lin ang="5400000" scaled="0"/>
                </a:gradFill>
              </a:rPr>
              <a:t>Use heatmapping, data mining, telemetry to understand system usage</a:t>
            </a:r>
          </a:p>
          <a:p>
            <a:pPr marL="0" indent="0">
              <a:buNone/>
              <a:defRPr/>
            </a:pPr>
            <a:endParaRPr lang="en-US" sz="1800">
              <a:gradFill>
                <a:gsLst>
                  <a:gs pos="1250">
                    <a:srgbClr val="3F454F"/>
                  </a:gs>
                  <a:gs pos="100000">
                    <a:srgbClr val="3F454F"/>
                  </a:gs>
                </a:gsLst>
                <a:lin ang="5400000" scaled="0"/>
              </a:gradFill>
            </a:endParaRPr>
          </a:p>
          <a:p>
            <a:pPr marL="0" indent="0">
              <a:buNone/>
              <a:defRPr/>
            </a:pPr>
            <a:r>
              <a:rPr lang="en-US" sz="1800" b="1">
                <a:gradFill>
                  <a:gsLst>
                    <a:gs pos="1250">
                      <a:srgbClr val="3F454F"/>
                    </a:gs>
                    <a:gs pos="100000">
                      <a:srgbClr val="3F454F"/>
                    </a:gs>
                  </a:gsLst>
                  <a:lin ang="5400000" scaled="0"/>
                </a:gradFill>
              </a:rPr>
              <a:t>Data Integrity and Governance</a:t>
            </a:r>
            <a:endParaRPr lang="en-US" sz="1800">
              <a:gradFill>
                <a:gsLst>
                  <a:gs pos="1250">
                    <a:srgbClr val="3F454F"/>
                  </a:gs>
                  <a:gs pos="100000">
                    <a:srgbClr val="3F454F"/>
                  </a:gs>
                </a:gsLst>
                <a:lin ang="5400000" scaled="0"/>
              </a:gradFill>
            </a:endParaRPr>
          </a:p>
          <a:p>
            <a:pPr>
              <a:defRPr/>
            </a:pPr>
            <a:r>
              <a:rPr lang="en-US" sz="1800">
                <a:gradFill>
                  <a:gsLst>
                    <a:gs pos="1250">
                      <a:srgbClr val="3F454F"/>
                    </a:gs>
                    <a:gs pos="100000">
                      <a:srgbClr val="3F454F"/>
                    </a:gs>
                  </a:gsLst>
                  <a:lin ang="5400000" scaled="0"/>
                </a:gradFill>
              </a:rPr>
              <a:t>Ensuring quality data flow through the system</a:t>
            </a:r>
          </a:p>
          <a:p>
            <a:pPr marL="0" indent="0">
              <a:buNone/>
              <a:defRPr/>
            </a:pPr>
            <a:endParaRPr lang="en-US" sz="1800">
              <a:gradFill>
                <a:gsLst>
                  <a:gs pos="1250">
                    <a:srgbClr val="3F454F"/>
                  </a:gs>
                  <a:gs pos="100000">
                    <a:srgbClr val="3F454F"/>
                  </a:gs>
                </a:gsLst>
                <a:lin ang="5400000" scaled="0"/>
              </a:gradFill>
            </a:endParaRPr>
          </a:p>
          <a:p>
            <a:pPr marL="0" indent="0">
              <a:buNone/>
              <a:defRPr/>
            </a:pPr>
            <a:r>
              <a:rPr lang="en-US" sz="1800" b="1">
                <a:gradFill>
                  <a:gsLst>
                    <a:gs pos="1250">
                      <a:srgbClr val="3F454F"/>
                    </a:gs>
                    <a:gs pos="100000">
                      <a:srgbClr val="3F454F"/>
                    </a:gs>
                  </a:gsLst>
                  <a:lin ang="5400000" scaled="0"/>
                </a:gradFill>
              </a:rPr>
              <a:t>Monitoring Tools</a:t>
            </a:r>
          </a:p>
          <a:p>
            <a:pPr>
              <a:defRPr/>
            </a:pPr>
            <a:r>
              <a:rPr lang="en-US" sz="1800">
                <a:gradFill>
                  <a:gsLst>
                    <a:gs pos="1250">
                      <a:srgbClr val="3F454F"/>
                    </a:gs>
                    <a:gs pos="100000">
                      <a:srgbClr val="3F454F"/>
                    </a:gs>
                  </a:gsLst>
                  <a:lin ang="5400000" scaled="0"/>
                </a:gradFill>
              </a:rPr>
              <a:t>KPIs, analytics, and their importance</a:t>
            </a:r>
          </a:p>
          <a:p>
            <a:pPr>
              <a:defRPr/>
            </a:pPr>
            <a:r>
              <a:rPr lang="en-US" sz="1800">
                <a:gradFill>
                  <a:gsLst>
                    <a:gs pos="1250">
                      <a:srgbClr val="3F454F"/>
                    </a:gs>
                    <a:gs pos="100000">
                      <a:srgbClr val="3F454F"/>
                    </a:gs>
                  </a:gsLst>
                  <a:lin ang="5400000" scaled="0"/>
                </a:gradFill>
              </a:rPr>
              <a:t>System Health from a technical perspective: proactive, not reactive</a:t>
            </a:r>
          </a:p>
        </p:txBody>
      </p:sp>
    </p:spTree>
    <p:extLst>
      <p:ext uri="{BB962C8B-B14F-4D97-AF65-F5344CB8AC3E}">
        <p14:creationId xmlns:p14="http://schemas.microsoft.com/office/powerpoint/2010/main" val="40957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0C2-7821-06C6-BC48-E67066727EC4}"/>
              </a:ext>
            </a:extLst>
          </p:cNvPr>
          <p:cNvSpPr txBox="1">
            <a:spLocks/>
          </p:cNvSpPr>
          <p:nvPr/>
        </p:nvSpPr>
        <p:spPr>
          <a:xfrm>
            <a:off x="183064" y="344016"/>
            <a:ext cx="9694581" cy="1059272"/>
          </a:xfrm>
          <a:prstGeom prst="rect">
            <a:avLst/>
          </a:prstGeom>
          <a:ln>
            <a:noFill/>
          </a:ln>
        </p:spPr>
        <p:txBody>
          <a:bodyPr/>
          <a:lstStyle>
            <a:lvl1pPr algn="l" defTabSz="932742" rtl="0" eaLnBrk="1" latinLnBrk="0" hangingPunct="1">
              <a:lnSpc>
                <a:spcPct val="90000"/>
              </a:lnSpc>
              <a:spcBef>
                <a:spcPct val="0"/>
              </a:spcBef>
              <a:buNone/>
              <a:defRPr lang="en-US" sz="4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a:solidFill>
                  <a:srgbClr val="1E275C"/>
                </a:solidFill>
              </a:rPr>
              <a:t>Functional Challenges Post Go-Live</a:t>
            </a:r>
          </a:p>
        </p:txBody>
      </p:sp>
      <p:sp>
        <p:nvSpPr>
          <p:cNvPr id="6" name="Text Placeholder 5">
            <a:extLst>
              <a:ext uri="{FF2B5EF4-FFF2-40B4-BE49-F238E27FC236}">
                <a16:creationId xmlns:a16="http://schemas.microsoft.com/office/drawing/2014/main" id="{358BB5E6-F225-8822-6201-651CF4DB3FAC}"/>
              </a:ext>
            </a:extLst>
          </p:cNvPr>
          <p:cNvSpPr txBox="1">
            <a:spLocks/>
          </p:cNvSpPr>
          <p:nvPr/>
        </p:nvSpPr>
        <p:spPr>
          <a:xfrm>
            <a:off x="1012532" y="1403288"/>
            <a:ext cx="10411410" cy="4561577"/>
          </a:xfrm>
          <a:prstGeom prst="rect">
            <a:avLst/>
          </a:prstGeom>
        </p:spPr>
        <p:txBody>
          <a:bodyPr vert="horz" wrap="square" lIns="146304" tIns="91440" rIns="146304" bIns="91440" rtlCol="0">
            <a:noAutofit/>
          </a:bodyPr>
          <a:lstStyle>
            <a:lvl1pPr marL="291436" marR="0" indent="-291436" algn="l" defTabSz="932742" rtl="0" eaLnBrk="1" fontAlgn="auto" latinLnBrk="0" hangingPunct="1">
              <a:lnSpc>
                <a:spcPct val="90000"/>
              </a:lnSpc>
              <a:spcBef>
                <a:spcPct val="20000"/>
              </a:spcBef>
              <a:spcAft>
                <a:spcPts val="0"/>
              </a:spcAft>
              <a:buClr>
                <a:srgbClr val="E88C23"/>
              </a:buClr>
              <a:buSzPct val="11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2pPr>
            <a:lvl3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0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3pPr>
            <a:lvl4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4pPr>
            <a:lvl5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a:gradFill>
                  <a:gsLst>
                    <a:gs pos="1250">
                      <a:srgbClr val="3F454F"/>
                    </a:gs>
                    <a:gs pos="100000">
                      <a:srgbClr val="3F454F"/>
                    </a:gs>
                  </a:gsLst>
                  <a:lin ang="5400000" scaled="0"/>
                </a:gradFill>
              </a:rPr>
              <a:t>Exception and Outlier Reporting</a:t>
            </a:r>
            <a:endParaRPr lang="en-US" sz="2400">
              <a:gradFill>
                <a:gsLst>
                  <a:gs pos="1250">
                    <a:srgbClr val="3F454F"/>
                  </a:gs>
                  <a:gs pos="100000">
                    <a:srgbClr val="3F454F"/>
                  </a:gs>
                </a:gsLst>
                <a:lin ang="5400000" scaled="0"/>
              </a:gradFill>
            </a:endParaRPr>
          </a:p>
          <a:p>
            <a:pPr>
              <a:defRPr/>
            </a:pPr>
            <a:r>
              <a:rPr lang="en-US" sz="2400">
                <a:gradFill>
                  <a:gsLst>
                    <a:gs pos="1250">
                      <a:srgbClr val="3F454F"/>
                    </a:gs>
                    <a:gs pos="100000">
                      <a:srgbClr val="3F454F"/>
                    </a:gs>
                  </a:gsLst>
                  <a:lin ang="5400000" scaled="0"/>
                </a:gradFill>
              </a:rPr>
              <a:t> Top 0.1% to 1% of Order Lines, Invoices, Shipments</a:t>
            </a:r>
          </a:p>
          <a:p>
            <a:pPr>
              <a:defRPr/>
            </a:pPr>
            <a:endParaRPr lang="en-US" sz="2400">
              <a:gradFill>
                <a:gsLst>
                  <a:gs pos="1250">
                    <a:srgbClr val="3F454F"/>
                  </a:gs>
                  <a:gs pos="100000">
                    <a:srgbClr val="3F454F"/>
                  </a:gs>
                </a:gsLst>
                <a:lin ang="5400000" scaled="0"/>
              </a:gradFill>
            </a:endParaRPr>
          </a:p>
          <a:p>
            <a:pPr marL="0" indent="0">
              <a:buNone/>
              <a:defRPr/>
            </a:pPr>
            <a:r>
              <a:rPr lang="en-US" sz="2400" b="1">
                <a:gradFill>
                  <a:gsLst>
                    <a:gs pos="1250">
                      <a:srgbClr val="3F454F"/>
                    </a:gs>
                    <a:gs pos="100000">
                      <a:srgbClr val="3F454F"/>
                    </a:gs>
                  </a:gsLst>
                  <a:lin ang="5400000" scaled="0"/>
                </a:gradFill>
              </a:rPr>
              <a:t>Continuous Learning Models</a:t>
            </a:r>
            <a:endParaRPr lang="en-US" sz="2400">
              <a:gradFill>
                <a:gsLst>
                  <a:gs pos="1250">
                    <a:srgbClr val="3F454F"/>
                  </a:gs>
                  <a:gs pos="100000">
                    <a:srgbClr val="3F454F"/>
                  </a:gs>
                </a:gsLst>
                <a:lin ang="5400000" scaled="0"/>
              </a:gradFill>
            </a:endParaRPr>
          </a:p>
          <a:p>
            <a:pPr>
              <a:defRPr/>
            </a:pPr>
            <a:r>
              <a:rPr lang="en-US" sz="2400">
                <a:gradFill>
                  <a:gsLst>
                    <a:gs pos="1250">
                      <a:srgbClr val="3F454F"/>
                    </a:gs>
                    <a:gs pos="100000">
                      <a:srgbClr val="3F454F"/>
                    </a:gs>
                  </a:gsLst>
                  <a:lin ang="5400000" scaled="0"/>
                </a:gradFill>
              </a:rPr>
              <a:t>The need for ongoing training</a:t>
            </a:r>
          </a:p>
          <a:p>
            <a:pPr>
              <a:defRPr/>
            </a:pPr>
            <a:r>
              <a:rPr lang="en-US" sz="2400">
                <a:gradFill>
                  <a:gsLst>
                    <a:gs pos="1250">
                      <a:srgbClr val="3F454F"/>
                    </a:gs>
                    <a:gs pos="100000">
                      <a:srgbClr val="3F454F"/>
                    </a:gs>
                  </a:gsLst>
                  <a:lin ang="5400000" scaled="0"/>
                </a:gradFill>
              </a:rPr>
              <a:t>Identify and nurture proactive learners</a:t>
            </a:r>
          </a:p>
          <a:p>
            <a:pPr marL="0" indent="0">
              <a:buNone/>
              <a:defRPr/>
            </a:pPr>
            <a:endParaRPr lang="en-US" sz="2400">
              <a:gradFill>
                <a:gsLst>
                  <a:gs pos="1250">
                    <a:srgbClr val="3F454F"/>
                  </a:gs>
                  <a:gs pos="100000">
                    <a:srgbClr val="3F454F"/>
                  </a:gs>
                </a:gsLst>
                <a:lin ang="5400000" scaled="0"/>
              </a:gradFill>
            </a:endParaRPr>
          </a:p>
          <a:p>
            <a:pPr marL="0" indent="0">
              <a:buNone/>
              <a:defRPr/>
            </a:pPr>
            <a:r>
              <a:rPr lang="en-US" sz="2400" b="1">
                <a:gradFill>
                  <a:gsLst>
                    <a:gs pos="1250">
                      <a:srgbClr val="3F454F"/>
                    </a:gs>
                    <a:gs pos="100000">
                      <a:srgbClr val="3F454F"/>
                    </a:gs>
                  </a:gsLst>
                  <a:lin ang="5400000" scaled="0"/>
                </a:gradFill>
              </a:rPr>
              <a:t>Community Building</a:t>
            </a:r>
            <a:endParaRPr lang="en-US" sz="2400">
              <a:gradFill>
                <a:gsLst>
                  <a:gs pos="1250">
                    <a:srgbClr val="3F454F"/>
                  </a:gs>
                  <a:gs pos="100000">
                    <a:srgbClr val="3F454F"/>
                  </a:gs>
                </a:gsLst>
                <a:lin ang="5400000" scaled="0"/>
              </a:gradFill>
            </a:endParaRPr>
          </a:p>
          <a:p>
            <a:pPr>
              <a:defRPr/>
            </a:pPr>
            <a:r>
              <a:rPr lang="en-US" sz="2400">
                <a:gradFill>
                  <a:gsLst>
                    <a:gs pos="1250">
                      <a:srgbClr val="3F454F"/>
                    </a:gs>
                    <a:gs pos="100000">
                      <a:srgbClr val="3F454F"/>
                    </a:gs>
                  </a:gsLst>
                  <a:lin ang="5400000" scaled="0"/>
                </a:gradFill>
              </a:rPr>
              <a:t>Community Building</a:t>
            </a:r>
          </a:p>
          <a:p>
            <a:pPr>
              <a:defRPr/>
            </a:pPr>
            <a:r>
              <a:rPr lang="en-US" sz="2400">
                <a:gradFill>
                  <a:gsLst>
                    <a:gs pos="1250">
                      <a:srgbClr val="3F454F"/>
                    </a:gs>
                    <a:gs pos="100000">
                      <a:srgbClr val="3F454F"/>
                    </a:gs>
                  </a:gsLst>
                  <a:lin ang="5400000" scaled="0"/>
                </a:gradFill>
              </a:rPr>
              <a:t>Utilizing forums, webinars, and Microsoft's resources</a:t>
            </a:r>
          </a:p>
        </p:txBody>
      </p:sp>
    </p:spTree>
    <p:extLst>
      <p:ext uri="{BB962C8B-B14F-4D97-AF65-F5344CB8AC3E}">
        <p14:creationId xmlns:p14="http://schemas.microsoft.com/office/powerpoint/2010/main" val="330020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0C2-7821-06C6-BC48-E67066727EC4}"/>
              </a:ext>
            </a:extLst>
          </p:cNvPr>
          <p:cNvSpPr txBox="1">
            <a:spLocks/>
          </p:cNvSpPr>
          <p:nvPr/>
        </p:nvSpPr>
        <p:spPr>
          <a:xfrm>
            <a:off x="183064" y="344016"/>
            <a:ext cx="9694581" cy="1059272"/>
          </a:xfrm>
          <a:prstGeom prst="rect">
            <a:avLst/>
          </a:prstGeom>
          <a:ln>
            <a:noFill/>
          </a:ln>
        </p:spPr>
        <p:txBody>
          <a:bodyPr/>
          <a:lstStyle>
            <a:lvl1pPr algn="l" defTabSz="932742" rtl="0" eaLnBrk="1" latinLnBrk="0" hangingPunct="1">
              <a:lnSpc>
                <a:spcPct val="90000"/>
              </a:lnSpc>
              <a:spcBef>
                <a:spcPct val="0"/>
              </a:spcBef>
              <a:buNone/>
              <a:defRPr lang="en-US" sz="4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a:solidFill>
                  <a:srgbClr val="1E275C"/>
                </a:solidFill>
              </a:rPr>
              <a:t>Managing Post Go-Live Expectations </a:t>
            </a:r>
          </a:p>
        </p:txBody>
      </p:sp>
      <p:sp>
        <p:nvSpPr>
          <p:cNvPr id="6" name="Text Placeholder 5">
            <a:extLst>
              <a:ext uri="{FF2B5EF4-FFF2-40B4-BE49-F238E27FC236}">
                <a16:creationId xmlns:a16="http://schemas.microsoft.com/office/drawing/2014/main" id="{358BB5E6-F225-8822-6201-651CF4DB3FAC}"/>
              </a:ext>
            </a:extLst>
          </p:cNvPr>
          <p:cNvSpPr txBox="1">
            <a:spLocks/>
          </p:cNvSpPr>
          <p:nvPr/>
        </p:nvSpPr>
        <p:spPr>
          <a:xfrm>
            <a:off x="456490" y="1216473"/>
            <a:ext cx="11796921" cy="4561577"/>
          </a:xfrm>
          <a:prstGeom prst="rect">
            <a:avLst/>
          </a:prstGeom>
        </p:spPr>
        <p:txBody>
          <a:bodyPr vert="horz" wrap="square" lIns="146304" tIns="91440" rIns="146304" bIns="91440" rtlCol="0">
            <a:noAutofit/>
          </a:bodyPr>
          <a:lstStyle>
            <a:lvl1pPr marL="291436" marR="0" indent="-291436" algn="l" defTabSz="932742" rtl="0" eaLnBrk="1" fontAlgn="auto" latinLnBrk="0" hangingPunct="1">
              <a:lnSpc>
                <a:spcPct val="90000"/>
              </a:lnSpc>
              <a:spcBef>
                <a:spcPct val="20000"/>
              </a:spcBef>
              <a:spcAft>
                <a:spcPts val="0"/>
              </a:spcAft>
              <a:buClr>
                <a:srgbClr val="E88C23"/>
              </a:buClr>
              <a:buSzPct val="11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2pPr>
            <a:lvl3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0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3pPr>
            <a:lvl4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4pPr>
            <a:lvl5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a:gradFill>
                  <a:gsLst>
                    <a:gs pos="1250">
                      <a:srgbClr val="3F454F"/>
                    </a:gs>
                    <a:gs pos="100000">
                      <a:srgbClr val="3F454F"/>
                    </a:gs>
                  </a:gsLst>
                  <a:lin ang="5400000" scaled="0"/>
                </a:gradFill>
              </a:rPr>
              <a:t>Backlog Expectations</a:t>
            </a:r>
            <a:endParaRPr lang="en-US" sz="2400">
              <a:gradFill>
                <a:gsLst>
                  <a:gs pos="1250">
                    <a:srgbClr val="3F454F"/>
                  </a:gs>
                  <a:gs pos="100000">
                    <a:srgbClr val="3F454F"/>
                  </a:gs>
                </a:gsLst>
                <a:lin ang="5400000" scaled="0"/>
              </a:gradFill>
            </a:endParaRPr>
          </a:p>
          <a:p>
            <a:pPr>
              <a:defRPr/>
            </a:pPr>
            <a:r>
              <a:rPr lang="en-US" sz="2400">
                <a:gradFill>
                  <a:gsLst>
                    <a:gs pos="1250">
                      <a:srgbClr val="3F454F"/>
                    </a:gs>
                    <a:gs pos="100000">
                      <a:srgbClr val="3F454F"/>
                    </a:gs>
                  </a:gsLst>
                  <a:lin ang="5400000" scaled="0"/>
                </a:gradFill>
              </a:rPr>
              <a:t>Users will work around missing and delayed requirements</a:t>
            </a:r>
          </a:p>
          <a:p>
            <a:pPr>
              <a:defRPr/>
            </a:pPr>
            <a:r>
              <a:rPr lang="en-US" sz="2400">
                <a:gradFill>
                  <a:gsLst>
                    <a:gs pos="1250">
                      <a:srgbClr val="3F454F"/>
                    </a:gs>
                    <a:gs pos="100000">
                      <a:srgbClr val="3F454F"/>
                    </a:gs>
                  </a:gsLst>
                  <a:lin ang="5400000" scaled="0"/>
                </a:gradFill>
              </a:rPr>
              <a:t>Heat mapping can help identify frustration and friction points</a:t>
            </a:r>
          </a:p>
          <a:p>
            <a:pPr>
              <a:defRPr/>
            </a:pPr>
            <a:r>
              <a:rPr lang="en-US" sz="2400">
                <a:gradFill>
                  <a:gsLst>
                    <a:gs pos="1250">
                      <a:srgbClr val="3F454F"/>
                    </a:gs>
                    <a:gs pos="100000">
                      <a:srgbClr val="3F454F"/>
                    </a:gs>
                  </a:gsLst>
                  <a:lin ang="5400000" scaled="0"/>
                </a:gradFill>
              </a:rPr>
              <a:t>Triage the parking lot for high-ROI pain reduction</a:t>
            </a:r>
          </a:p>
          <a:p>
            <a:pPr>
              <a:defRPr/>
            </a:pPr>
            <a:endParaRPr lang="en-US" sz="2400">
              <a:gradFill>
                <a:gsLst>
                  <a:gs pos="1250">
                    <a:srgbClr val="3F454F"/>
                  </a:gs>
                  <a:gs pos="100000">
                    <a:srgbClr val="3F454F"/>
                  </a:gs>
                </a:gsLst>
                <a:lin ang="5400000" scaled="0"/>
              </a:gradFill>
            </a:endParaRPr>
          </a:p>
          <a:p>
            <a:pPr marL="0" indent="0">
              <a:buNone/>
              <a:defRPr/>
            </a:pPr>
            <a:r>
              <a:rPr lang="en-US" sz="2400" b="1">
                <a:gradFill>
                  <a:gsLst>
                    <a:gs pos="1250">
                      <a:srgbClr val="3F454F"/>
                    </a:gs>
                    <a:gs pos="100000">
                      <a:srgbClr val="3F454F"/>
                    </a:gs>
                  </a:gsLst>
                  <a:lin ang="5400000" scaled="0"/>
                </a:gradFill>
              </a:rPr>
              <a:t>Managing New Requests</a:t>
            </a:r>
            <a:endParaRPr lang="en-US" sz="2400">
              <a:gradFill>
                <a:gsLst>
                  <a:gs pos="1250">
                    <a:srgbClr val="3F454F"/>
                  </a:gs>
                  <a:gs pos="100000">
                    <a:srgbClr val="3F454F"/>
                  </a:gs>
                </a:gsLst>
                <a:lin ang="5400000" scaled="0"/>
              </a:gradFill>
            </a:endParaRPr>
          </a:p>
          <a:p>
            <a:pPr>
              <a:defRPr/>
            </a:pPr>
            <a:r>
              <a:rPr lang="en-US" sz="2400">
                <a:gradFill>
                  <a:gsLst>
                    <a:gs pos="1250">
                      <a:srgbClr val="3F454F"/>
                    </a:gs>
                    <a:gs pos="100000">
                      <a:srgbClr val="3F454F"/>
                    </a:gs>
                  </a:gsLst>
                  <a:lin ang="5400000" scaled="0"/>
                </a:gradFill>
              </a:rPr>
              <a:t>Facilitate users becoming more familiar with how the system performs</a:t>
            </a:r>
          </a:p>
          <a:p>
            <a:pPr>
              <a:defRPr/>
            </a:pPr>
            <a:r>
              <a:rPr lang="en-US" sz="2400">
                <a:gradFill>
                  <a:gsLst>
                    <a:gs pos="1250">
                      <a:srgbClr val="3F454F"/>
                    </a:gs>
                    <a:gs pos="100000">
                      <a:srgbClr val="3F454F"/>
                    </a:gs>
                  </a:gsLst>
                  <a:lin ang="5400000" scaled="0"/>
                </a:gradFill>
              </a:rPr>
              <a:t>Log but don’t immediately act on all new requests; evaluate carefully</a:t>
            </a:r>
          </a:p>
          <a:p>
            <a:pPr>
              <a:defRPr/>
            </a:pPr>
            <a:r>
              <a:rPr lang="en-US" sz="2400">
                <a:gradFill>
                  <a:gsLst>
                    <a:gs pos="1250">
                      <a:srgbClr val="3F454F"/>
                    </a:gs>
                    <a:gs pos="100000">
                      <a:srgbClr val="3F454F"/>
                    </a:gs>
                  </a:gsLst>
                  <a:lin ang="5400000" scaled="0"/>
                </a:gradFill>
              </a:rPr>
              <a:t>Let folks get acclimated and see if the requests are arising from change resistance</a:t>
            </a:r>
          </a:p>
          <a:p>
            <a:pPr>
              <a:defRPr/>
            </a:pPr>
            <a:endParaRPr lang="en-US" sz="2000">
              <a:gradFill>
                <a:gsLst>
                  <a:gs pos="1250">
                    <a:srgbClr val="3F454F"/>
                  </a:gs>
                  <a:gs pos="100000">
                    <a:srgbClr val="3F454F"/>
                  </a:gs>
                </a:gsLst>
                <a:lin ang="5400000" scaled="0"/>
              </a:gradFill>
            </a:endParaRPr>
          </a:p>
        </p:txBody>
      </p:sp>
    </p:spTree>
    <p:extLst>
      <p:ext uri="{BB962C8B-B14F-4D97-AF65-F5344CB8AC3E}">
        <p14:creationId xmlns:p14="http://schemas.microsoft.com/office/powerpoint/2010/main" val="361128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0C2-7821-06C6-BC48-E67066727EC4}"/>
              </a:ext>
            </a:extLst>
          </p:cNvPr>
          <p:cNvSpPr txBox="1">
            <a:spLocks/>
          </p:cNvSpPr>
          <p:nvPr/>
        </p:nvSpPr>
        <p:spPr>
          <a:xfrm>
            <a:off x="183064" y="344016"/>
            <a:ext cx="9694581" cy="1059272"/>
          </a:xfrm>
          <a:prstGeom prst="rect">
            <a:avLst/>
          </a:prstGeom>
          <a:ln>
            <a:noFill/>
          </a:ln>
        </p:spPr>
        <p:txBody>
          <a:bodyPr/>
          <a:lstStyle>
            <a:lvl1pPr algn="l" defTabSz="932742" rtl="0" eaLnBrk="1" latinLnBrk="0" hangingPunct="1">
              <a:lnSpc>
                <a:spcPct val="90000"/>
              </a:lnSpc>
              <a:spcBef>
                <a:spcPct val="0"/>
              </a:spcBef>
              <a:buNone/>
              <a:defRPr lang="en-US" sz="4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a:solidFill>
                  <a:srgbClr val="1E275C"/>
                </a:solidFill>
              </a:rPr>
              <a:t>Conclusion</a:t>
            </a:r>
          </a:p>
          <a:p>
            <a:r>
              <a:rPr lang="en-US" sz="2800" b="1" i="1">
                <a:solidFill>
                  <a:srgbClr val="1E275C"/>
                </a:solidFill>
              </a:rPr>
              <a:t>Call to Action</a:t>
            </a:r>
          </a:p>
        </p:txBody>
      </p:sp>
      <p:sp>
        <p:nvSpPr>
          <p:cNvPr id="6" name="Text Placeholder 5">
            <a:extLst>
              <a:ext uri="{FF2B5EF4-FFF2-40B4-BE49-F238E27FC236}">
                <a16:creationId xmlns:a16="http://schemas.microsoft.com/office/drawing/2014/main" id="{358BB5E6-F225-8822-6201-651CF4DB3FAC}"/>
              </a:ext>
            </a:extLst>
          </p:cNvPr>
          <p:cNvSpPr txBox="1">
            <a:spLocks/>
          </p:cNvSpPr>
          <p:nvPr/>
        </p:nvSpPr>
        <p:spPr>
          <a:xfrm>
            <a:off x="1012532" y="1403288"/>
            <a:ext cx="10411410" cy="4561577"/>
          </a:xfrm>
          <a:prstGeom prst="rect">
            <a:avLst/>
          </a:prstGeom>
        </p:spPr>
        <p:txBody>
          <a:bodyPr vert="horz" wrap="square" lIns="146304" tIns="91440" rIns="146304" bIns="91440" rtlCol="0">
            <a:noAutofit/>
          </a:bodyPr>
          <a:lstStyle>
            <a:lvl1pPr marL="291436" marR="0" indent="-291436" algn="l" defTabSz="932742" rtl="0" eaLnBrk="1" fontAlgn="auto" latinLnBrk="0" hangingPunct="1">
              <a:lnSpc>
                <a:spcPct val="90000"/>
              </a:lnSpc>
              <a:spcBef>
                <a:spcPct val="20000"/>
              </a:spcBef>
              <a:spcAft>
                <a:spcPts val="0"/>
              </a:spcAft>
              <a:buClr>
                <a:srgbClr val="E88C23"/>
              </a:buClr>
              <a:buSzPct val="11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2pPr>
            <a:lvl3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0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3pPr>
            <a:lvl4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4pPr>
            <a:lvl5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b="1">
                <a:gradFill>
                  <a:gsLst>
                    <a:gs pos="1250">
                      <a:srgbClr val="3F454F"/>
                    </a:gs>
                    <a:gs pos="100000">
                      <a:srgbClr val="3F454F"/>
                    </a:gs>
                  </a:gsLst>
                  <a:lin ang="5400000" scaled="0"/>
                </a:gradFill>
              </a:rPr>
              <a:t>Embrace the Post Go-Live Phase</a:t>
            </a:r>
            <a:endParaRPr lang="en-US" sz="2400">
              <a:gradFill>
                <a:gsLst>
                  <a:gs pos="1250">
                    <a:srgbClr val="3F454F"/>
                  </a:gs>
                  <a:gs pos="100000">
                    <a:srgbClr val="3F454F"/>
                  </a:gs>
                </a:gsLst>
                <a:lin ang="5400000" scaled="0"/>
              </a:gradFill>
            </a:endParaRPr>
          </a:p>
          <a:p>
            <a:pPr>
              <a:defRPr/>
            </a:pPr>
            <a:endParaRPr lang="en-US" sz="2400">
              <a:gradFill>
                <a:gsLst>
                  <a:gs pos="1250">
                    <a:srgbClr val="3F454F"/>
                  </a:gs>
                  <a:gs pos="100000">
                    <a:srgbClr val="3F454F"/>
                  </a:gs>
                </a:gsLst>
                <a:lin ang="5400000" scaled="0"/>
              </a:gradFill>
            </a:endParaRPr>
          </a:p>
          <a:p>
            <a:pPr>
              <a:defRPr/>
            </a:pPr>
            <a:r>
              <a:rPr lang="en-US" sz="2400">
                <a:gradFill>
                  <a:gsLst>
                    <a:gs pos="1250">
                      <a:srgbClr val="3F454F"/>
                    </a:gs>
                    <a:gs pos="100000">
                      <a:srgbClr val="3F454F"/>
                    </a:gs>
                  </a:gsLst>
                  <a:lin ang="5400000" scaled="0"/>
                </a:gradFill>
              </a:rPr>
              <a:t>When you become a D365 professional, it’s easy to lose sight of how the rest of the company and the rest of the world sees Dynamics 365 (</a:t>
            </a:r>
            <a:r>
              <a:rPr lang="en-US" sz="2400" i="1">
                <a:gradFill>
                  <a:gsLst>
                    <a:gs pos="1250">
                      <a:srgbClr val="3F454F"/>
                    </a:gs>
                    <a:gs pos="100000">
                      <a:srgbClr val="3F454F"/>
                    </a:gs>
                  </a:gsLst>
                  <a:lin ang="5400000" scaled="0"/>
                </a:gradFill>
              </a:rPr>
              <a:t>hint: they don’t</a:t>
            </a:r>
            <a:r>
              <a:rPr lang="en-US" sz="2400">
                <a:gradFill>
                  <a:gsLst>
                    <a:gs pos="1250">
                      <a:srgbClr val="3F454F"/>
                    </a:gs>
                    <a:gs pos="100000">
                      <a:srgbClr val="3F454F"/>
                    </a:gs>
                  </a:gsLst>
                  <a:lin ang="5400000" scaled="0"/>
                </a:gradFill>
              </a:rPr>
              <a:t>)</a:t>
            </a:r>
          </a:p>
          <a:p>
            <a:pPr>
              <a:defRPr/>
            </a:pPr>
            <a:endParaRPr lang="en-US" sz="2400">
              <a:gradFill>
                <a:gsLst>
                  <a:gs pos="1250">
                    <a:srgbClr val="3F454F"/>
                  </a:gs>
                  <a:gs pos="100000">
                    <a:srgbClr val="3F454F"/>
                  </a:gs>
                </a:gsLst>
                <a:lin ang="5400000" scaled="0"/>
              </a:gradFill>
            </a:endParaRPr>
          </a:p>
          <a:p>
            <a:pPr>
              <a:defRPr/>
            </a:pPr>
            <a:r>
              <a:rPr lang="en-US" sz="2400">
                <a:gradFill>
                  <a:gsLst>
                    <a:gs pos="1250">
                      <a:srgbClr val="3F454F"/>
                    </a:gs>
                    <a:gs pos="100000">
                      <a:srgbClr val="3F454F"/>
                    </a:gs>
                  </a:gsLst>
                  <a:lin ang="5400000" scaled="0"/>
                </a:gradFill>
              </a:rPr>
              <a:t>D365 go-live is not the end</a:t>
            </a:r>
          </a:p>
          <a:p>
            <a:pPr>
              <a:defRPr/>
            </a:pPr>
            <a:r>
              <a:rPr lang="en-US" sz="2400">
                <a:gradFill>
                  <a:gsLst>
                    <a:gs pos="1250">
                      <a:srgbClr val="3F454F"/>
                    </a:gs>
                    <a:gs pos="100000">
                      <a:srgbClr val="3F454F"/>
                    </a:gs>
                  </a:gsLst>
                  <a:lin ang="5400000" scaled="0"/>
                </a:gradFill>
              </a:rPr>
              <a:t>Go-live is just the beginning</a:t>
            </a:r>
          </a:p>
          <a:p>
            <a:pPr>
              <a:defRPr/>
            </a:pPr>
            <a:endParaRPr lang="en-US" sz="2400">
              <a:gradFill>
                <a:gsLst>
                  <a:gs pos="1250">
                    <a:srgbClr val="3F454F"/>
                  </a:gs>
                  <a:gs pos="100000">
                    <a:srgbClr val="3F454F"/>
                  </a:gs>
                </a:gsLst>
                <a:lin ang="5400000" scaled="0"/>
              </a:gradFill>
            </a:endParaRPr>
          </a:p>
          <a:p>
            <a:pPr>
              <a:defRPr/>
            </a:pPr>
            <a:r>
              <a:rPr lang="en-US" sz="2400">
                <a:gradFill>
                  <a:gsLst>
                    <a:gs pos="1250">
                      <a:srgbClr val="3F454F"/>
                    </a:gs>
                    <a:gs pos="100000">
                      <a:srgbClr val="3F454F"/>
                    </a:gs>
                  </a:gsLst>
                  <a:lin ang="5400000" scaled="0"/>
                </a:gradFill>
              </a:rPr>
              <a:t>D365 go-live is a </a:t>
            </a:r>
            <a:r>
              <a:rPr lang="en-US" sz="2400" b="1">
                <a:gradFill>
                  <a:gsLst>
                    <a:gs pos="1250">
                      <a:srgbClr val="3F454F"/>
                    </a:gs>
                    <a:gs pos="100000">
                      <a:srgbClr val="3F454F"/>
                    </a:gs>
                  </a:gsLst>
                  <a:lin ang="5400000" scaled="0"/>
                </a:gradFill>
              </a:rPr>
              <a:t>hard-won milestone </a:t>
            </a:r>
          </a:p>
          <a:p>
            <a:pPr>
              <a:defRPr/>
            </a:pPr>
            <a:r>
              <a:rPr lang="en-US" sz="2400">
                <a:gradFill>
                  <a:gsLst>
                    <a:gs pos="1250">
                      <a:srgbClr val="3F454F"/>
                    </a:gs>
                    <a:gs pos="100000">
                      <a:srgbClr val="3F454F"/>
                    </a:gs>
                  </a:gsLst>
                  <a:lin ang="5400000" scaled="0"/>
                </a:gradFill>
              </a:rPr>
              <a:t>D365 go-live is an</a:t>
            </a:r>
            <a:r>
              <a:rPr lang="en-US" sz="2400" b="1">
                <a:gradFill>
                  <a:gsLst>
                    <a:gs pos="1250">
                      <a:srgbClr val="3F454F"/>
                    </a:gs>
                    <a:gs pos="100000">
                      <a:srgbClr val="3F454F"/>
                    </a:gs>
                  </a:gsLst>
                  <a:lin ang="5400000" scaled="0"/>
                </a:gradFill>
              </a:rPr>
              <a:t> opportunity</a:t>
            </a:r>
          </a:p>
        </p:txBody>
      </p:sp>
    </p:spTree>
    <p:extLst>
      <p:ext uri="{BB962C8B-B14F-4D97-AF65-F5344CB8AC3E}">
        <p14:creationId xmlns:p14="http://schemas.microsoft.com/office/powerpoint/2010/main" val="130894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33E29E-D8B6-40B2-8AD4-237CEB8B93FD}"/>
              </a:ext>
            </a:extLst>
          </p:cNvPr>
          <p:cNvSpPr>
            <a:spLocks noGrp="1"/>
          </p:cNvSpPr>
          <p:nvPr>
            <p:ph type="title"/>
          </p:nvPr>
        </p:nvSpPr>
        <p:spPr>
          <a:xfrm>
            <a:off x="732153" y="765713"/>
            <a:ext cx="10972484" cy="659260"/>
          </a:xfrm>
        </p:spPr>
        <p:txBody>
          <a:bodyPr/>
          <a:lstStyle/>
          <a:p>
            <a:r>
              <a:rPr lang="en-US" b="1">
                <a:latin typeface="Poppins" pitchFamily="2" charset="77"/>
                <a:cs typeface="Poppins" pitchFamily="2" charset="77"/>
              </a:rPr>
              <a:t>Speakers</a:t>
            </a:r>
          </a:p>
        </p:txBody>
      </p:sp>
      <p:sp>
        <p:nvSpPr>
          <p:cNvPr id="5" name="Text Placeholder 4">
            <a:extLst>
              <a:ext uri="{FF2B5EF4-FFF2-40B4-BE49-F238E27FC236}">
                <a16:creationId xmlns:a16="http://schemas.microsoft.com/office/drawing/2014/main" id="{1E706FF3-4088-45A1-B03E-3F45C98C1284}"/>
              </a:ext>
            </a:extLst>
          </p:cNvPr>
          <p:cNvSpPr>
            <a:spLocks noGrp="1"/>
          </p:cNvSpPr>
          <p:nvPr>
            <p:ph type="body" sz="quarter" idx="10"/>
          </p:nvPr>
        </p:nvSpPr>
        <p:spPr/>
        <p:txBody>
          <a:bodyPr/>
          <a:lstStyle/>
          <a:p>
            <a:pPr marL="0" indent="0">
              <a:buNone/>
            </a:pPr>
            <a:endParaRPr lang="en-US">
              <a:latin typeface="Poppins" pitchFamily="2" charset="77"/>
              <a:cs typeface="Poppins" pitchFamily="2" charset="77"/>
            </a:endParaRPr>
          </a:p>
          <a:p>
            <a:pPr marL="0" indent="0">
              <a:buNone/>
            </a:pPr>
            <a:r>
              <a:rPr lang="en-US">
                <a:latin typeface="Poppins" pitchFamily="2" charset="77"/>
                <a:cs typeface="Poppins" pitchFamily="2" charset="77"/>
              </a:rPr>
              <a:t>Brittany Burke</a:t>
            </a:r>
          </a:p>
          <a:p>
            <a:pPr marL="339725" lvl="1" indent="0">
              <a:buNone/>
            </a:pPr>
            <a:r>
              <a:rPr lang="en-US"/>
              <a:t>Caf2Code LLC, </a:t>
            </a:r>
            <a:r>
              <a:rPr lang="en-US">
                <a:hlinkClick r:id="rId2"/>
              </a:rPr>
              <a:t>Brittany@caf2code.com</a:t>
            </a:r>
            <a:r>
              <a:rPr lang="en-US"/>
              <a:t> </a:t>
            </a:r>
            <a:endParaRPr lang="en-US">
              <a:latin typeface="Poppins" pitchFamily="2" charset="77"/>
              <a:cs typeface="Poppins" pitchFamily="2" charset="77"/>
            </a:endParaRPr>
          </a:p>
          <a:p>
            <a:pPr marL="0" indent="0">
              <a:buNone/>
            </a:pPr>
            <a:endParaRPr lang="en-US">
              <a:latin typeface="Poppins" pitchFamily="2" charset="77"/>
              <a:cs typeface="Poppins" pitchFamily="2" charset="77"/>
            </a:endParaRPr>
          </a:p>
          <a:p>
            <a:pPr marL="0" indent="0">
              <a:buNone/>
            </a:pPr>
            <a:r>
              <a:rPr lang="en-US">
                <a:latin typeface="Poppins" pitchFamily="2" charset="77"/>
                <a:cs typeface="Poppins" pitchFamily="2" charset="77"/>
              </a:rPr>
              <a:t>Benjamin Breeden</a:t>
            </a:r>
          </a:p>
          <a:p>
            <a:pPr marL="339725" lvl="1" indent="0">
              <a:buNone/>
            </a:pPr>
            <a:r>
              <a:rPr lang="en-US">
                <a:latin typeface="Poppins" pitchFamily="2" charset="77"/>
                <a:cs typeface="Poppins" pitchFamily="2" charset="77"/>
              </a:rPr>
              <a:t>Caf2Code LLC, </a:t>
            </a:r>
            <a:r>
              <a:rPr lang="en-US">
                <a:latin typeface="Poppins" pitchFamily="2" charset="77"/>
                <a:cs typeface="Poppins" pitchFamily="2" charset="77"/>
                <a:hlinkClick r:id="rId3"/>
              </a:rPr>
              <a:t>Ben@caf2code.com</a:t>
            </a:r>
            <a:r>
              <a:rPr lang="en-US">
                <a:latin typeface="Poppins" pitchFamily="2" charset="77"/>
                <a:cs typeface="Poppins" pitchFamily="2" charset="77"/>
              </a:rPr>
              <a:t> </a:t>
            </a:r>
          </a:p>
        </p:txBody>
      </p:sp>
      <p:grpSp>
        <p:nvGrpSpPr>
          <p:cNvPr id="2" name="Group 1">
            <a:extLst>
              <a:ext uri="{FF2B5EF4-FFF2-40B4-BE49-F238E27FC236}">
                <a16:creationId xmlns:a16="http://schemas.microsoft.com/office/drawing/2014/main" id="{E9A05BD7-DB48-6AF3-750B-530EF3FABAC9}"/>
              </a:ext>
            </a:extLst>
          </p:cNvPr>
          <p:cNvGrpSpPr/>
          <p:nvPr/>
        </p:nvGrpSpPr>
        <p:grpSpPr>
          <a:xfrm>
            <a:off x="9337675" y="1307233"/>
            <a:ext cx="3098800" cy="1104900"/>
            <a:chOff x="9213850" y="2726071"/>
            <a:chExt cx="3098800" cy="1104900"/>
          </a:xfrm>
        </p:grpSpPr>
        <p:grpSp>
          <p:nvGrpSpPr>
            <p:cNvPr id="3" name="Group 2">
              <a:extLst>
                <a:ext uri="{FF2B5EF4-FFF2-40B4-BE49-F238E27FC236}">
                  <a16:creationId xmlns:a16="http://schemas.microsoft.com/office/drawing/2014/main" id="{9CDEFC7E-B6EF-E25B-B4ED-3E24D02FCB27}"/>
                </a:ext>
              </a:extLst>
            </p:cNvPr>
            <p:cNvGrpSpPr/>
            <p:nvPr/>
          </p:nvGrpSpPr>
          <p:grpSpPr>
            <a:xfrm>
              <a:off x="9213850" y="2726071"/>
              <a:ext cx="3098800" cy="1104900"/>
              <a:chOff x="9213850" y="2726071"/>
              <a:chExt cx="3098800" cy="1104900"/>
            </a:xfrm>
          </p:grpSpPr>
          <p:pic>
            <p:nvPicPr>
              <p:cNvPr id="6" name="Picture 5">
                <a:extLst>
                  <a:ext uri="{FF2B5EF4-FFF2-40B4-BE49-F238E27FC236}">
                    <a16:creationId xmlns:a16="http://schemas.microsoft.com/office/drawing/2014/main" id="{237DD78E-D7F9-A66C-E3A1-2227183A938D}"/>
                  </a:ext>
                </a:extLst>
              </p:cNvPr>
              <p:cNvPicPr>
                <a:picLocks noChangeAspect="1"/>
              </p:cNvPicPr>
              <p:nvPr/>
            </p:nvPicPr>
            <p:blipFill>
              <a:blip r:embed="rId4"/>
              <a:stretch>
                <a:fillRect/>
              </a:stretch>
            </p:blipFill>
            <p:spPr>
              <a:xfrm>
                <a:off x="9213850" y="2726071"/>
                <a:ext cx="3098800" cy="1104900"/>
              </a:xfrm>
              <a:prstGeom prst="rect">
                <a:avLst/>
              </a:prstGeom>
            </p:spPr>
          </p:pic>
          <p:sp>
            <p:nvSpPr>
              <p:cNvPr id="8" name="Rectangle 7">
                <a:extLst>
                  <a:ext uri="{FF2B5EF4-FFF2-40B4-BE49-F238E27FC236}">
                    <a16:creationId xmlns:a16="http://schemas.microsoft.com/office/drawing/2014/main" id="{B43FAFEB-C125-A0BC-C77C-7CC36BEAF2ED}"/>
                  </a:ext>
                </a:extLst>
              </p:cNvPr>
              <p:cNvSpPr/>
              <p:nvPr/>
            </p:nvSpPr>
            <p:spPr bwMode="auto">
              <a:xfrm>
                <a:off x="9551627" y="2838450"/>
                <a:ext cx="2697523" cy="864719"/>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pic>
          <p:nvPicPr>
            <p:cNvPr id="4" name="Picture 2">
              <a:extLst>
                <a:ext uri="{FF2B5EF4-FFF2-40B4-BE49-F238E27FC236}">
                  <a16:creationId xmlns:a16="http://schemas.microsoft.com/office/drawing/2014/main" id="{56E8EDAD-AEF0-6C85-0CAC-1B9A7A680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2631" y="2859421"/>
              <a:ext cx="284001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2">
            <a:extLst>
              <a:ext uri="{FF2B5EF4-FFF2-40B4-BE49-F238E27FC236}">
                <a16:creationId xmlns:a16="http://schemas.microsoft.com/office/drawing/2014/main" id="{33C6EA7E-9BA0-5CBB-5A37-785DDD31DB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3331" y="2396710"/>
            <a:ext cx="3533310" cy="353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8457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26481A-C43C-93E6-CE5F-5CEDD5093B57}"/>
              </a:ext>
            </a:extLst>
          </p:cNvPr>
          <p:cNvGrpSpPr/>
          <p:nvPr/>
        </p:nvGrpSpPr>
        <p:grpSpPr>
          <a:xfrm>
            <a:off x="9358941" y="1663367"/>
            <a:ext cx="3098800" cy="1104900"/>
            <a:chOff x="9213850" y="2726071"/>
            <a:chExt cx="3098800" cy="1104900"/>
          </a:xfrm>
        </p:grpSpPr>
        <p:grpSp>
          <p:nvGrpSpPr>
            <p:cNvPr id="3" name="Group 2">
              <a:extLst>
                <a:ext uri="{FF2B5EF4-FFF2-40B4-BE49-F238E27FC236}">
                  <a16:creationId xmlns:a16="http://schemas.microsoft.com/office/drawing/2014/main" id="{467F0FCA-C4B8-B540-3023-4EF732C3D4E7}"/>
                </a:ext>
              </a:extLst>
            </p:cNvPr>
            <p:cNvGrpSpPr/>
            <p:nvPr/>
          </p:nvGrpSpPr>
          <p:grpSpPr>
            <a:xfrm>
              <a:off x="9213850" y="2726071"/>
              <a:ext cx="3098800" cy="1104900"/>
              <a:chOff x="9213850" y="2726071"/>
              <a:chExt cx="3098800" cy="1104900"/>
            </a:xfrm>
          </p:grpSpPr>
          <p:pic>
            <p:nvPicPr>
              <p:cNvPr id="5" name="Picture 4">
                <a:extLst>
                  <a:ext uri="{FF2B5EF4-FFF2-40B4-BE49-F238E27FC236}">
                    <a16:creationId xmlns:a16="http://schemas.microsoft.com/office/drawing/2014/main" id="{90561E12-FA4C-E467-79B9-9D3E5E918634}"/>
                  </a:ext>
                </a:extLst>
              </p:cNvPr>
              <p:cNvPicPr>
                <a:picLocks noChangeAspect="1"/>
              </p:cNvPicPr>
              <p:nvPr/>
            </p:nvPicPr>
            <p:blipFill>
              <a:blip r:embed="rId2"/>
              <a:stretch>
                <a:fillRect/>
              </a:stretch>
            </p:blipFill>
            <p:spPr>
              <a:xfrm>
                <a:off x="9213850" y="2726071"/>
                <a:ext cx="3098800" cy="1104900"/>
              </a:xfrm>
              <a:prstGeom prst="rect">
                <a:avLst/>
              </a:prstGeom>
            </p:spPr>
          </p:pic>
          <p:sp>
            <p:nvSpPr>
              <p:cNvPr id="6" name="Rectangle 5">
                <a:extLst>
                  <a:ext uri="{FF2B5EF4-FFF2-40B4-BE49-F238E27FC236}">
                    <a16:creationId xmlns:a16="http://schemas.microsoft.com/office/drawing/2014/main" id="{9D5C75E4-308B-901D-1FBD-FCD756DF5FC6}"/>
                  </a:ext>
                </a:extLst>
              </p:cNvPr>
              <p:cNvSpPr/>
              <p:nvPr/>
            </p:nvSpPr>
            <p:spPr bwMode="auto">
              <a:xfrm>
                <a:off x="9551627" y="2838450"/>
                <a:ext cx="2697523" cy="864719"/>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pic>
          <p:nvPicPr>
            <p:cNvPr id="4" name="Picture 2">
              <a:extLst>
                <a:ext uri="{FF2B5EF4-FFF2-40B4-BE49-F238E27FC236}">
                  <a16:creationId xmlns:a16="http://schemas.microsoft.com/office/drawing/2014/main" id="{BC27A2C5-3796-03D7-A6B9-ADE372D7F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2631" y="2859421"/>
              <a:ext cx="284001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67A31BF5-773D-A65C-C050-BFD0B3FE9D86}"/>
              </a:ext>
            </a:extLst>
          </p:cNvPr>
          <p:cNvSpPr txBox="1"/>
          <p:nvPr/>
        </p:nvSpPr>
        <p:spPr>
          <a:xfrm>
            <a:off x="8503679" y="2768267"/>
            <a:ext cx="4028791" cy="627864"/>
          </a:xfrm>
          <a:prstGeom prst="rect">
            <a:avLst/>
          </a:prstGeom>
          <a:noFill/>
        </p:spPr>
        <p:txBody>
          <a:bodyPr wrap="square" lIns="182880" tIns="146304" rIns="182880" bIns="146304" rtlCol="0">
            <a:spAutoFit/>
          </a:bodyPr>
          <a:lstStyle/>
          <a:p>
            <a:pPr algn="r">
              <a:lnSpc>
                <a:spcPct val="90000"/>
              </a:lnSpc>
              <a:spcAft>
                <a:spcPts val="600"/>
              </a:spcAft>
            </a:pPr>
            <a:r>
              <a:rPr lang="en-US" sz="2400">
                <a:solidFill>
                  <a:schemeClr val="bg1"/>
                </a:solidFill>
              </a:rPr>
              <a:t>The Partner You Can Trust</a:t>
            </a:r>
          </a:p>
        </p:txBody>
      </p:sp>
    </p:spTree>
    <p:extLst>
      <p:ext uri="{BB962C8B-B14F-4D97-AF65-F5344CB8AC3E}">
        <p14:creationId xmlns:p14="http://schemas.microsoft.com/office/powerpoint/2010/main" val="24709370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56DA52-585F-4F06-93B7-8B54C5589416}"/>
              </a:ext>
            </a:extLst>
          </p:cNvPr>
          <p:cNvSpPr>
            <a:spLocks noGrp="1"/>
          </p:cNvSpPr>
          <p:nvPr>
            <p:ph type="title"/>
          </p:nvPr>
        </p:nvSpPr>
        <p:spPr>
          <a:xfrm>
            <a:off x="732153" y="765713"/>
            <a:ext cx="10972484" cy="659260"/>
          </a:xfrm>
        </p:spPr>
        <p:txBody>
          <a:bodyPr/>
          <a:lstStyle/>
          <a:p>
            <a:r>
              <a:rPr lang="en-US">
                <a:solidFill>
                  <a:srgbClr val="1E275C"/>
                </a:solidFill>
                <a:cs typeface="Segoe UI" pitchFamily="34" charset="0"/>
              </a:rPr>
              <a:t>S</a:t>
            </a:r>
            <a:r>
              <a:rPr lang="en-US">
                <a:solidFill>
                  <a:srgbClr val="1E275C"/>
                </a:solidFill>
                <a:latin typeface="+mj-lt"/>
                <a:cs typeface="Segoe UI" pitchFamily="34" charset="0"/>
              </a:rPr>
              <a:t>peakers</a:t>
            </a:r>
            <a:endParaRPr lang="en-US" b="1">
              <a:latin typeface="Poppins" pitchFamily="2" charset="77"/>
              <a:cs typeface="Poppins" pitchFamily="2" charset="77"/>
            </a:endParaRPr>
          </a:p>
        </p:txBody>
      </p:sp>
      <p:sp>
        <p:nvSpPr>
          <p:cNvPr id="8" name="Text Placeholder 3">
            <a:extLst>
              <a:ext uri="{FF2B5EF4-FFF2-40B4-BE49-F238E27FC236}">
                <a16:creationId xmlns:a16="http://schemas.microsoft.com/office/drawing/2014/main" id="{C2F32277-1449-49C8-9078-E8A3610DACDE}"/>
              </a:ext>
            </a:extLst>
          </p:cNvPr>
          <p:cNvSpPr txBox="1">
            <a:spLocks/>
          </p:cNvSpPr>
          <p:nvPr/>
        </p:nvSpPr>
        <p:spPr>
          <a:xfrm>
            <a:off x="2235994" y="3656872"/>
            <a:ext cx="3221037" cy="242989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400">
                <a:solidFill>
                  <a:schemeClr val="tx1"/>
                </a:solidFill>
                <a:latin typeface="Poppins" pitchFamily="2" charset="77"/>
                <a:cs typeface="Poppins" pitchFamily="2" charset="77"/>
              </a:rPr>
              <a:t>Brittany Burke</a:t>
            </a:r>
          </a:p>
          <a:p>
            <a:pPr marL="0" indent="0" algn="ctr">
              <a:buNone/>
            </a:pPr>
            <a:r>
              <a:rPr lang="en-US" sz="1800">
                <a:latin typeface="Poppins" pitchFamily="2" charset="77"/>
                <a:cs typeface="Poppins" pitchFamily="2" charset="77"/>
              </a:rPr>
              <a:t>Solutions Architect</a:t>
            </a:r>
          </a:p>
          <a:p>
            <a:pPr marL="0" indent="0" algn="ctr">
              <a:buNone/>
            </a:pPr>
            <a:r>
              <a:rPr lang="en-US" sz="1800">
                <a:latin typeface="Poppins" pitchFamily="2" charset="77"/>
                <a:cs typeface="Poppins" pitchFamily="2" charset="77"/>
              </a:rPr>
              <a:t>Caf2Code LLC</a:t>
            </a:r>
          </a:p>
          <a:p>
            <a:pPr marL="0" indent="0" algn="ctr">
              <a:buNone/>
            </a:pPr>
            <a:endParaRPr lang="en-US" sz="1800">
              <a:latin typeface="Poppins" pitchFamily="2" charset="77"/>
              <a:cs typeface="Poppins" pitchFamily="2" charset="77"/>
            </a:endParaRPr>
          </a:p>
          <a:p>
            <a:pPr marL="0" indent="0" algn="ctr">
              <a:buNone/>
            </a:pPr>
            <a:endParaRPr lang="en-US" sz="1800">
              <a:latin typeface="Poppins" pitchFamily="2" charset="77"/>
              <a:cs typeface="Poppins" pitchFamily="2" charset="77"/>
            </a:endParaRPr>
          </a:p>
          <a:p>
            <a:pPr marL="0" indent="0" algn="ctr">
              <a:buNone/>
            </a:pPr>
            <a:endParaRPr lang="en-US" sz="1800">
              <a:latin typeface="Poppins" pitchFamily="2" charset="77"/>
              <a:cs typeface="Poppins" pitchFamily="2" charset="77"/>
            </a:endParaRPr>
          </a:p>
          <a:p>
            <a:pPr marL="0" indent="0" algn="ctr">
              <a:buNone/>
            </a:pPr>
            <a:endParaRPr lang="en-US" sz="400">
              <a:latin typeface="Poppins" pitchFamily="2" charset="77"/>
              <a:cs typeface="Poppins" pitchFamily="2" charset="77"/>
            </a:endParaRPr>
          </a:p>
          <a:p>
            <a:pPr marL="0" indent="0" algn="ctr">
              <a:buNone/>
            </a:pPr>
            <a:r>
              <a:rPr lang="en-US" sz="1800">
                <a:latin typeface="Poppins" pitchFamily="2" charset="77"/>
                <a:cs typeface="Poppins" pitchFamily="2" charset="77"/>
              </a:rPr>
              <a:t>Blog: </a:t>
            </a:r>
            <a:r>
              <a:rPr lang="en-US" sz="1800" b="1">
                <a:latin typeface="Poppins" pitchFamily="2" charset="77"/>
                <a:cs typeface="Poppins" pitchFamily="2" charset="77"/>
              </a:rPr>
              <a:t>D365 with Brittany</a:t>
            </a:r>
          </a:p>
        </p:txBody>
      </p:sp>
      <p:sp>
        <p:nvSpPr>
          <p:cNvPr id="9" name="Oval 8">
            <a:extLst>
              <a:ext uri="{FF2B5EF4-FFF2-40B4-BE49-F238E27FC236}">
                <a16:creationId xmlns:a16="http://schemas.microsoft.com/office/drawing/2014/main" id="{36655DD9-08D7-4398-82C0-160752F35548}"/>
              </a:ext>
            </a:extLst>
          </p:cNvPr>
          <p:cNvSpPr/>
          <p:nvPr/>
        </p:nvSpPr>
        <p:spPr bwMode="auto">
          <a:xfrm>
            <a:off x="2884487" y="1588797"/>
            <a:ext cx="1924050" cy="1958614"/>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latin typeface="Poppins" pitchFamily="2" charset="77"/>
                <a:ea typeface="Segoe UI" pitchFamily="34" charset="0"/>
                <a:cs typeface="Poppins" pitchFamily="2" charset="77"/>
              </a:rPr>
              <a:t> </a:t>
            </a:r>
          </a:p>
        </p:txBody>
      </p:sp>
      <p:sp>
        <p:nvSpPr>
          <p:cNvPr id="11" name="Oval 10">
            <a:extLst>
              <a:ext uri="{FF2B5EF4-FFF2-40B4-BE49-F238E27FC236}">
                <a16:creationId xmlns:a16="http://schemas.microsoft.com/office/drawing/2014/main" id="{8224C304-05A7-44B6-975F-DC60856AFE1C}"/>
              </a:ext>
            </a:extLst>
          </p:cNvPr>
          <p:cNvSpPr/>
          <p:nvPr/>
        </p:nvSpPr>
        <p:spPr bwMode="auto">
          <a:xfrm>
            <a:off x="6408737" y="1588797"/>
            <a:ext cx="1924050" cy="1958614"/>
          </a:xfrm>
          <a:prstGeom prst="ellipse">
            <a:avLst/>
          </a:prstGeom>
          <a:blipFill>
            <a:blip r:embed="rId3"/>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latin typeface="Poppins" pitchFamily="2" charset="77"/>
              <a:ea typeface="Segoe UI" pitchFamily="34" charset="0"/>
              <a:cs typeface="Poppins" pitchFamily="2" charset="77"/>
            </a:endParaRPr>
          </a:p>
        </p:txBody>
      </p:sp>
      <p:sp>
        <p:nvSpPr>
          <p:cNvPr id="14" name="Text Placeholder 3">
            <a:extLst>
              <a:ext uri="{FF2B5EF4-FFF2-40B4-BE49-F238E27FC236}">
                <a16:creationId xmlns:a16="http://schemas.microsoft.com/office/drawing/2014/main" id="{9C5DD785-8942-4EC5-A5C9-5C5C894D558A}"/>
              </a:ext>
            </a:extLst>
          </p:cNvPr>
          <p:cNvSpPr txBox="1">
            <a:spLocks/>
          </p:cNvSpPr>
          <p:nvPr/>
        </p:nvSpPr>
        <p:spPr>
          <a:xfrm>
            <a:off x="5760243" y="3656871"/>
            <a:ext cx="3221037" cy="120852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2400">
                <a:solidFill>
                  <a:schemeClr val="tx1"/>
                </a:solidFill>
                <a:latin typeface="Poppins" pitchFamily="2" charset="77"/>
                <a:cs typeface="Poppins" pitchFamily="2" charset="77"/>
              </a:rPr>
              <a:t>Benjamin Breeden</a:t>
            </a:r>
          </a:p>
          <a:p>
            <a:pPr marL="0" indent="0" algn="ctr">
              <a:buNone/>
            </a:pPr>
            <a:r>
              <a:rPr lang="en-US" sz="1800">
                <a:latin typeface="Poppins" pitchFamily="2" charset="77"/>
                <a:cs typeface="Poppins" pitchFamily="2" charset="77"/>
              </a:rPr>
              <a:t>Founder, CEO</a:t>
            </a:r>
          </a:p>
          <a:p>
            <a:pPr marL="0" indent="0" algn="ctr">
              <a:buNone/>
            </a:pPr>
            <a:r>
              <a:rPr lang="en-US" sz="1800">
                <a:latin typeface="Poppins" pitchFamily="2" charset="77"/>
                <a:cs typeface="Poppins" pitchFamily="2" charset="77"/>
              </a:rPr>
              <a:t>Caf2Code LLC</a:t>
            </a:r>
          </a:p>
          <a:p>
            <a:pPr marL="0" indent="0" algn="ctr">
              <a:buNone/>
            </a:pPr>
            <a:endParaRPr lang="en-US" sz="1800">
              <a:latin typeface="Poppins" pitchFamily="2" charset="77"/>
              <a:cs typeface="Poppins" pitchFamily="2" charset="77"/>
            </a:endParaRPr>
          </a:p>
          <a:p>
            <a:pPr marL="0" indent="0" algn="ctr">
              <a:buNone/>
            </a:pPr>
            <a:endParaRPr lang="en-US" sz="1800">
              <a:latin typeface="Poppins" pitchFamily="2" charset="77"/>
              <a:cs typeface="Poppins" pitchFamily="2" charset="77"/>
            </a:endParaRPr>
          </a:p>
        </p:txBody>
      </p:sp>
      <p:sp>
        <p:nvSpPr>
          <p:cNvPr id="2" name="Rectangle 2">
            <a:extLst>
              <a:ext uri="{FF2B5EF4-FFF2-40B4-BE49-F238E27FC236}">
                <a16:creationId xmlns:a16="http://schemas.microsoft.com/office/drawing/2014/main" id="{510220D8-68C4-A93E-4A46-1B28A684CE5F}"/>
              </a:ext>
            </a:extLst>
          </p:cNvPr>
          <p:cNvSpPr>
            <a:spLocks noChangeArrowheads="1"/>
          </p:cNvSpPr>
          <p:nvPr/>
        </p:nvSpPr>
        <p:spPr bwMode="auto">
          <a:xfrm>
            <a:off x="7627939" y="3186505"/>
            <a:ext cx="1374246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4D59543C-D9FC-02D9-B9A6-E9A6543EDA69}"/>
              </a:ext>
            </a:extLst>
          </p:cNvPr>
          <p:cNvPicPr>
            <a:picLocks noChangeAspect="1"/>
          </p:cNvPicPr>
          <p:nvPr/>
        </p:nvPicPr>
        <p:blipFill>
          <a:blip r:embed="rId4"/>
          <a:stretch>
            <a:fillRect/>
          </a:stretch>
        </p:blipFill>
        <p:spPr>
          <a:xfrm>
            <a:off x="2988397" y="4661775"/>
            <a:ext cx="7125422" cy="897332"/>
          </a:xfrm>
          <a:prstGeom prst="rect">
            <a:avLst/>
          </a:prstGeom>
        </p:spPr>
      </p:pic>
      <p:grpSp>
        <p:nvGrpSpPr>
          <p:cNvPr id="13" name="Group 12">
            <a:extLst>
              <a:ext uri="{FF2B5EF4-FFF2-40B4-BE49-F238E27FC236}">
                <a16:creationId xmlns:a16="http://schemas.microsoft.com/office/drawing/2014/main" id="{931097E2-EC30-2157-E36A-B951EAA2A10A}"/>
              </a:ext>
            </a:extLst>
          </p:cNvPr>
          <p:cNvGrpSpPr/>
          <p:nvPr/>
        </p:nvGrpSpPr>
        <p:grpSpPr>
          <a:xfrm>
            <a:off x="9337675" y="1307233"/>
            <a:ext cx="3098800" cy="1104900"/>
            <a:chOff x="9213850" y="2726071"/>
            <a:chExt cx="3098800" cy="1104900"/>
          </a:xfrm>
        </p:grpSpPr>
        <p:grpSp>
          <p:nvGrpSpPr>
            <p:cNvPr id="12" name="Group 11">
              <a:extLst>
                <a:ext uri="{FF2B5EF4-FFF2-40B4-BE49-F238E27FC236}">
                  <a16:creationId xmlns:a16="http://schemas.microsoft.com/office/drawing/2014/main" id="{A35C0EA8-1929-92E4-96F0-68A164CE8ABE}"/>
                </a:ext>
              </a:extLst>
            </p:cNvPr>
            <p:cNvGrpSpPr/>
            <p:nvPr/>
          </p:nvGrpSpPr>
          <p:grpSpPr>
            <a:xfrm>
              <a:off x="9213850" y="2726071"/>
              <a:ext cx="3098800" cy="1104900"/>
              <a:chOff x="9213850" y="2726071"/>
              <a:chExt cx="3098800" cy="1104900"/>
            </a:xfrm>
          </p:grpSpPr>
          <p:pic>
            <p:nvPicPr>
              <p:cNvPr id="5" name="Picture 4">
                <a:extLst>
                  <a:ext uri="{FF2B5EF4-FFF2-40B4-BE49-F238E27FC236}">
                    <a16:creationId xmlns:a16="http://schemas.microsoft.com/office/drawing/2014/main" id="{5045F17F-834E-FD58-CD56-CBEB79F41BE7}"/>
                  </a:ext>
                </a:extLst>
              </p:cNvPr>
              <p:cNvPicPr>
                <a:picLocks noChangeAspect="1"/>
              </p:cNvPicPr>
              <p:nvPr/>
            </p:nvPicPr>
            <p:blipFill>
              <a:blip r:embed="rId5"/>
              <a:stretch>
                <a:fillRect/>
              </a:stretch>
            </p:blipFill>
            <p:spPr>
              <a:xfrm>
                <a:off x="9213850" y="2726071"/>
                <a:ext cx="3098800" cy="1104900"/>
              </a:xfrm>
              <a:prstGeom prst="rect">
                <a:avLst/>
              </a:prstGeom>
            </p:spPr>
          </p:pic>
          <p:sp>
            <p:nvSpPr>
              <p:cNvPr id="10" name="Rectangle 9">
                <a:extLst>
                  <a:ext uri="{FF2B5EF4-FFF2-40B4-BE49-F238E27FC236}">
                    <a16:creationId xmlns:a16="http://schemas.microsoft.com/office/drawing/2014/main" id="{3AC50831-DBFB-1405-C5CC-DBF7A37784EE}"/>
                  </a:ext>
                </a:extLst>
              </p:cNvPr>
              <p:cNvSpPr/>
              <p:nvPr/>
            </p:nvSpPr>
            <p:spPr bwMode="auto">
              <a:xfrm>
                <a:off x="9551627" y="2838450"/>
                <a:ext cx="2697523" cy="864719"/>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pic>
          <p:nvPicPr>
            <p:cNvPr id="4" name="Picture 2">
              <a:extLst>
                <a:ext uri="{FF2B5EF4-FFF2-40B4-BE49-F238E27FC236}">
                  <a16:creationId xmlns:a16="http://schemas.microsoft.com/office/drawing/2014/main" id="{64933A0D-421E-399B-9E3E-B61C86ADF20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2631" y="2859421"/>
              <a:ext cx="2840019"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Graphic 15">
            <a:extLst>
              <a:ext uri="{FF2B5EF4-FFF2-40B4-BE49-F238E27FC236}">
                <a16:creationId xmlns:a16="http://schemas.microsoft.com/office/drawing/2014/main" id="{FB812E54-F13E-539C-1801-B8F6EDCB0F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88091" y="4650745"/>
            <a:ext cx="897334" cy="897334"/>
          </a:xfrm>
          <a:prstGeom prst="rect">
            <a:avLst/>
          </a:prstGeom>
        </p:spPr>
      </p:pic>
    </p:spTree>
    <p:extLst>
      <p:ext uri="{BB962C8B-B14F-4D97-AF65-F5344CB8AC3E}">
        <p14:creationId xmlns:p14="http://schemas.microsoft.com/office/powerpoint/2010/main" val="17492761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33E29E-D8B6-40B2-8AD4-237CEB8B93FD}"/>
              </a:ext>
            </a:extLst>
          </p:cNvPr>
          <p:cNvSpPr>
            <a:spLocks noGrp="1"/>
          </p:cNvSpPr>
          <p:nvPr>
            <p:ph type="title"/>
          </p:nvPr>
        </p:nvSpPr>
        <p:spPr>
          <a:xfrm>
            <a:off x="309459" y="515546"/>
            <a:ext cx="10972484" cy="712249"/>
          </a:xfrm>
        </p:spPr>
        <p:txBody>
          <a:bodyPr/>
          <a:lstStyle/>
          <a:p>
            <a:r>
              <a:rPr lang="en-US">
                <a:solidFill>
                  <a:srgbClr val="1E275C"/>
                </a:solidFill>
                <a:latin typeface="+mj-lt"/>
                <a:cs typeface="Segoe UI" pitchFamily="34" charset="0"/>
              </a:rPr>
              <a:t>Session Objectives</a:t>
            </a:r>
            <a:br>
              <a:rPr lang="en-US">
                <a:solidFill>
                  <a:srgbClr val="1E275C"/>
                </a:solidFill>
                <a:latin typeface="+mj-lt"/>
                <a:cs typeface="Segoe UI" pitchFamily="34" charset="0"/>
              </a:rPr>
            </a:br>
            <a:r>
              <a:rPr lang="en-US" sz="3200" i="1">
                <a:solidFill>
                  <a:srgbClr val="1E275C"/>
                </a:solidFill>
                <a:latin typeface="+mj-lt"/>
                <a:cs typeface="Segoe UI" pitchFamily="34" charset="0"/>
              </a:rPr>
              <a:t>What will you learn today?</a:t>
            </a:r>
            <a:endParaRPr lang="en-US" sz="3200" b="1" i="1">
              <a:latin typeface="Poppins" pitchFamily="2" charset="77"/>
              <a:cs typeface="Poppins" pitchFamily="2" charset="77"/>
            </a:endParaRPr>
          </a:p>
        </p:txBody>
      </p:sp>
      <p:sp>
        <p:nvSpPr>
          <p:cNvPr id="5" name="Text Placeholder 4">
            <a:extLst>
              <a:ext uri="{FF2B5EF4-FFF2-40B4-BE49-F238E27FC236}">
                <a16:creationId xmlns:a16="http://schemas.microsoft.com/office/drawing/2014/main" id="{1E706FF3-4088-45A1-B03E-3F45C98C1284}"/>
              </a:ext>
            </a:extLst>
          </p:cNvPr>
          <p:cNvSpPr>
            <a:spLocks noGrp="1"/>
          </p:cNvSpPr>
          <p:nvPr>
            <p:ph type="body" sz="quarter" idx="10"/>
          </p:nvPr>
        </p:nvSpPr>
        <p:spPr>
          <a:xfrm>
            <a:off x="532883" y="2125185"/>
            <a:ext cx="11370707" cy="2744154"/>
          </a:xfrm>
        </p:spPr>
        <p:txBody>
          <a:bodyPr/>
          <a:lstStyle/>
          <a:p>
            <a:pPr marL="742950" indent="-742950">
              <a:lnSpc>
                <a:spcPct val="100000"/>
              </a:lnSpc>
              <a:buFont typeface="+mj-lt"/>
              <a:buAutoNum type="arabicPeriod"/>
            </a:pPr>
            <a:endParaRPr lang="en-US" sz="2800" b="1"/>
          </a:p>
          <a:p>
            <a:pPr marL="742950" indent="-742950">
              <a:lnSpc>
                <a:spcPct val="100000"/>
              </a:lnSpc>
              <a:buFont typeface="+mj-lt"/>
              <a:buAutoNum type="arabicPeriod"/>
            </a:pPr>
            <a:r>
              <a:rPr lang="en-US" sz="2800" b="1"/>
              <a:t>Learn common challenges after ERP Go-live</a:t>
            </a:r>
          </a:p>
          <a:p>
            <a:pPr marL="742950" indent="-742950">
              <a:lnSpc>
                <a:spcPct val="100000"/>
              </a:lnSpc>
              <a:buFont typeface="+mj-lt"/>
              <a:buAutoNum type="arabicPeriod"/>
            </a:pPr>
            <a:endParaRPr lang="en-US" sz="2800" b="1">
              <a:latin typeface="Poppins" pitchFamily="2" charset="77"/>
              <a:cs typeface="Poppins" pitchFamily="2" charset="77"/>
            </a:endParaRPr>
          </a:p>
          <a:p>
            <a:pPr marL="742950" indent="-742950">
              <a:lnSpc>
                <a:spcPct val="100000"/>
              </a:lnSpc>
              <a:buFont typeface="+mj-lt"/>
              <a:buAutoNum type="arabicPeriod"/>
            </a:pPr>
            <a:r>
              <a:rPr lang="en-US" sz="2800" b="1">
                <a:latin typeface="Poppins" pitchFamily="2" charset="77"/>
                <a:cs typeface="Poppins" pitchFamily="2" charset="77"/>
              </a:rPr>
              <a:t>Share tools to help overcome th</a:t>
            </a:r>
            <a:r>
              <a:rPr lang="en-US" sz="2800" b="1"/>
              <a:t>ese challenges</a:t>
            </a:r>
          </a:p>
          <a:p>
            <a:pPr marL="0" indent="0">
              <a:lnSpc>
                <a:spcPct val="100000"/>
              </a:lnSpc>
              <a:buNone/>
            </a:pPr>
            <a:endParaRPr lang="en-US" sz="2800" b="1">
              <a:latin typeface="Poppins" pitchFamily="2" charset="77"/>
              <a:cs typeface="Poppins" pitchFamily="2" charset="77"/>
            </a:endParaRPr>
          </a:p>
          <a:p>
            <a:pPr marL="0" indent="0">
              <a:buNone/>
            </a:pPr>
            <a:endParaRPr lang="en-US">
              <a:latin typeface="Poppins" pitchFamily="2" charset="77"/>
              <a:cs typeface="Poppins" pitchFamily="2" charset="77"/>
            </a:endParaRPr>
          </a:p>
        </p:txBody>
      </p:sp>
    </p:spTree>
    <p:extLst>
      <p:ext uri="{BB962C8B-B14F-4D97-AF65-F5344CB8AC3E}">
        <p14:creationId xmlns:p14="http://schemas.microsoft.com/office/powerpoint/2010/main" val="21767449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CE6F4F-34A7-9B1E-CBDE-E2584E87A26D}"/>
              </a:ext>
            </a:extLst>
          </p:cNvPr>
          <p:cNvSpPr>
            <a:spLocks noGrp="1"/>
          </p:cNvSpPr>
          <p:nvPr>
            <p:ph type="body" sz="quarter" idx="11"/>
          </p:nvPr>
        </p:nvSpPr>
        <p:spPr>
          <a:xfrm>
            <a:off x="557471" y="1780818"/>
            <a:ext cx="6384749" cy="4632253"/>
          </a:xfrm>
        </p:spPr>
        <p:txBody>
          <a:bodyPr/>
          <a:lstStyle/>
          <a:p>
            <a:pPr>
              <a:lnSpc>
                <a:spcPct val="150000"/>
              </a:lnSpc>
            </a:pPr>
            <a:r>
              <a:rPr lang="en-US" sz="2200" b="1">
                <a:latin typeface="Calibri" panose="020F0502020204030204" pitchFamily="34" charset="0"/>
                <a:cs typeface="Arial" panose="020B0604020202020204" pitchFamily="34" charset="0"/>
              </a:rPr>
              <a:t>The Mythical Landscape of ERP Implementations</a:t>
            </a:r>
          </a:p>
          <a:p>
            <a:pPr>
              <a:lnSpc>
                <a:spcPct val="150000"/>
              </a:lnSpc>
            </a:pPr>
            <a:r>
              <a:rPr lang="en-US" sz="2200" b="1">
                <a:latin typeface="Calibri" panose="020F0502020204030204" pitchFamily="34" charset="0"/>
                <a:cs typeface="Arial" panose="020B0604020202020204" pitchFamily="34" charset="0"/>
              </a:rPr>
              <a:t>Myth Busting: Financial &amp; Supply Chain</a:t>
            </a:r>
          </a:p>
          <a:p>
            <a:pPr>
              <a:lnSpc>
                <a:spcPct val="150000"/>
              </a:lnSpc>
            </a:pPr>
            <a:r>
              <a:rPr lang="en-US" sz="2200" b="1">
                <a:effectLst/>
                <a:latin typeface="Calibri" panose="020F0502020204030204" pitchFamily="34" charset="0"/>
                <a:ea typeface="Calibri" panose="020F0502020204030204" pitchFamily="34" charset="0"/>
                <a:cs typeface="Arial" panose="020B0604020202020204" pitchFamily="34" charset="0"/>
              </a:rPr>
              <a:t>Timeline View: Days, Weeks, Months </a:t>
            </a:r>
          </a:p>
          <a:p>
            <a:pPr>
              <a:lnSpc>
                <a:spcPct val="150000"/>
              </a:lnSpc>
            </a:pPr>
            <a:r>
              <a:rPr lang="en-US" sz="2200" b="1">
                <a:effectLst/>
                <a:latin typeface="Calibri" panose="020F0502020204030204" pitchFamily="34" charset="0"/>
                <a:ea typeface="Calibri" panose="020F0502020204030204" pitchFamily="34" charset="0"/>
                <a:cs typeface="Arial" panose="020B0604020202020204" pitchFamily="34" charset="0"/>
              </a:rPr>
              <a:t>Personnel Challenges Post Go-Live</a:t>
            </a:r>
          </a:p>
          <a:p>
            <a:pPr>
              <a:lnSpc>
                <a:spcPct val="150000"/>
              </a:lnSpc>
            </a:pPr>
            <a:r>
              <a:rPr lang="en-US" sz="2200" b="1">
                <a:latin typeface="Calibri" panose="020F0502020204030204" pitchFamily="34" charset="0"/>
                <a:ea typeface="Calibri" panose="020F0502020204030204" pitchFamily="34" charset="0"/>
                <a:cs typeface="Arial" panose="020B0604020202020204" pitchFamily="34" charset="0"/>
              </a:rPr>
              <a:t>Post Go-Live Expectations </a:t>
            </a:r>
          </a:p>
          <a:p>
            <a:pPr>
              <a:lnSpc>
                <a:spcPct val="150000"/>
              </a:lnSpc>
            </a:pPr>
            <a:r>
              <a:rPr lang="en-US" sz="2200" b="1">
                <a:latin typeface="Calibri" panose="020F0502020204030204" pitchFamily="34" charset="0"/>
                <a:ea typeface="Calibri" panose="020F0502020204030204" pitchFamily="34" charset="0"/>
                <a:cs typeface="Arial" panose="020B0604020202020204" pitchFamily="34" charset="0"/>
              </a:rPr>
              <a:t>Conclusion</a:t>
            </a:r>
          </a:p>
          <a:p>
            <a:pPr>
              <a:lnSpc>
                <a:spcPct val="150000"/>
              </a:lnSpc>
            </a:pPr>
            <a:endParaRPr lang="en-US" sz="2200" b="1" kern="0">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val="422791224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0C2-7821-06C6-BC48-E67066727EC4}"/>
              </a:ext>
            </a:extLst>
          </p:cNvPr>
          <p:cNvSpPr txBox="1">
            <a:spLocks/>
          </p:cNvSpPr>
          <p:nvPr/>
        </p:nvSpPr>
        <p:spPr>
          <a:xfrm>
            <a:off x="225596" y="344016"/>
            <a:ext cx="9343705" cy="1059272"/>
          </a:xfrm>
          <a:prstGeom prst="rect">
            <a:avLst/>
          </a:prstGeom>
          <a:ln>
            <a:noFill/>
          </a:ln>
        </p:spPr>
        <p:txBody>
          <a:bodyPr/>
          <a:lstStyle>
            <a:lvl1pPr algn="l" defTabSz="932742" rtl="0" eaLnBrk="1" latinLnBrk="0" hangingPunct="1">
              <a:lnSpc>
                <a:spcPct val="90000"/>
              </a:lnSpc>
              <a:spcBef>
                <a:spcPct val="0"/>
              </a:spcBef>
              <a:buNone/>
              <a:defRPr lang="en-US" sz="4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a:solidFill>
                  <a:srgbClr val="1E275C"/>
                </a:solidFill>
              </a:rPr>
              <a:t>The Mythical Landscape of ERP Implementations</a:t>
            </a:r>
          </a:p>
          <a:p>
            <a:r>
              <a:rPr lang="en-US" sz="2800" b="1" i="1">
                <a:solidFill>
                  <a:srgbClr val="1E275C"/>
                </a:solidFill>
              </a:rPr>
              <a:t>Myth Busters: D365 Go-Live</a:t>
            </a:r>
          </a:p>
          <a:p>
            <a:endParaRPr lang="en-US" sz="4000" b="1">
              <a:solidFill>
                <a:srgbClr val="1E275C"/>
              </a:solidFill>
            </a:endParaRPr>
          </a:p>
          <a:p>
            <a:endParaRPr lang="en-US" sz="4000" b="1" i="1">
              <a:solidFill>
                <a:srgbClr val="1E275C"/>
              </a:solidFill>
            </a:endParaRPr>
          </a:p>
          <a:p>
            <a:endParaRPr lang="en-US" sz="1600" b="1" i="1">
              <a:solidFill>
                <a:srgbClr val="1E275C"/>
              </a:solidFill>
            </a:endParaRPr>
          </a:p>
          <a:p>
            <a:br>
              <a:rPr lang="en-US" sz="4000" b="1">
                <a:solidFill>
                  <a:srgbClr val="1E275C"/>
                </a:solidFill>
              </a:rPr>
            </a:br>
            <a:endParaRPr lang="en-US" b="1" i="1">
              <a:solidFill>
                <a:srgbClr val="1E275C"/>
              </a:solidFill>
            </a:endParaRPr>
          </a:p>
        </p:txBody>
      </p:sp>
      <p:sp>
        <p:nvSpPr>
          <p:cNvPr id="6" name="Text Placeholder 5">
            <a:extLst>
              <a:ext uri="{FF2B5EF4-FFF2-40B4-BE49-F238E27FC236}">
                <a16:creationId xmlns:a16="http://schemas.microsoft.com/office/drawing/2014/main" id="{358BB5E6-F225-8822-6201-651CF4DB3FAC}"/>
              </a:ext>
            </a:extLst>
          </p:cNvPr>
          <p:cNvSpPr txBox="1">
            <a:spLocks/>
          </p:cNvSpPr>
          <p:nvPr/>
        </p:nvSpPr>
        <p:spPr>
          <a:xfrm>
            <a:off x="1012532" y="1993666"/>
            <a:ext cx="10411410" cy="3007192"/>
          </a:xfrm>
          <a:prstGeom prst="rect">
            <a:avLst/>
          </a:prstGeom>
        </p:spPr>
        <p:txBody>
          <a:bodyPr vert="horz" wrap="square" lIns="146304" tIns="91440" rIns="146304" bIns="91440" rtlCol="0">
            <a:noAutofit/>
          </a:bodyPr>
          <a:lstStyle>
            <a:lvl1pPr marL="291436" marR="0" indent="-291436" algn="l" defTabSz="932742" rtl="0" eaLnBrk="1" fontAlgn="auto" latinLnBrk="0" hangingPunct="1">
              <a:lnSpc>
                <a:spcPct val="90000"/>
              </a:lnSpc>
              <a:spcBef>
                <a:spcPct val="20000"/>
              </a:spcBef>
              <a:spcAft>
                <a:spcPts val="0"/>
              </a:spcAft>
              <a:buClr>
                <a:srgbClr val="E88C23"/>
              </a:buClr>
              <a:buSzPct val="11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2pPr>
            <a:lvl3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0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3pPr>
            <a:lvl4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4pPr>
            <a:lvl5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E88C23"/>
              </a:buClr>
              <a:buSzPct val="110000"/>
              <a:buNone/>
              <a:tabLst/>
              <a:defRPr/>
            </a:pPr>
            <a:r>
              <a:rPr lang="en-US" b="1">
                <a:gradFill>
                  <a:gsLst>
                    <a:gs pos="1250">
                      <a:srgbClr val="3F454F"/>
                    </a:gs>
                    <a:gs pos="100000">
                      <a:srgbClr val="3F454F"/>
                    </a:gs>
                  </a:gsLst>
                  <a:lin ang="5400000" scaled="0"/>
                </a:gradFill>
              </a:rPr>
              <a:t>Myth 1: “Go-Live is the end of the D365 Project”</a:t>
            </a:r>
          </a:p>
          <a:p>
            <a:pPr marL="0" indent="0">
              <a:buNone/>
              <a:defRPr/>
            </a:pPr>
            <a:endParaRPr lang="en-US">
              <a:gradFill>
                <a:gsLst>
                  <a:gs pos="1250">
                    <a:srgbClr val="3F454F"/>
                  </a:gs>
                  <a:gs pos="100000">
                    <a:srgbClr val="3F454F"/>
                  </a:gs>
                </a:gsLst>
                <a:lin ang="5400000" scaled="0"/>
              </a:gradFill>
            </a:endParaRPr>
          </a:p>
          <a:p>
            <a:pPr marL="0" indent="0">
              <a:buNone/>
              <a:defRPr/>
            </a:pPr>
            <a:r>
              <a:rPr lang="en-US" b="1">
                <a:gradFill>
                  <a:gsLst>
                    <a:gs pos="1250">
                      <a:srgbClr val="3F454F"/>
                    </a:gs>
                    <a:gs pos="100000">
                      <a:srgbClr val="3F454F"/>
                    </a:gs>
                  </a:gsLst>
                  <a:lin ang="5400000" scaled="0"/>
                </a:gradFill>
              </a:rPr>
              <a:t>Myth 2: “The System Will Run Itself”</a:t>
            </a:r>
          </a:p>
          <a:p>
            <a:pPr marL="0" indent="0">
              <a:buNone/>
              <a:defRPr/>
            </a:pPr>
            <a:endParaRPr lang="en-US" b="1">
              <a:gradFill>
                <a:gsLst>
                  <a:gs pos="1250">
                    <a:srgbClr val="3F454F"/>
                  </a:gs>
                  <a:gs pos="100000">
                    <a:srgbClr val="3F454F"/>
                  </a:gs>
                </a:gsLst>
                <a:lin ang="5400000" scaled="0"/>
              </a:gradFill>
            </a:endParaRPr>
          </a:p>
          <a:p>
            <a:pPr marL="0" indent="0">
              <a:buNone/>
              <a:defRPr/>
            </a:pPr>
            <a:r>
              <a:rPr lang="en-US" b="1">
                <a:gradFill>
                  <a:gsLst>
                    <a:gs pos="1250">
                      <a:srgbClr val="3F454F"/>
                    </a:gs>
                    <a:gs pos="100000">
                      <a:srgbClr val="3F454F"/>
                    </a:gs>
                  </a:gsLst>
                  <a:lin ang="5400000" scaled="0"/>
                </a:gradFill>
              </a:rPr>
              <a:t>Myth 3: “All Users are Fully Trained”</a:t>
            </a:r>
            <a:endParaRPr lang="en-US">
              <a:gradFill>
                <a:gsLst>
                  <a:gs pos="1250">
                    <a:srgbClr val="3F454F"/>
                  </a:gs>
                  <a:gs pos="100000">
                    <a:srgbClr val="3F454F"/>
                  </a:gs>
                </a:gsLst>
                <a:lin ang="5400000" scaled="0"/>
              </a:gradFill>
            </a:endParaRPr>
          </a:p>
        </p:txBody>
      </p:sp>
    </p:spTree>
    <p:extLst>
      <p:ext uri="{BB962C8B-B14F-4D97-AF65-F5344CB8AC3E}">
        <p14:creationId xmlns:p14="http://schemas.microsoft.com/office/powerpoint/2010/main" val="374092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0C2-7821-06C6-BC48-E67066727EC4}"/>
              </a:ext>
            </a:extLst>
          </p:cNvPr>
          <p:cNvSpPr txBox="1">
            <a:spLocks/>
          </p:cNvSpPr>
          <p:nvPr/>
        </p:nvSpPr>
        <p:spPr>
          <a:xfrm>
            <a:off x="225596" y="344016"/>
            <a:ext cx="9343705" cy="1059272"/>
          </a:xfrm>
          <a:prstGeom prst="rect">
            <a:avLst/>
          </a:prstGeom>
          <a:ln>
            <a:noFill/>
          </a:ln>
        </p:spPr>
        <p:txBody>
          <a:bodyPr/>
          <a:lstStyle>
            <a:lvl1pPr algn="l" defTabSz="932742" rtl="0" eaLnBrk="1" latinLnBrk="0" hangingPunct="1">
              <a:lnSpc>
                <a:spcPct val="90000"/>
              </a:lnSpc>
              <a:spcBef>
                <a:spcPct val="0"/>
              </a:spcBef>
              <a:buNone/>
              <a:defRPr lang="en-US" sz="4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a:solidFill>
                  <a:srgbClr val="1E275C"/>
                </a:solidFill>
              </a:rPr>
              <a:t>The Mythical Landscape of ERP Implementations</a:t>
            </a:r>
          </a:p>
          <a:p>
            <a:r>
              <a:rPr lang="en-US" sz="2800" b="1" i="1">
                <a:solidFill>
                  <a:srgbClr val="1E275C"/>
                </a:solidFill>
              </a:rPr>
              <a:t>Myth Busters: D365 Go-Live</a:t>
            </a:r>
          </a:p>
          <a:p>
            <a:endParaRPr lang="en-US" sz="4000" b="1">
              <a:solidFill>
                <a:srgbClr val="1E275C"/>
              </a:solidFill>
            </a:endParaRPr>
          </a:p>
          <a:p>
            <a:endParaRPr lang="en-US" sz="4000" b="1" i="1">
              <a:solidFill>
                <a:srgbClr val="1E275C"/>
              </a:solidFill>
            </a:endParaRPr>
          </a:p>
          <a:p>
            <a:endParaRPr lang="en-US" sz="1600" b="1" i="1">
              <a:solidFill>
                <a:srgbClr val="1E275C"/>
              </a:solidFill>
            </a:endParaRPr>
          </a:p>
          <a:p>
            <a:br>
              <a:rPr lang="en-US" sz="4000" b="1">
                <a:solidFill>
                  <a:srgbClr val="1E275C"/>
                </a:solidFill>
              </a:rPr>
            </a:br>
            <a:endParaRPr lang="en-US" b="1" i="1">
              <a:solidFill>
                <a:srgbClr val="1E275C"/>
              </a:solidFill>
            </a:endParaRPr>
          </a:p>
        </p:txBody>
      </p:sp>
      <p:sp>
        <p:nvSpPr>
          <p:cNvPr id="6" name="Text Placeholder 5">
            <a:extLst>
              <a:ext uri="{FF2B5EF4-FFF2-40B4-BE49-F238E27FC236}">
                <a16:creationId xmlns:a16="http://schemas.microsoft.com/office/drawing/2014/main" id="{358BB5E6-F225-8822-6201-651CF4DB3FAC}"/>
              </a:ext>
            </a:extLst>
          </p:cNvPr>
          <p:cNvSpPr txBox="1">
            <a:spLocks/>
          </p:cNvSpPr>
          <p:nvPr/>
        </p:nvSpPr>
        <p:spPr>
          <a:xfrm>
            <a:off x="1012532" y="2586789"/>
            <a:ext cx="10465594" cy="3378076"/>
          </a:xfrm>
          <a:prstGeom prst="rect">
            <a:avLst/>
          </a:prstGeom>
        </p:spPr>
        <p:txBody>
          <a:bodyPr vert="horz" wrap="square" lIns="146304" tIns="91440" rIns="146304" bIns="91440" rtlCol="0">
            <a:noAutofit/>
          </a:bodyPr>
          <a:lstStyle>
            <a:lvl1pPr marL="291436" marR="0" indent="-291436" algn="l" defTabSz="932742" rtl="0" eaLnBrk="1" fontAlgn="auto" latinLnBrk="0" hangingPunct="1">
              <a:lnSpc>
                <a:spcPct val="90000"/>
              </a:lnSpc>
              <a:spcBef>
                <a:spcPct val="20000"/>
              </a:spcBef>
              <a:spcAft>
                <a:spcPts val="0"/>
              </a:spcAft>
              <a:buClr>
                <a:srgbClr val="E88C23"/>
              </a:buClr>
              <a:buSzPct val="11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2pPr>
            <a:lvl3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0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3pPr>
            <a:lvl4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4pPr>
            <a:lvl5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E88C23"/>
              </a:buClr>
              <a:buSzPct val="110000"/>
              <a:buNone/>
              <a:tabLst/>
              <a:defRPr/>
            </a:pPr>
            <a:r>
              <a:rPr lang="en-US" sz="4000" b="1">
                <a:gradFill>
                  <a:gsLst>
                    <a:gs pos="1250">
                      <a:srgbClr val="3F454F"/>
                    </a:gs>
                    <a:gs pos="100000">
                      <a:srgbClr val="3F454F"/>
                    </a:gs>
                  </a:gsLst>
                  <a:lin ang="5400000" scaled="0"/>
                </a:gradFill>
              </a:rPr>
              <a:t>Myth 4: “The Implementation team…”</a:t>
            </a:r>
          </a:p>
        </p:txBody>
      </p:sp>
    </p:spTree>
    <p:extLst>
      <p:ext uri="{BB962C8B-B14F-4D97-AF65-F5344CB8AC3E}">
        <p14:creationId xmlns:p14="http://schemas.microsoft.com/office/powerpoint/2010/main" val="180561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0C2-7821-06C6-BC48-E67066727EC4}"/>
              </a:ext>
            </a:extLst>
          </p:cNvPr>
          <p:cNvSpPr txBox="1">
            <a:spLocks/>
          </p:cNvSpPr>
          <p:nvPr/>
        </p:nvSpPr>
        <p:spPr>
          <a:xfrm>
            <a:off x="225596" y="344016"/>
            <a:ext cx="9343705" cy="1059272"/>
          </a:xfrm>
          <a:prstGeom prst="rect">
            <a:avLst/>
          </a:prstGeom>
          <a:ln>
            <a:noFill/>
          </a:ln>
        </p:spPr>
        <p:txBody>
          <a:bodyPr/>
          <a:lstStyle>
            <a:lvl1pPr algn="l" defTabSz="932742" rtl="0" eaLnBrk="1" latinLnBrk="0" hangingPunct="1">
              <a:lnSpc>
                <a:spcPct val="90000"/>
              </a:lnSpc>
              <a:spcBef>
                <a:spcPct val="0"/>
              </a:spcBef>
              <a:buNone/>
              <a:defRPr lang="en-US" sz="4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a:solidFill>
                  <a:srgbClr val="1E275C"/>
                </a:solidFill>
              </a:rPr>
              <a:t>The Mythical Landscape of ERP Implementations</a:t>
            </a:r>
          </a:p>
          <a:p>
            <a:r>
              <a:rPr lang="en-US" sz="2800" b="1" i="1">
                <a:solidFill>
                  <a:srgbClr val="1E275C"/>
                </a:solidFill>
              </a:rPr>
              <a:t>Myth Busters: D365 Go-Live</a:t>
            </a:r>
          </a:p>
          <a:p>
            <a:endParaRPr lang="en-US" sz="4000" b="1">
              <a:solidFill>
                <a:srgbClr val="1E275C"/>
              </a:solidFill>
            </a:endParaRPr>
          </a:p>
          <a:p>
            <a:endParaRPr lang="en-US" sz="4000" b="1" i="1">
              <a:solidFill>
                <a:srgbClr val="1E275C"/>
              </a:solidFill>
            </a:endParaRPr>
          </a:p>
          <a:p>
            <a:endParaRPr lang="en-US" sz="1600" b="1" i="1">
              <a:solidFill>
                <a:srgbClr val="1E275C"/>
              </a:solidFill>
            </a:endParaRPr>
          </a:p>
          <a:p>
            <a:br>
              <a:rPr lang="en-US" sz="4000" b="1">
                <a:solidFill>
                  <a:srgbClr val="1E275C"/>
                </a:solidFill>
              </a:rPr>
            </a:br>
            <a:endParaRPr lang="en-US" b="1" i="1">
              <a:solidFill>
                <a:srgbClr val="1E275C"/>
              </a:solidFill>
            </a:endParaRPr>
          </a:p>
        </p:txBody>
      </p:sp>
      <p:sp>
        <p:nvSpPr>
          <p:cNvPr id="6" name="Text Placeholder 5">
            <a:extLst>
              <a:ext uri="{FF2B5EF4-FFF2-40B4-BE49-F238E27FC236}">
                <a16:creationId xmlns:a16="http://schemas.microsoft.com/office/drawing/2014/main" id="{358BB5E6-F225-8822-6201-651CF4DB3FAC}"/>
              </a:ext>
            </a:extLst>
          </p:cNvPr>
          <p:cNvSpPr txBox="1">
            <a:spLocks/>
          </p:cNvSpPr>
          <p:nvPr/>
        </p:nvSpPr>
        <p:spPr>
          <a:xfrm>
            <a:off x="1012532" y="1588870"/>
            <a:ext cx="10411410" cy="4303805"/>
          </a:xfrm>
          <a:prstGeom prst="rect">
            <a:avLst/>
          </a:prstGeom>
        </p:spPr>
        <p:txBody>
          <a:bodyPr vert="horz" wrap="square" lIns="146304" tIns="91440" rIns="146304" bIns="91440" rtlCol="0">
            <a:noAutofit/>
          </a:bodyPr>
          <a:lstStyle>
            <a:lvl1pPr marL="291436" marR="0" indent="-291436" algn="l" defTabSz="932742" rtl="0" eaLnBrk="1" fontAlgn="auto" latinLnBrk="0" hangingPunct="1">
              <a:lnSpc>
                <a:spcPct val="90000"/>
              </a:lnSpc>
              <a:spcBef>
                <a:spcPct val="20000"/>
              </a:spcBef>
              <a:spcAft>
                <a:spcPts val="0"/>
              </a:spcAft>
              <a:buClr>
                <a:srgbClr val="E88C23"/>
              </a:buClr>
              <a:buSzPct val="11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2pPr>
            <a:lvl3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0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3pPr>
            <a:lvl4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4pPr>
            <a:lvl5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E88C23"/>
              </a:buClr>
              <a:buSzPct val="110000"/>
              <a:buNone/>
              <a:tabLst/>
              <a:defRPr/>
            </a:pPr>
            <a:r>
              <a:rPr lang="en-US" b="1">
                <a:gradFill>
                  <a:gsLst>
                    <a:gs pos="1250">
                      <a:srgbClr val="3F454F"/>
                    </a:gs>
                    <a:gs pos="100000">
                      <a:srgbClr val="3F454F"/>
                    </a:gs>
                  </a:gsLst>
                  <a:lin ang="5400000" scaled="0"/>
                </a:gradFill>
              </a:rPr>
              <a:t>Myth 5: “We can only have one partner…”</a:t>
            </a:r>
          </a:p>
          <a:p>
            <a:pPr marL="0" marR="0" lvl="0" indent="0" algn="l" defTabSz="932742" rtl="0" eaLnBrk="1" fontAlgn="auto" latinLnBrk="0" hangingPunct="1">
              <a:lnSpc>
                <a:spcPct val="90000"/>
              </a:lnSpc>
              <a:spcBef>
                <a:spcPct val="20000"/>
              </a:spcBef>
              <a:spcAft>
                <a:spcPts val="0"/>
              </a:spcAft>
              <a:buClr>
                <a:srgbClr val="E88C23"/>
              </a:buClr>
              <a:buSzPct val="110000"/>
              <a:buNone/>
              <a:tabLst/>
              <a:defRPr/>
            </a:pPr>
            <a:endParaRPr lang="en-US" b="1">
              <a:gradFill>
                <a:gsLst>
                  <a:gs pos="1250">
                    <a:srgbClr val="3F454F"/>
                  </a:gs>
                  <a:gs pos="100000">
                    <a:srgbClr val="3F454F"/>
                  </a:gs>
                </a:gsLst>
                <a:lin ang="5400000" scaled="0"/>
              </a:gradFill>
            </a:endParaRPr>
          </a:p>
          <a:p>
            <a:pPr>
              <a:defRPr/>
            </a:pPr>
            <a:r>
              <a:rPr lang="en-US">
                <a:gradFill>
                  <a:gsLst>
                    <a:gs pos="1250">
                      <a:srgbClr val="3F454F"/>
                    </a:gs>
                    <a:gs pos="100000">
                      <a:srgbClr val="3F454F"/>
                    </a:gs>
                  </a:gsLst>
                  <a:lin ang="5400000" scaled="0"/>
                </a:gradFill>
              </a:rPr>
              <a:t>Who says?  </a:t>
            </a:r>
          </a:p>
          <a:p>
            <a:pPr>
              <a:defRPr/>
            </a:pPr>
            <a:endParaRPr lang="en-US">
              <a:gradFill>
                <a:gsLst>
                  <a:gs pos="1250">
                    <a:srgbClr val="3F454F"/>
                  </a:gs>
                  <a:gs pos="100000">
                    <a:srgbClr val="3F454F"/>
                  </a:gs>
                </a:gsLst>
                <a:lin ang="5400000" scaled="0"/>
              </a:gradFill>
            </a:endParaRPr>
          </a:p>
          <a:p>
            <a:pPr>
              <a:defRPr/>
            </a:pPr>
            <a:r>
              <a:rPr lang="en-US">
                <a:gradFill>
                  <a:gsLst>
                    <a:gs pos="1250">
                      <a:srgbClr val="3F454F"/>
                    </a:gs>
                    <a:gs pos="100000">
                      <a:srgbClr val="3F454F"/>
                    </a:gs>
                  </a:gsLst>
                  <a:lin ang="5400000" scaled="0"/>
                </a:gradFill>
              </a:rPr>
              <a:t>What may be best for one organization to utilize only one partner may not be best for another.</a:t>
            </a:r>
          </a:p>
          <a:p>
            <a:pPr>
              <a:defRPr/>
            </a:pPr>
            <a:endParaRPr lang="en-US">
              <a:gradFill>
                <a:gsLst>
                  <a:gs pos="1250">
                    <a:srgbClr val="3F454F"/>
                  </a:gs>
                  <a:gs pos="100000">
                    <a:srgbClr val="3F454F"/>
                  </a:gs>
                </a:gsLst>
                <a:lin ang="5400000" scaled="0"/>
              </a:gradFill>
            </a:endParaRPr>
          </a:p>
          <a:p>
            <a:pPr>
              <a:defRPr/>
            </a:pPr>
            <a:r>
              <a:rPr lang="en-US">
                <a:gradFill>
                  <a:gsLst>
                    <a:gs pos="1250">
                      <a:srgbClr val="3F454F"/>
                    </a:gs>
                    <a:gs pos="100000">
                      <a:srgbClr val="3F454F"/>
                    </a:gs>
                  </a:gsLst>
                  <a:lin ang="5400000" scaled="0"/>
                </a:gradFill>
              </a:rPr>
              <a:t>Collaboration and coordination is key.</a:t>
            </a:r>
          </a:p>
        </p:txBody>
      </p:sp>
    </p:spTree>
    <p:extLst>
      <p:ext uri="{BB962C8B-B14F-4D97-AF65-F5344CB8AC3E}">
        <p14:creationId xmlns:p14="http://schemas.microsoft.com/office/powerpoint/2010/main" val="35326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0C2-7821-06C6-BC48-E67066727EC4}"/>
              </a:ext>
            </a:extLst>
          </p:cNvPr>
          <p:cNvSpPr txBox="1">
            <a:spLocks/>
          </p:cNvSpPr>
          <p:nvPr/>
        </p:nvSpPr>
        <p:spPr>
          <a:xfrm>
            <a:off x="225596" y="344016"/>
            <a:ext cx="9343705" cy="1059272"/>
          </a:xfrm>
          <a:prstGeom prst="rect">
            <a:avLst/>
          </a:prstGeom>
          <a:ln>
            <a:noFill/>
          </a:ln>
        </p:spPr>
        <p:txBody>
          <a:bodyPr/>
          <a:lstStyle>
            <a:lvl1pPr algn="l" defTabSz="932742" rtl="0" eaLnBrk="1" latinLnBrk="0" hangingPunct="1">
              <a:lnSpc>
                <a:spcPct val="90000"/>
              </a:lnSpc>
              <a:spcBef>
                <a:spcPct val="0"/>
              </a:spcBef>
              <a:buNone/>
              <a:defRPr lang="en-US" sz="4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200" b="1">
                <a:solidFill>
                  <a:srgbClr val="1E275C"/>
                </a:solidFill>
              </a:rPr>
              <a:t>Myth Busting: The Financial and Supply Chain Implications</a:t>
            </a:r>
          </a:p>
          <a:p>
            <a:r>
              <a:rPr lang="en-US" sz="2800" b="1" i="1">
                <a:solidFill>
                  <a:srgbClr val="1E275C"/>
                </a:solidFill>
              </a:rPr>
              <a:t>Myth Busters: D365 Go-Live</a:t>
            </a:r>
          </a:p>
          <a:p>
            <a:endParaRPr lang="en-US" sz="4000" b="1">
              <a:solidFill>
                <a:srgbClr val="1E275C"/>
              </a:solidFill>
            </a:endParaRPr>
          </a:p>
          <a:p>
            <a:endParaRPr lang="en-US" sz="4000" b="1" i="1">
              <a:solidFill>
                <a:srgbClr val="1E275C"/>
              </a:solidFill>
            </a:endParaRPr>
          </a:p>
          <a:p>
            <a:endParaRPr lang="en-US" sz="1600" b="1" i="1">
              <a:solidFill>
                <a:srgbClr val="1E275C"/>
              </a:solidFill>
            </a:endParaRPr>
          </a:p>
          <a:p>
            <a:br>
              <a:rPr lang="en-US" sz="4000" b="1">
                <a:solidFill>
                  <a:srgbClr val="1E275C"/>
                </a:solidFill>
              </a:rPr>
            </a:br>
            <a:endParaRPr lang="en-US" b="1" i="1">
              <a:solidFill>
                <a:srgbClr val="1E275C"/>
              </a:solidFill>
            </a:endParaRPr>
          </a:p>
        </p:txBody>
      </p:sp>
      <p:sp>
        <p:nvSpPr>
          <p:cNvPr id="6" name="Text Placeholder 5">
            <a:extLst>
              <a:ext uri="{FF2B5EF4-FFF2-40B4-BE49-F238E27FC236}">
                <a16:creationId xmlns:a16="http://schemas.microsoft.com/office/drawing/2014/main" id="{358BB5E6-F225-8822-6201-651CF4DB3FAC}"/>
              </a:ext>
            </a:extLst>
          </p:cNvPr>
          <p:cNvSpPr txBox="1">
            <a:spLocks/>
          </p:cNvSpPr>
          <p:nvPr/>
        </p:nvSpPr>
        <p:spPr>
          <a:xfrm>
            <a:off x="1012532" y="2150076"/>
            <a:ext cx="10411410" cy="2405614"/>
          </a:xfrm>
          <a:prstGeom prst="rect">
            <a:avLst/>
          </a:prstGeom>
        </p:spPr>
        <p:txBody>
          <a:bodyPr vert="horz" wrap="square" lIns="146304" tIns="91440" rIns="146304" bIns="91440" rtlCol="0">
            <a:noAutofit/>
          </a:bodyPr>
          <a:lstStyle>
            <a:lvl1pPr marL="291436" marR="0" indent="-291436" algn="l" defTabSz="932742" rtl="0" eaLnBrk="1" fontAlgn="auto" latinLnBrk="0" hangingPunct="1">
              <a:lnSpc>
                <a:spcPct val="90000"/>
              </a:lnSpc>
              <a:spcBef>
                <a:spcPct val="20000"/>
              </a:spcBef>
              <a:spcAft>
                <a:spcPts val="0"/>
              </a:spcAft>
              <a:buClr>
                <a:srgbClr val="E88C23"/>
              </a:buClr>
              <a:buSzPct val="11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2pPr>
            <a:lvl3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0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3pPr>
            <a:lvl4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4pPr>
            <a:lvl5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E88C23"/>
              </a:buClr>
              <a:buSzPct val="110000"/>
              <a:buNone/>
              <a:tabLst/>
              <a:defRPr/>
            </a:pPr>
            <a:r>
              <a:rPr lang="en-US" b="1">
                <a:gradFill>
                  <a:gsLst>
                    <a:gs pos="1250">
                      <a:srgbClr val="3F454F"/>
                    </a:gs>
                    <a:gs pos="100000">
                      <a:srgbClr val="3F454F"/>
                    </a:gs>
                  </a:gsLst>
                  <a:lin ang="5400000" scaled="0"/>
                </a:gradFill>
              </a:rPr>
              <a:t>Training (or lack thereof)</a:t>
            </a:r>
          </a:p>
          <a:p>
            <a:pPr>
              <a:defRPr/>
            </a:pPr>
            <a:r>
              <a:rPr lang="en-US">
                <a:gradFill>
                  <a:gsLst>
                    <a:gs pos="1250">
                      <a:srgbClr val="3F454F"/>
                    </a:gs>
                    <a:gs pos="100000">
                      <a:srgbClr val="3F454F"/>
                    </a:gs>
                  </a:gsLst>
                  <a:lin ang="5400000" scaled="0"/>
                </a:gradFill>
              </a:rPr>
              <a:t>“…it” flows downhill. (To Finance &amp; Accounting) </a:t>
            </a:r>
          </a:p>
          <a:p>
            <a:pPr>
              <a:defRPr/>
            </a:pPr>
            <a:r>
              <a:rPr lang="en-US">
                <a:gradFill>
                  <a:gsLst>
                    <a:gs pos="1250">
                      <a:srgbClr val="3F454F"/>
                    </a:gs>
                    <a:gs pos="100000">
                      <a:srgbClr val="3F454F"/>
                    </a:gs>
                  </a:gsLst>
                  <a:lin ang="5400000" scaled="0"/>
                </a:gradFill>
              </a:rPr>
              <a:t>If it’s wrong? F&amp;A deals with the fallout. </a:t>
            </a:r>
          </a:p>
          <a:p>
            <a:pPr>
              <a:defRPr/>
            </a:pPr>
            <a:endParaRPr lang="en-US">
              <a:gradFill>
                <a:gsLst>
                  <a:gs pos="1250">
                    <a:srgbClr val="3F454F"/>
                  </a:gs>
                  <a:gs pos="100000">
                    <a:srgbClr val="3F454F"/>
                  </a:gs>
                </a:gsLst>
                <a:lin ang="5400000" scaled="0"/>
              </a:gradFill>
            </a:endParaRPr>
          </a:p>
          <a:p>
            <a:pPr marL="0" indent="0">
              <a:buNone/>
              <a:defRPr/>
            </a:pPr>
            <a:r>
              <a:rPr lang="en-US" b="1">
                <a:gradFill>
                  <a:gsLst>
                    <a:gs pos="1250">
                      <a:srgbClr val="3F454F"/>
                    </a:gs>
                    <a:gs pos="100000">
                      <a:srgbClr val="3F454F"/>
                    </a:gs>
                  </a:gsLst>
                  <a:lin ang="5400000" scaled="0"/>
                </a:gradFill>
              </a:rPr>
              <a:t>Resistance (to change) is Futile…and Self Sabotage</a:t>
            </a:r>
          </a:p>
        </p:txBody>
      </p:sp>
    </p:spTree>
    <p:extLst>
      <p:ext uri="{BB962C8B-B14F-4D97-AF65-F5344CB8AC3E}">
        <p14:creationId xmlns:p14="http://schemas.microsoft.com/office/powerpoint/2010/main" val="361534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2B0C2-7821-06C6-BC48-E67066727EC4}"/>
              </a:ext>
            </a:extLst>
          </p:cNvPr>
          <p:cNvSpPr txBox="1">
            <a:spLocks/>
          </p:cNvSpPr>
          <p:nvPr/>
        </p:nvSpPr>
        <p:spPr>
          <a:xfrm>
            <a:off x="183064" y="344016"/>
            <a:ext cx="9694581" cy="1059272"/>
          </a:xfrm>
          <a:prstGeom prst="rect">
            <a:avLst/>
          </a:prstGeom>
          <a:ln>
            <a:noFill/>
          </a:ln>
        </p:spPr>
        <p:txBody>
          <a:bodyPr/>
          <a:lstStyle>
            <a:lvl1pPr algn="l" defTabSz="932742" rtl="0" eaLnBrk="1" latinLnBrk="0" hangingPunct="1">
              <a:lnSpc>
                <a:spcPct val="90000"/>
              </a:lnSpc>
              <a:spcBef>
                <a:spcPct val="0"/>
              </a:spcBef>
              <a:buNone/>
              <a:defRPr lang="en-US" sz="4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3100" b="1">
                <a:solidFill>
                  <a:srgbClr val="1E275C"/>
                </a:solidFill>
              </a:rPr>
              <a:t>Timeline View: Days, Weeks, Months After Go-Live</a:t>
            </a:r>
          </a:p>
          <a:p>
            <a:r>
              <a:rPr lang="en-US" sz="2800" b="1" i="1">
                <a:solidFill>
                  <a:srgbClr val="1E275C"/>
                </a:solidFill>
              </a:rPr>
              <a:t>The Evolving Landscape</a:t>
            </a:r>
          </a:p>
          <a:p>
            <a:endParaRPr lang="en-US" sz="4000" b="1">
              <a:solidFill>
                <a:srgbClr val="1E275C"/>
              </a:solidFill>
            </a:endParaRPr>
          </a:p>
          <a:p>
            <a:endParaRPr lang="en-US" sz="4000" b="1" i="1">
              <a:solidFill>
                <a:srgbClr val="1E275C"/>
              </a:solidFill>
            </a:endParaRPr>
          </a:p>
          <a:p>
            <a:endParaRPr lang="en-US" sz="1600" b="1" i="1">
              <a:solidFill>
                <a:srgbClr val="1E275C"/>
              </a:solidFill>
            </a:endParaRPr>
          </a:p>
          <a:p>
            <a:br>
              <a:rPr lang="en-US" sz="4000" b="1">
                <a:solidFill>
                  <a:srgbClr val="1E275C"/>
                </a:solidFill>
              </a:rPr>
            </a:br>
            <a:endParaRPr lang="en-US" b="1" i="1">
              <a:solidFill>
                <a:srgbClr val="1E275C"/>
              </a:solidFill>
            </a:endParaRPr>
          </a:p>
        </p:txBody>
      </p:sp>
      <p:sp>
        <p:nvSpPr>
          <p:cNvPr id="6" name="Text Placeholder 5">
            <a:extLst>
              <a:ext uri="{FF2B5EF4-FFF2-40B4-BE49-F238E27FC236}">
                <a16:creationId xmlns:a16="http://schemas.microsoft.com/office/drawing/2014/main" id="{358BB5E6-F225-8822-6201-651CF4DB3FAC}"/>
              </a:ext>
            </a:extLst>
          </p:cNvPr>
          <p:cNvSpPr txBox="1">
            <a:spLocks/>
          </p:cNvSpPr>
          <p:nvPr/>
        </p:nvSpPr>
        <p:spPr>
          <a:xfrm>
            <a:off x="1012532" y="1452836"/>
            <a:ext cx="10411410" cy="4303805"/>
          </a:xfrm>
          <a:prstGeom prst="rect">
            <a:avLst/>
          </a:prstGeom>
        </p:spPr>
        <p:txBody>
          <a:bodyPr vert="horz" wrap="square" lIns="146304" tIns="91440" rIns="146304" bIns="91440" rtlCol="0">
            <a:noAutofit/>
          </a:bodyPr>
          <a:lstStyle>
            <a:lvl1pPr marL="291436" marR="0" indent="-291436" algn="l" defTabSz="932742" rtl="0" eaLnBrk="1" fontAlgn="auto" latinLnBrk="0" hangingPunct="1">
              <a:lnSpc>
                <a:spcPct val="90000"/>
              </a:lnSpc>
              <a:spcBef>
                <a:spcPct val="20000"/>
              </a:spcBef>
              <a:spcAft>
                <a:spcPts val="0"/>
              </a:spcAft>
              <a:buClr>
                <a:srgbClr val="E88C23"/>
              </a:buClr>
              <a:buSzPct val="11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Poppins" pitchFamily="2" charset="77"/>
                <a:ea typeface="Verdana" panose="020B0604030504040204" pitchFamily="34" charset="0"/>
                <a:cs typeface="Poppins" pitchFamily="2" charset="77"/>
              </a:defRPr>
            </a:lvl1pPr>
            <a:lvl2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2pPr>
            <a:lvl3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20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3pPr>
            <a:lvl4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4pPr>
            <a:lvl5pPr marL="291436" marR="0" indent="-291436" algn="l" defTabSz="932742" rtl="0" eaLnBrk="1" fontAlgn="auto" latinLnBrk="0" hangingPunct="1">
              <a:lnSpc>
                <a:spcPct val="90000"/>
              </a:lnSpc>
              <a:spcBef>
                <a:spcPct val="20000"/>
              </a:spcBef>
              <a:spcAft>
                <a:spcPts val="0"/>
              </a:spcAft>
              <a:buClrTx/>
              <a:buSzPct val="90000"/>
              <a:buFont typeface="Arial" panose="020B0604020202020204" pitchFamily="34" charset="0"/>
              <a:buChar char="•"/>
              <a:tabLst/>
              <a:defRPr sz="1800" kern="1200" spc="0" baseline="0">
                <a:gradFill>
                  <a:gsLst>
                    <a:gs pos="1250">
                      <a:schemeClr val="tx1"/>
                    </a:gs>
                    <a:gs pos="100000">
                      <a:schemeClr val="tx1"/>
                    </a:gs>
                  </a:gsLst>
                  <a:lin ang="5400000" scaled="0"/>
                </a:gradFill>
                <a:latin typeface="Verdana" panose="020B0604030504040204" pitchFamily="34" charset="0"/>
                <a:ea typeface="Verdana" panose="020B0604030504040204" pitchFamily="34" charset="0"/>
                <a:cs typeface="Verdana" panose="020B0604030504040204"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E88C23"/>
              </a:buClr>
              <a:buSzPct val="110000"/>
              <a:buNone/>
              <a:tabLst/>
              <a:defRPr/>
            </a:pPr>
            <a:r>
              <a:rPr lang="en-US" sz="1800" b="1">
                <a:gradFill>
                  <a:gsLst>
                    <a:gs pos="1250">
                      <a:srgbClr val="3F454F"/>
                    </a:gs>
                    <a:gs pos="100000">
                      <a:srgbClr val="3F454F"/>
                    </a:gs>
                  </a:gsLst>
                  <a:lin ang="5400000" scaled="0"/>
                </a:gradFill>
              </a:rPr>
              <a:t>Days After</a:t>
            </a:r>
          </a:p>
          <a:p>
            <a:pPr>
              <a:defRPr/>
            </a:pPr>
            <a:r>
              <a:rPr lang="en-US" sz="1800">
                <a:gradFill>
                  <a:gsLst>
                    <a:gs pos="1250">
                      <a:srgbClr val="3F454F"/>
                    </a:gs>
                    <a:gs pos="100000">
                      <a:srgbClr val="3F454F"/>
                    </a:gs>
                  </a:gsLst>
                  <a:lin ang="5400000" scaled="0"/>
                </a:gradFill>
              </a:rPr>
              <a:t>Immediate technical glitches</a:t>
            </a:r>
          </a:p>
          <a:p>
            <a:pPr>
              <a:defRPr/>
            </a:pPr>
            <a:r>
              <a:rPr lang="en-US" sz="1800">
                <a:gradFill>
                  <a:gsLst>
                    <a:gs pos="1250">
                      <a:srgbClr val="3F454F"/>
                    </a:gs>
                    <a:gs pos="100000">
                      <a:srgbClr val="3F454F"/>
                    </a:gs>
                  </a:gsLst>
                  <a:lin ang="5400000" scaled="0"/>
                </a:gradFill>
              </a:rPr>
              <a:t>Data pipeline failures</a:t>
            </a:r>
          </a:p>
          <a:p>
            <a:pPr>
              <a:defRPr/>
            </a:pPr>
            <a:r>
              <a:rPr lang="en-US" sz="1800">
                <a:gradFill>
                  <a:gsLst>
                    <a:gs pos="1250">
                      <a:srgbClr val="3F454F"/>
                    </a:gs>
                    <a:gs pos="100000">
                      <a:srgbClr val="3F454F"/>
                    </a:gs>
                  </a:gsLst>
                  <a:lin ang="5400000" scaled="0"/>
                </a:gradFill>
              </a:rPr>
              <a:t>Hypercare preparedness - volume</a:t>
            </a:r>
          </a:p>
          <a:p>
            <a:pPr>
              <a:defRPr/>
            </a:pPr>
            <a:endParaRPr lang="en-US" sz="1800">
              <a:gradFill>
                <a:gsLst>
                  <a:gs pos="1250">
                    <a:srgbClr val="3F454F"/>
                  </a:gs>
                  <a:gs pos="100000">
                    <a:srgbClr val="3F454F"/>
                  </a:gs>
                </a:gsLst>
                <a:lin ang="5400000" scaled="0"/>
              </a:gradFill>
            </a:endParaRPr>
          </a:p>
          <a:p>
            <a:pPr marL="0" marR="0" lvl="0" indent="0" algn="l" defTabSz="932742" rtl="0" eaLnBrk="1" fontAlgn="auto" latinLnBrk="0" hangingPunct="1">
              <a:lnSpc>
                <a:spcPct val="90000"/>
              </a:lnSpc>
              <a:spcBef>
                <a:spcPct val="20000"/>
              </a:spcBef>
              <a:spcAft>
                <a:spcPts val="0"/>
              </a:spcAft>
              <a:buClr>
                <a:srgbClr val="E88C23"/>
              </a:buClr>
              <a:buSzPct val="110000"/>
              <a:buNone/>
              <a:tabLst/>
              <a:defRPr/>
            </a:pPr>
            <a:r>
              <a:rPr lang="en-US" sz="1800" b="1">
                <a:gradFill>
                  <a:gsLst>
                    <a:gs pos="1250">
                      <a:srgbClr val="3F454F"/>
                    </a:gs>
                    <a:gs pos="100000">
                      <a:srgbClr val="3F454F"/>
                    </a:gs>
                  </a:gsLst>
                  <a:lin ang="5400000" scaled="0"/>
                </a:gradFill>
              </a:rPr>
              <a:t>Weeks After</a:t>
            </a:r>
          </a:p>
          <a:p>
            <a:pPr>
              <a:defRPr/>
            </a:pPr>
            <a:r>
              <a:rPr lang="en-US" sz="1800">
                <a:gradFill>
                  <a:gsLst>
                    <a:gs pos="1250">
                      <a:srgbClr val="3F454F"/>
                    </a:gs>
                    <a:gs pos="100000">
                      <a:srgbClr val="3F454F"/>
                    </a:gs>
                  </a:gsLst>
                  <a:lin ang="5400000" scaled="0"/>
                </a:gradFill>
              </a:rPr>
              <a:t>Performance tuning</a:t>
            </a:r>
          </a:p>
          <a:p>
            <a:pPr>
              <a:defRPr/>
            </a:pPr>
            <a:r>
              <a:rPr lang="en-US" sz="1800">
                <a:gradFill>
                  <a:gsLst>
                    <a:gs pos="1250">
                      <a:srgbClr val="3F454F"/>
                    </a:gs>
                    <a:gs pos="100000">
                      <a:srgbClr val="3F454F"/>
                    </a:gs>
                  </a:gsLst>
                  <a:lin ang="5400000" scaled="0"/>
                </a:gradFill>
              </a:rPr>
              <a:t>Initial financial reconciliation</a:t>
            </a:r>
          </a:p>
          <a:p>
            <a:pPr>
              <a:defRPr/>
            </a:pPr>
            <a:r>
              <a:rPr lang="en-US" sz="1800">
                <a:gradFill>
                  <a:gsLst>
                    <a:gs pos="1250">
                      <a:srgbClr val="3F454F"/>
                    </a:gs>
                    <a:gs pos="100000">
                      <a:srgbClr val="3F454F"/>
                    </a:gs>
                  </a:gsLst>
                  <a:lin ang="5400000" scaled="0"/>
                </a:gradFill>
              </a:rPr>
              <a:t>Staff morale</a:t>
            </a:r>
          </a:p>
          <a:p>
            <a:pPr>
              <a:defRPr/>
            </a:pPr>
            <a:endParaRPr lang="en-US" sz="1800">
              <a:gradFill>
                <a:gsLst>
                  <a:gs pos="1250">
                    <a:srgbClr val="3F454F"/>
                  </a:gs>
                  <a:gs pos="100000">
                    <a:srgbClr val="3F454F"/>
                  </a:gs>
                </a:gsLst>
                <a:lin ang="5400000" scaled="0"/>
              </a:gradFill>
            </a:endParaRPr>
          </a:p>
          <a:p>
            <a:pPr marL="0" marR="0" lvl="0" indent="0" algn="l" defTabSz="932742" rtl="0" eaLnBrk="1" fontAlgn="auto" latinLnBrk="0" hangingPunct="1">
              <a:lnSpc>
                <a:spcPct val="90000"/>
              </a:lnSpc>
              <a:spcBef>
                <a:spcPct val="20000"/>
              </a:spcBef>
              <a:spcAft>
                <a:spcPts val="0"/>
              </a:spcAft>
              <a:buClr>
                <a:srgbClr val="E88C23"/>
              </a:buClr>
              <a:buSzPct val="110000"/>
              <a:buNone/>
              <a:tabLst/>
              <a:defRPr/>
            </a:pPr>
            <a:r>
              <a:rPr lang="en-US" sz="1800" b="1">
                <a:gradFill>
                  <a:gsLst>
                    <a:gs pos="1250">
                      <a:srgbClr val="3F454F"/>
                    </a:gs>
                    <a:gs pos="100000">
                      <a:srgbClr val="3F454F"/>
                    </a:gs>
                  </a:gsLst>
                  <a:lin ang="5400000" scaled="0"/>
                </a:gradFill>
              </a:rPr>
              <a:t>Months After</a:t>
            </a:r>
          </a:p>
          <a:p>
            <a:pPr>
              <a:defRPr/>
            </a:pPr>
            <a:r>
              <a:rPr lang="en-US" sz="1800">
                <a:gradFill>
                  <a:gsLst>
                    <a:gs pos="1250">
                      <a:srgbClr val="3F454F"/>
                    </a:gs>
                    <a:gs pos="100000">
                      <a:srgbClr val="3F454F"/>
                    </a:gs>
                  </a:gsLst>
                  <a:lin ang="5400000" scaled="0"/>
                </a:gradFill>
              </a:rPr>
              <a:t>Keeping up with updates</a:t>
            </a:r>
          </a:p>
          <a:p>
            <a:pPr>
              <a:defRPr/>
            </a:pPr>
            <a:r>
              <a:rPr lang="en-US" sz="1800">
                <a:gradFill>
                  <a:gsLst>
                    <a:gs pos="1250">
                      <a:srgbClr val="3F454F"/>
                    </a:gs>
                    <a:gs pos="100000">
                      <a:srgbClr val="3F454F"/>
                    </a:gs>
                  </a:gsLst>
                  <a:lin ang="5400000" scaled="0"/>
                </a:gradFill>
              </a:rPr>
              <a:t>Long-term financial and supply chain adjustments</a:t>
            </a:r>
          </a:p>
          <a:p>
            <a:pPr>
              <a:defRPr/>
            </a:pPr>
            <a:r>
              <a:rPr lang="en-US" sz="1800">
                <a:gradFill>
                  <a:gsLst>
                    <a:gs pos="1250">
                      <a:srgbClr val="3F454F"/>
                    </a:gs>
                    <a:gs pos="100000">
                      <a:srgbClr val="3F454F"/>
                    </a:gs>
                  </a:gsLst>
                  <a:lin ang="5400000" scaled="0"/>
                </a:gradFill>
              </a:rPr>
              <a:t>Staff turnover</a:t>
            </a:r>
          </a:p>
        </p:txBody>
      </p:sp>
    </p:spTree>
    <p:extLst>
      <p:ext uri="{BB962C8B-B14F-4D97-AF65-F5344CB8AC3E}">
        <p14:creationId xmlns:p14="http://schemas.microsoft.com/office/powerpoint/2010/main" val="362025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imary with bullets">
  <a:themeElements>
    <a:clrScheme name="SummitPhx">
      <a:dk1>
        <a:srgbClr val="3F454F"/>
      </a:dk1>
      <a:lt1>
        <a:srgbClr val="FFFFFF"/>
      </a:lt1>
      <a:dk2>
        <a:srgbClr val="84BD00"/>
      </a:dk2>
      <a:lt2>
        <a:srgbClr val="EAEAEA"/>
      </a:lt2>
      <a:accent1>
        <a:srgbClr val="0095C8"/>
      </a:accent1>
      <a:accent2>
        <a:srgbClr val="001E60"/>
      </a:accent2>
      <a:accent3>
        <a:srgbClr val="E4002B"/>
      </a:accent3>
      <a:accent4>
        <a:srgbClr val="FFB81C"/>
      </a:accent4>
      <a:accent5>
        <a:srgbClr val="3D1B52"/>
      </a:accent5>
      <a:accent6>
        <a:srgbClr val="F2C818"/>
      </a:accent6>
      <a:hlink>
        <a:srgbClr val="0095C8"/>
      </a:hlink>
      <a:folHlink>
        <a:srgbClr val="84BD00"/>
      </a:folHlink>
    </a:clrScheme>
    <a:fontScheme name="Custom 6">
      <a:majorFont>
        <a:latin typeface="segoe ui black"/>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CUG-NAVUG Summit 2018 speaker template.pptx" id="{E4180D32-CB38-412B-90E4-C6A367F14268}" vid="{5ABA93EF-FCBD-4FE3-891E-C6F4305AB8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8B003987D5854F8B70348935FBA6C2" ma:contentTypeVersion="3" ma:contentTypeDescription="Create a new document." ma:contentTypeScope="" ma:versionID="97ec0f5e2a06758f3859ebb1e3a1d8ae">
  <xsd:schema xmlns:xsd="http://www.w3.org/2001/XMLSchema" xmlns:xs="http://www.w3.org/2001/XMLSchema" xmlns:p="http://schemas.microsoft.com/office/2006/metadata/properties" xmlns:ns2="2725c9bc-b2fb-4330-b7d4-7abf92139fcf" targetNamespace="http://schemas.microsoft.com/office/2006/metadata/properties" ma:root="true" ma:fieldsID="8c6ed645ac56ee98fe74dcf2d3fccaf5" ns2:_="">
    <xsd:import namespace="2725c9bc-b2fb-4330-b7d4-7abf92139fcf"/>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5c9bc-b2fb-4330-b7d4-7abf92139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2725c9bc-b2fb-4330-b7d4-7abf92139f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AC7AE4F-4351-457E-BF58-9C48423CFDCC}">
  <ds:schemaRefs>
    <ds:schemaRef ds:uri="2725c9bc-b2fb-4330-b7d4-7abf92139f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1392</Words>
  <Application>Microsoft Office PowerPoint</Application>
  <PresentationFormat>Custom</PresentationFormat>
  <Paragraphs>228</Paragraphs>
  <Slides>16</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Calibri</vt:lpstr>
      <vt:lpstr>Calibri Light</vt:lpstr>
      <vt:lpstr>Consolas</vt:lpstr>
      <vt:lpstr>Lucida Sans Unicode</vt:lpstr>
      <vt:lpstr>Poppins</vt:lpstr>
      <vt:lpstr>Poppins ExtraBold</vt:lpstr>
      <vt:lpstr>Poppins Regular</vt:lpstr>
      <vt:lpstr>segoe ui</vt:lpstr>
      <vt:lpstr>segoe ui</vt:lpstr>
      <vt:lpstr>segoe ui black</vt:lpstr>
      <vt:lpstr>Verdana</vt:lpstr>
      <vt:lpstr>Wingdings</vt:lpstr>
      <vt:lpstr>primary with bullets</vt:lpstr>
      <vt:lpstr>Challenges of Dynamics 365 F&amp;O in the Weeks and Months After Go-Live</vt:lpstr>
      <vt:lpstr>Speakers</vt:lpstr>
      <vt:lpstr>Session Objectives What will you learn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Speakers</vt:lpstr>
      <vt:lpstr>PowerPoint Presentation</vt:lpstr>
    </vt:vector>
  </TitlesOfParts>
  <Manager/>
  <Company>Dynamic Communities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this Template</dc:title>
  <dc:subject>Cross UG Summit 2017</dc:subject>
  <dc:creator>Ty Hagerott</dc:creator>
  <cp:keywords>Dynamic Communities</cp:keywords>
  <dc:description>Template: Mitchell Derrey; Silver Fox Productions_x000d_
Formatting: _x000d_
Audience Type:</dc:description>
  <cp:lastModifiedBy>Madeline Merced</cp:lastModifiedBy>
  <cp:revision>3</cp:revision>
  <dcterms:created xsi:type="dcterms:W3CDTF">2018-06-21T13:40:22Z</dcterms:created>
  <dcterms:modified xsi:type="dcterms:W3CDTF">2023-10-21T16:07:51Z</dcterms:modified>
  <cp:category>Dynamic Communities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0x010100E58B003987D5854F8B70348935FBA6C2</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ediaServiceImageTags">
    <vt:lpwstr/>
  </property>
</Properties>
</file>