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2"/>
  </p:notesMasterIdLst>
  <p:sldIdLst>
    <p:sldId id="257" r:id="rId5"/>
    <p:sldId id="276" r:id="rId6"/>
    <p:sldId id="262" r:id="rId7"/>
    <p:sldId id="258" r:id="rId8"/>
    <p:sldId id="260" r:id="rId9"/>
    <p:sldId id="292" r:id="rId10"/>
    <p:sldId id="261" r:id="rId11"/>
    <p:sldId id="290" r:id="rId12"/>
    <p:sldId id="331" r:id="rId13"/>
    <p:sldId id="332" r:id="rId14"/>
    <p:sldId id="291" r:id="rId15"/>
    <p:sldId id="333" r:id="rId16"/>
    <p:sldId id="334" r:id="rId17"/>
    <p:sldId id="335" r:id="rId18"/>
    <p:sldId id="309" r:id="rId19"/>
    <p:sldId id="267" r:id="rId20"/>
    <p:sldId id="294" r:id="rId21"/>
    <p:sldId id="329" r:id="rId22"/>
    <p:sldId id="330" r:id="rId23"/>
    <p:sldId id="300" r:id="rId24"/>
    <p:sldId id="314" r:id="rId25"/>
    <p:sldId id="315" r:id="rId26"/>
    <p:sldId id="316" r:id="rId27"/>
    <p:sldId id="317" r:id="rId28"/>
    <p:sldId id="311" r:id="rId29"/>
    <p:sldId id="318" r:id="rId30"/>
    <p:sldId id="319" r:id="rId31"/>
    <p:sldId id="320" r:id="rId32"/>
    <p:sldId id="288" r:id="rId33"/>
    <p:sldId id="278" r:id="rId34"/>
    <p:sldId id="287" r:id="rId35"/>
    <p:sldId id="289" r:id="rId36"/>
    <p:sldId id="296" r:id="rId37"/>
    <p:sldId id="286" r:id="rId38"/>
    <p:sldId id="280" r:id="rId39"/>
    <p:sldId id="281" r:id="rId40"/>
    <p:sldId id="297" r:id="rId41"/>
    <p:sldId id="282" r:id="rId42"/>
    <p:sldId id="322" r:id="rId43"/>
    <p:sldId id="327" r:id="rId44"/>
    <p:sldId id="328" r:id="rId45"/>
    <p:sldId id="346" r:id="rId46"/>
    <p:sldId id="324" r:id="rId47"/>
    <p:sldId id="284" r:id="rId48"/>
    <p:sldId id="272" r:id="rId49"/>
    <p:sldId id="325" r:id="rId50"/>
    <p:sldId id="342" r:id="rId51"/>
    <p:sldId id="340" r:id="rId52"/>
    <p:sldId id="337" r:id="rId53"/>
    <p:sldId id="343" r:id="rId54"/>
    <p:sldId id="344" r:id="rId55"/>
    <p:sldId id="345" r:id="rId56"/>
    <p:sldId id="326" r:id="rId57"/>
    <p:sldId id="274" r:id="rId58"/>
    <p:sldId id="283" r:id="rId59"/>
    <p:sldId id="275" r:id="rId60"/>
    <p:sldId id="265" r:id="rId61"/>
  </p:sldIdLst>
  <p:sldSz cx="12192000" cy="6858000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Monotype Corsiva" panose="03010101010201010101" pitchFamily="66" charset="0"/>
      <p:italic r:id="rId67"/>
    </p:embeddedFont>
    <p:embeddedFont>
      <p:font typeface="Poppins" panose="00000500000000000000" pitchFamily="2" charset="0"/>
      <p:regular r:id="rId68"/>
      <p:bold r:id="rId69"/>
      <p:italic r:id="rId70"/>
      <p:boldItalic r:id="rId71"/>
    </p:embeddedFont>
    <p:embeddedFont>
      <p:font typeface="Poppins SemiBold" panose="00000700000000000000" pitchFamily="2" charset="0"/>
      <p:bold r:id="rId72"/>
      <p:boldItalic r:id="rId73"/>
    </p:embeddedFont>
    <p:embeddedFont>
      <p:font typeface="Segoe UI" panose="020B0502040204020203" pitchFamily="34" charset="0"/>
      <p:regular r:id="rId74"/>
      <p:bold r:id="rId75"/>
      <p:italic r:id="rId76"/>
      <p:boldItalic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346D0D"/>
    <a:srgbClr val="A9D18E"/>
    <a:srgbClr val="FFFFFF"/>
    <a:srgbClr val="0F5B01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12.fntdata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0.fntdata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5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4.fntdata"/><Relationship Id="rId7" Type="http://schemas.openxmlformats.org/officeDocument/2006/relationships/slide" Target="slides/slide3.xml"/><Relationship Id="rId71" Type="http://schemas.openxmlformats.org/officeDocument/2006/relationships/font" Target="fonts/font9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29C13-9665-496F-9E0E-4B423FD7963A}" type="doc">
      <dgm:prSet loTypeId="urn:microsoft.com/office/officeart/2005/8/layout/cycle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C27A92B-5810-424E-8BEB-314579B18602}">
      <dgm:prSet phldrT="[Text]"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Perform Operational Step</a:t>
          </a:r>
        </a:p>
      </dgm:t>
    </dgm:pt>
    <dgm:pt modelId="{BDDAC2E3-B1CA-4976-8E15-5F85475A9606}" type="parTrans" cxnId="{7E946587-5E73-4D33-A441-9CEF23129BA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F1E5335-8134-4630-AEE6-F84304B29931}" type="sibTrans" cxnId="{7E946587-5E73-4D33-A441-9CEF23129BA3}">
      <dgm:prSet/>
      <dgm:spPr>
        <a:solidFill>
          <a:srgbClr val="346D0D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E427EC4-971E-4097-9705-B80EEB906D0D}">
      <dgm:prSet phldrT="[Text]"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Map Posting Type</a:t>
          </a:r>
        </a:p>
      </dgm:t>
    </dgm:pt>
    <dgm:pt modelId="{D9B25DDC-05D9-4295-BD99-C7C06384068B}" type="parTrans" cxnId="{06C1C1E0-E830-4012-8CC9-DD5CCB29A66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97D309E-A1F6-4C31-94E7-0C39A26C161D}" type="sibTrans" cxnId="{06C1C1E0-E830-4012-8CC9-DD5CCB29A66F}">
      <dgm:prSet/>
      <dgm:spPr>
        <a:solidFill>
          <a:srgbClr val="346D0D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0D93619-F6EE-479F-899D-CAAC54ADC57E}">
      <dgm:prSet phldrT="[Text]"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Perform Operational Step</a:t>
          </a:r>
        </a:p>
      </dgm:t>
    </dgm:pt>
    <dgm:pt modelId="{AD01C13E-A5BA-43BA-A1F6-31E230725BBD}" type="parTrans" cxnId="{875E6450-B8EA-4414-AE68-C595AA2FEDF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048F954-10B9-40D2-BF62-ED00CC1FCB76}" type="sibTrans" cxnId="{875E6450-B8EA-4414-AE68-C595AA2FEDF2}">
      <dgm:prSet/>
      <dgm:spPr>
        <a:solidFill>
          <a:srgbClr val="346D0D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E5E3D85-FD0F-4103-B231-55B7F005076E}">
      <dgm:prSet phldrT="[Text]"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Map Posting Type</a:t>
          </a:r>
        </a:p>
      </dgm:t>
    </dgm:pt>
    <dgm:pt modelId="{865AE254-265B-4F45-989A-249C6B8BB66D}" type="parTrans" cxnId="{22C1EBFC-FCC0-464D-BD0D-23F00F3DEB3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59EFF25-7BBA-40C5-A4AF-C2B5D067AAD5}" type="sibTrans" cxnId="{22C1EBFC-FCC0-464D-BD0D-23F00F3DEB39}">
      <dgm:prSet/>
      <dgm:spPr>
        <a:solidFill>
          <a:srgbClr val="346D0D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4C6C37B-C307-44D9-8CF9-6C94D4F2DC3A}" type="pres">
      <dgm:prSet presAssocID="{AE029C13-9665-496F-9E0E-4B423FD7963A}" presName="cycle" presStyleCnt="0">
        <dgm:presLayoutVars>
          <dgm:dir/>
          <dgm:resizeHandles val="exact"/>
        </dgm:presLayoutVars>
      </dgm:prSet>
      <dgm:spPr/>
    </dgm:pt>
    <dgm:pt modelId="{9BC5C7BA-3165-4F4C-A10D-07CBDB609675}" type="pres">
      <dgm:prSet presAssocID="{AC27A92B-5810-424E-8BEB-314579B18602}" presName="dummy" presStyleCnt="0"/>
      <dgm:spPr/>
    </dgm:pt>
    <dgm:pt modelId="{0759233E-FB2B-4990-8277-7C01C623F1A7}" type="pres">
      <dgm:prSet presAssocID="{AC27A92B-5810-424E-8BEB-314579B18602}" presName="node" presStyleLbl="revTx" presStyleIdx="0" presStyleCnt="4">
        <dgm:presLayoutVars>
          <dgm:bulletEnabled val="1"/>
        </dgm:presLayoutVars>
      </dgm:prSet>
      <dgm:spPr/>
    </dgm:pt>
    <dgm:pt modelId="{2A6B23A5-94B0-419A-8D09-091D611AC45D}" type="pres">
      <dgm:prSet presAssocID="{BF1E5335-8134-4630-AEE6-F84304B29931}" presName="sibTrans" presStyleLbl="node1" presStyleIdx="0" presStyleCnt="4" custLinFactNeighborX="1140" custLinFactNeighborY="-25"/>
      <dgm:spPr/>
    </dgm:pt>
    <dgm:pt modelId="{254AF1D8-5AE1-495C-9991-648D56AAC540}" type="pres">
      <dgm:prSet presAssocID="{DE427EC4-971E-4097-9705-B80EEB906D0D}" presName="dummy" presStyleCnt="0"/>
      <dgm:spPr/>
    </dgm:pt>
    <dgm:pt modelId="{AA7BAB1B-8DC5-42B7-B8E6-F1A2C09E434F}" type="pres">
      <dgm:prSet presAssocID="{DE427EC4-971E-4097-9705-B80EEB906D0D}" presName="node" presStyleLbl="revTx" presStyleIdx="1" presStyleCnt="4" custScaleX="85520" custRadScaleRad="108037" custRadScaleInc="-10223">
        <dgm:presLayoutVars>
          <dgm:bulletEnabled val="1"/>
        </dgm:presLayoutVars>
      </dgm:prSet>
      <dgm:spPr/>
    </dgm:pt>
    <dgm:pt modelId="{D1139DE6-7F78-43D8-A266-0DC4127805B4}" type="pres">
      <dgm:prSet presAssocID="{F97D309E-A1F6-4C31-94E7-0C39A26C161D}" presName="sibTrans" presStyleLbl="node1" presStyleIdx="1" presStyleCnt="4"/>
      <dgm:spPr/>
    </dgm:pt>
    <dgm:pt modelId="{554651B5-DC4F-43CA-8F3B-7C876A7EF58A}" type="pres">
      <dgm:prSet presAssocID="{E0D93619-F6EE-479F-899D-CAAC54ADC57E}" presName="dummy" presStyleCnt="0"/>
      <dgm:spPr/>
    </dgm:pt>
    <dgm:pt modelId="{FE0BA2ED-4279-4CC3-AE72-37DA87858C51}" type="pres">
      <dgm:prSet presAssocID="{E0D93619-F6EE-479F-899D-CAAC54ADC57E}" presName="node" presStyleLbl="revTx" presStyleIdx="2" presStyleCnt="4" custScaleX="119376" custRadScaleRad="113311" custRadScaleInc="12487">
        <dgm:presLayoutVars>
          <dgm:bulletEnabled val="1"/>
        </dgm:presLayoutVars>
      </dgm:prSet>
      <dgm:spPr/>
    </dgm:pt>
    <dgm:pt modelId="{CFB12179-0A7B-4096-B600-BD6A9B2E5610}" type="pres">
      <dgm:prSet presAssocID="{B048F954-10B9-40D2-BF62-ED00CC1FCB76}" presName="sibTrans" presStyleLbl="node1" presStyleIdx="2" presStyleCnt="4" custLinFactNeighborX="-2904"/>
      <dgm:spPr/>
    </dgm:pt>
    <dgm:pt modelId="{9AC09C50-BE12-43DC-9EA8-340774386BCF}" type="pres">
      <dgm:prSet presAssocID="{AE5E3D85-FD0F-4103-B231-55B7F005076E}" presName="dummy" presStyleCnt="0"/>
      <dgm:spPr/>
    </dgm:pt>
    <dgm:pt modelId="{3E6C676C-679B-41F2-972F-999DDA1F51F9}" type="pres">
      <dgm:prSet presAssocID="{AE5E3D85-FD0F-4103-B231-55B7F005076E}" presName="node" presStyleLbl="revTx" presStyleIdx="3" presStyleCnt="4" custRadScaleRad="106935" custRadScaleInc="-8448">
        <dgm:presLayoutVars>
          <dgm:bulletEnabled val="1"/>
        </dgm:presLayoutVars>
      </dgm:prSet>
      <dgm:spPr/>
    </dgm:pt>
    <dgm:pt modelId="{F860E99E-B267-42B3-88E1-F55AC2F52D1C}" type="pres">
      <dgm:prSet presAssocID="{559EFF25-7BBA-40C5-A4AF-C2B5D067AAD5}" presName="sibTrans" presStyleLbl="node1" presStyleIdx="3" presStyleCnt="4" custLinFactNeighborX="-688" custLinFactNeighborY="2212"/>
      <dgm:spPr/>
    </dgm:pt>
  </dgm:ptLst>
  <dgm:cxnLst>
    <dgm:cxn modelId="{4ED40624-C13A-4C20-AFD3-258DB1848202}" type="presOf" srcId="{AE5E3D85-FD0F-4103-B231-55B7F005076E}" destId="{3E6C676C-679B-41F2-972F-999DDA1F51F9}" srcOrd="0" destOrd="0" presId="urn:microsoft.com/office/officeart/2005/8/layout/cycle1"/>
    <dgm:cxn modelId="{875E6450-B8EA-4414-AE68-C595AA2FEDF2}" srcId="{AE029C13-9665-496F-9E0E-4B423FD7963A}" destId="{E0D93619-F6EE-479F-899D-CAAC54ADC57E}" srcOrd="2" destOrd="0" parTransId="{AD01C13E-A5BA-43BA-A1F6-31E230725BBD}" sibTransId="{B048F954-10B9-40D2-BF62-ED00CC1FCB76}"/>
    <dgm:cxn modelId="{F7A9E170-A0E8-453F-ACF0-0CD8B2A6B1ED}" type="presOf" srcId="{B048F954-10B9-40D2-BF62-ED00CC1FCB76}" destId="{CFB12179-0A7B-4096-B600-BD6A9B2E5610}" srcOrd="0" destOrd="0" presId="urn:microsoft.com/office/officeart/2005/8/layout/cycle1"/>
    <dgm:cxn modelId="{7E946587-5E73-4D33-A441-9CEF23129BA3}" srcId="{AE029C13-9665-496F-9E0E-4B423FD7963A}" destId="{AC27A92B-5810-424E-8BEB-314579B18602}" srcOrd="0" destOrd="0" parTransId="{BDDAC2E3-B1CA-4976-8E15-5F85475A9606}" sibTransId="{BF1E5335-8134-4630-AEE6-F84304B29931}"/>
    <dgm:cxn modelId="{1BA6558B-321F-4DB4-8CD1-2ACF7AA0292D}" type="presOf" srcId="{AC27A92B-5810-424E-8BEB-314579B18602}" destId="{0759233E-FB2B-4990-8277-7C01C623F1A7}" srcOrd="0" destOrd="0" presId="urn:microsoft.com/office/officeart/2005/8/layout/cycle1"/>
    <dgm:cxn modelId="{F2D65495-22FF-48C9-8C62-68907735B721}" type="presOf" srcId="{DE427EC4-971E-4097-9705-B80EEB906D0D}" destId="{AA7BAB1B-8DC5-42B7-B8E6-F1A2C09E434F}" srcOrd="0" destOrd="0" presId="urn:microsoft.com/office/officeart/2005/8/layout/cycle1"/>
    <dgm:cxn modelId="{1D0E7E99-827A-4CCD-BA78-6B722CF2B9F2}" type="presOf" srcId="{AE029C13-9665-496F-9E0E-4B423FD7963A}" destId="{34C6C37B-C307-44D9-8CF9-6C94D4F2DC3A}" srcOrd="0" destOrd="0" presId="urn:microsoft.com/office/officeart/2005/8/layout/cycle1"/>
    <dgm:cxn modelId="{E40306B3-CE0F-4AE0-B1B5-1CA6A62F4B6E}" type="presOf" srcId="{559EFF25-7BBA-40C5-A4AF-C2B5D067AAD5}" destId="{F860E99E-B267-42B3-88E1-F55AC2F52D1C}" srcOrd="0" destOrd="0" presId="urn:microsoft.com/office/officeart/2005/8/layout/cycle1"/>
    <dgm:cxn modelId="{338268DD-FA96-453B-ACF9-65C7F9BBDE6E}" type="presOf" srcId="{E0D93619-F6EE-479F-899D-CAAC54ADC57E}" destId="{FE0BA2ED-4279-4CC3-AE72-37DA87858C51}" srcOrd="0" destOrd="0" presId="urn:microsoft.com/office/officeart/2005/8/layout/cycle1"/>
    <dgm:cxn modelId="{06C1C1E0-E830-4012-8CC9-DD5CCB29A66F}" srcId="{AE029C13-9665-496F-9E0E-4B423FD7963A}" destId="{DE427EC4-971E-4097-9705-B80EEB906D0D}" srcOrd="1" destOrd="0" parTransId="{D9B25DDC-05D9-4295-BD99-C7C06384068B}" sibTransId="{F97D309E-A1F6-4C31-94E7-0C39A26C161D}"/>
    <dgm:cxn modelId="{DD70F8FA-6288-4F79-B9EF-9D0029637F6D}" type="presOf" srcId="{F97D309E-A1F6-4C31-94E7-0C39A26C161D}" destId="{D1139DE6-7F78-43D8-A266-0DC4127805B4}" srcOrd="0" destOrd="0" presId="urn:microsoft.com/office/officeart/2005/8/layout/cycle1"/>
    <dgm:cxn modelId="{08A348FC-2C4B-4FF9-98DA-98CFF765EFA9}" type="presOf" srcId="{BF1E5335-8134-4630-AEE6-F84304B29931}" destId="{2A6B23A5-94B0-419A-8D09-091D611AC45D}" srcOrd="0" destOrd="0" presId="urn:microsoft.com/office/officeart/2005/8/layout/cycle1"/>
    <dgm:cxn modelId="{22C1EBFC-FCC0-464D-BD0D-23F00F3DEB39}" srcId="{AE029C13-9665-496F-9E0E-4B423FD7963A}" destId="{AE5E3D85-FD0F-4103-B231-55B7F005076E}" srcOrd="3" destOrd="0" parTransId="{865AE254-265B-4F45-989A-249C6B8BB66D}" sibTransId="{559EFF25-7BBA-40C5-A4AF-C2B5D067AAD5}"/>
    <dgm:cxn modelId="{606DC1B4-8929-4A67-B8AB-D1AA93B74548}" type="presParOf" srcId="{34C6C37B-C307-44D9-8CF9-6C94D4F2DC3A}" destId="{9BC5C7BA-3165-4F4C-A10D-07CBDB609675}" srcOrd="0" destOrd="0" presId="urn:microsoft.com/office/officeart/2005/8/layout/cycle1"/>
    <dgm:cxn modelId="{0EDBB57A-3D01-452A-B77F-4B2BAC890D50}" type="presParOf" srcId="{34C6C37B-C307-44D9-8CF9-6C94D4F2DC3A}" destId="{0759233E-FB2B-4990-8277-7C01C623F1A7}" srcOrd="1" destOrd="0" presId="urn:microsoft.com/office/officeart/2005/8/layout/cycle1"/>
    <dgm:cxn modelId="{69F22BC3-2969-4FC6-9A71-E7BDC86CC1E1}" type="presParOf" srcId="{34C6C37B-C307-44D9-8CF9-6C94D4F2DC3A}" destId="{2A6B23A5-94B0-419A-8D09-091D611AC45D}" srcOrd="2" destOrd="0" presId="urn:microsoft.com/office/officeart/2005/8/layout/cycle1"/>
    <dgm:cxn modelId="{1D1738AF-3CE7-4AA9-9E1E-BAE5507A640C}" type="presParOf" srcId="{34C6C37B-C307-44D9-8CF9-6C94D4F2DC3A}" destId="{254AF1D8-5AE1-495C-9991-648D56AAC540}" srcOrd="3" destOrd="0" presId="urn:microsoft.com/office/officeart/2005/8/layout/cycle1"/>
    <dgm:cxn modelId="{644CE648-84E9-4E38-B448-B8690571DD1D}" type="presParOf" srcId="{34C6C37B-C307-44D9-8CF9-6C94D4F2DC3A}" destId="{AA7BAB1B-8DC5-42B7-B8E6-F1A2C09E434F}" srcOrd="4" destOrd="0" presId="urn:microsoft.com/office/officeart/2005/8/layout/cycle1"/>
    <dgm:cxn modelId="{EF533A00-7BFB-42F8-8097-431BE94748A0}" type="presParOf" srcId="{34C6C37B-C307-44D9-8CF9-6C94D4F2DC3A}" destId="{D1139DE6-7F78-43D8-A266-0DC4127805B4}" srcOrd="5" destOrd="0" presId="urn:microsoft.com/office/officeart/2005/8/layout/cycle1"/>
    <dgm:cxn modelId="{56888EB3-E247-4738-B17D-8B63DC347559}" type="presParOf" srcId="{34C6C37B-C307-44D9-8CF9-6C94D4F2DC3A}" destId="{554651B5-DC4F-43CA-8F3B-7C876A7EF58A}" srcOrd="6" destOrd="0" presId="urn:microsoft.com/office/officeart/2005/8/layout/cycle1"/>
    <dgm:cxn modelId="{2D70FB6A-2221-4A86-B8AC-BB3805044BE2}" type="presParOf" srcId="{34C6C37B-C307-44D9-8CF9-6C94D4F2DC3A}" destId="{FE0BA2ED-4279-4CC3-AE72-37DA87858C51}" srcOrd="7" destOrd="0" presId="urn:microsoft.com/office/officeart/2005/8/layout/cycle1"/>
    <dgm:cxn modelId="{3B435DEA-20E0-4D99-BD63-EB04F924D3C0}" type="presParOf" srcId="{34C6C37B-C307-44D9-8CF9-6C94D4F2DC3A}" destId="{CFB12179-0A7B-4096-B600-BD6A9B2E5610}" srcOrd="8" destOrd="0" presId="urn:microsoft.com/office/officeart/2005/8/layout/cycle1"/>
    <dgm:cxn modelId="{1B5016F4-A349-4BF3-8BC8-AD21EE638DCA}" type="presParOf" srcId="{34C6C37B-C307-44D9-8CF9-6C94D4F2DC3A}" destId="{9AC09C50-BE12-43DC-9EA8-340774386BCF}" srcOrd="9" destOrd="0" presId="urn:microsoft.com/office/officeart/2005/8/layout/cycle1"/>
    <dgm:cxn modelId="{0D580886-B36F-47D4-827D-ACEEA72A4FA1}" type="presParOf" srcId="{34C6C37B-C307-44D9-8CF9-6C94D4F2DC3A}" destId="{3E6C676C-679B-41F2-972F-999DDA1F51F9}" srcOrd="10" destOrd="0" presId="urn:microsoft.com/office/officeart/2005/8/layout/cycle1"/>
    <dgm:cxn modelId="{64D1204C-37A1-40DE-ADBB-D79D2A66688F}" type="presParOf" srcId="{34C6C37B-C307-44D9-8CF9-6C94D4F2DC3A}" destId="{F860E99E-B267-42B3-88E1-F55AC2F52D1C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9233E-FB2B-4990-8277-7C01C623F1A7}">
      <dsp:nvSpPr>
        <dsp:cNvPr id="0" name=""/>
        <dsp:cNvSpPr/>
      </dsp:nvSpPr>
      <dsp:spPr>
        <a:xfrm>
          <a:off x="3464175" y="75998"/>
          <a:ext cx="1191314" cy="119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Perform Operational Step</a:t>
          </a:r>
        </a:p>
      </dsp:txBody>
      <dsp:txXfrm>
        <a:off x="3464175" y="75998"/>
        <a:ext cx="1191314" cy="1191314"/>
      </dsp:txXfrm>
    </dsp:sp>
    <dsp:sp modelId="{2A6B23A5-94B0-419A-8D09-091D611AC45D}">
      <dsp:nvSpPr>
        <dsp:cNvPr id="0" name=""/>
        <dsp:cNvSpPr/>
      </dsp:nvSpPr>
      <dsp:spPr>
        <a:xfrm>
          <a:off x="1476853" y="190784"/>
          <a:ext cx="3365396" cy="3365396"/>
        </a:xfrm>
        <a:prstGeom prst="circularArrow">
          <a:avLst>
            <a:gd name="adj1" fmla="val 6903"/>
            <a:gd name="adj2" fmla="val 465410"/>
            <a:gd name="adj3" fmla="val 130287"/>
            <a:gd name="adj4" fmla="val 20094086"/>
            <a:gd name="adj5" fmla="val 8053"/>
          </a:avLst>
        </a:prstGeom>
        <a:solidFill>
          <a:srgbClr val="346D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BAB1B-8DC5-42B7-B8E6-F1A2C09E434F}">
      <dsp:nvSpPr>
        <dsp:cNvPr id="0" name=""/>
        <dsp:cNvSpPr/>
      </dsp:nvSpPr>
      <dsp:spPr>
        <a:xfrm>
          <a:off x="3688675" y="2121055"/>
          <a:ext cx="1018811" cy="119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Map Posting Type</a:t>
          </a:r>
        </a:p>
      </dsp:txBody>
      <dsp:txXfrm>
        <a:off x="3688675" y="2121055"/>
        <a:ext cx="1018811" cy="1191314"/>
      </dsp:txXfrm>
    </dsp:sp>
    <dsp:sp modelId="{D1139DE6-7F78-43D8-A266-0DC4127805B4}">
      <dsp:nvSpPr>
        <dsp:cNvPr id="0" name=""/>
        <dsp:cNvSpPr/>
      </dsp:nvSpPr>
      <dsp:spPr>
        <a:xfrm>
          <a:off x="1281206" y="173951"/>
          <a:ext cx="3365396" cy="3365396"/>
        </a:xfrm>
        <a:prstGeom prst="circularArrow">
          <a:avLst>
            <a:gd name="adj1" fmla="val 6903"/>
            <a:gd name="adj2" fmla="val 465410"/>
            <a:gd name="adj3" fmla="val 5968539"/>
            <a:gd name="adj4" fmla="val 3574272"/>
            <a:gd name="adj5" fmla="val 8053"/>
          </a:avLst>
        </a:prstGeom>
        <a:solidFill>
          <a:srgbClr val="346D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BA2ED-4279-4CC3-AE72-37DA87858C51}">
      <dsp:nvSpPr>
        <dsp:cNvPr id="0" name=""/>
        <dsp:cNvSpPr/>
      </dsp:nvSpPr>
      <dsp:spPr>
        <a:xfrm>
          <a:off x="1117818" y="2157115"/>
          <a:ext cx="1422143" cy="119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Perform Operational Step</a:t>
          </a:r>
        </a:p>
      </dsp:txBody>
      <dsp:txXfrm>
        <a:off x="1117818" y="2157115"/>
        <a:ext cx="1422143" cy="1191314"/>
      </dsp:txXfrm>
    </dsp:sp>
    <dsp:sp modelId="{CFB12179-0A7B-4096-B600-BD6A9B2E5610}">
      <dsp:nvSpPr>
        <dsp:cNvPr id="0" name=""/>
        <dsp:cNvSpPr/>
      </dsp:nvSpPr>
      <dsp:spPr>
        <a:xfrm>
          <a:off x="1109048" y="143991"/>
          <a:ext cx="3365396" cy="3365396"/>
        </a:xfrm>
        <a:prstGeom prst="circularArrow">
          <a:avLst>
            <a:gd name="adj1" fmla="val 6903"/>
            <a:gd name="adj2" fmla="val 465410"/>
            <a:gd name="adj3" fmla="val 11770887"/>
            <a:gd name="adj4" fmla="val 9998994"/>
            <a:gd name="adj5" fmla="val 8053"/>
          </a:avLst>
        </a:prstGeom>
        <a:solidFill>
          <a:srgbClr val="346D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C676C-679B-41F2-972F-999DDA1F51F9}">
      <dsp:nvSpPr>
        <dsp:cNvPr id="0" name=""/>
        <dsp:cNvSpPr/>
      </dsp:nvSpPr>
      <dsp:spPr>
        <a:xfrm>
          <a:off x="1323424" y="54730"/>
          <a:ext cx="1191314" cy="119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Map Posting Type</a:t>
          </a:r>
        </a:p>
      </dsp:txBody>
      <dsp:txXfrm>
        <a:off x="1323424" y="54730"/>
        <a:ext cx="1191314" cy="1191314"/>
      </dsp:txXfrm>
    </dsp:sp>
    <dsp:sp modelId="{F860E99E-B267-42B3-88E1-F55AC2F52D1C}">
      <dsp:nvSpPr>
        <dsp:cNvPr id="0" name=""/>
        <dsp:cNvSpPr/>
      </dsp:nvSpPr>
      <dsp:spPr>
        <a:xfrm>
          <a:off x="1191118" y="19956"/>
          <a:ext cx="3365396" cy="3365396"/>
        </a:xfrm>
        <a:prstGeom prst="circularArrow">
          <a:avLst>
            <a:gd name="adj1" fmla="val 6903"/>
            <a:gd name="adj2" fmla="val 465410"/>
            <a:gd name="adj3" fmla="val 17135639"/>
            <a:gd name="adj4" fmla="val 15270484"/>
            <a:gd name="adj5" fmla="val 8053"/>
          </a:avLst>
        </a:prstGeom>
        <a:solidFill>
          <a:srgbClr val="346D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91F03-B549-4527-A82E-1E3AAFB66B38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D82E3-1709-421E-BD5E-DB9989E8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9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6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9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86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1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8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04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97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76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1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36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81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00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3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0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00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36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44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9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56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5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6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4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17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9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02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77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2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9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087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849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71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71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4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71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82E3-1709-421E-BD5E-DB9989E8D2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9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-22860"/>
            <a:ext cx="6947910" cy="6903721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457200" y="541895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</a:t>
            </a:r>
            <a:r>
              <a:rPr lang="en-US" sz="2100" b="0" spc="-4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Gathering  of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877959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kumimoji="0" lang="en-US" sz="4400" b="1" i="0" u="none" strike="noStrike" cap="none" spc="-215" normalizeH="0" baseline="0" dirty="0">
                <a:ln>
                  <a:noFill/>
                </a:ln>
                <a:solidFill>
                  <a:srgbClr val="7FBD42"/>
                </a:solidFill>
                <a:effectLst/>
                <a:uFillTx/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Calibri"/>
              </a:defRPr>
            </a:lvl1pPr>
          </a:lstStyle>
          <a:p>
            <a:pPr marL="228600" marR="0" lvl="0" indent="-22860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2E5A8851-0549-7839-72DF-F6F80346D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467" y="1792719"/>
            <a:ext cx="3516666" cy="3516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A7F6F3-FC0F-6679-BA1B-A3D923C9D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5482896"/>
            <a:ext cx="5486400" cy="10858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Name, Title, Company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9D4CF7-7058-2E0D-ACEF-319FC53A8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8600" y="1950852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  <p:txBody>
          <a:bodyPr anchor="ctr" anchorCtr="0"/>
          <a:lstStyle>
            <a:lvl1pPr marL="0" indent="0" algn="ctr">
              <a:buNone/>
              <a:defRPr sz="3200"/>
            </a:lvl1pPr>
          </a:lstStyle>
          <a:p>
            <a:r>
              <a:rPr lang="en-US"/>
              <a:t>Click to insert your headshot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5DCB76-1F2D-27F9-2C8F-2B19BEE44B0D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1D4B51C5-441A-CC05-CA23-8256A5969791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200C82-82BC-B913-010D-03E392673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6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E787B046-7824-D304-C647-6BCBE68C719F}"/>
              </a:ext>
            </a:extLst>
          </p:cNvPr>
          <p:cNvSpPr/>
          <p:nvPr/>
        </p:nvSpPr>
        <p:spPr>
          <a:xfrm>
            <a:off x="5419176" y="-22860"/>
            <a:ext cx="6772825" cy="6903720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7A23D6D-B470-1FA6-693B-A6C194BDEF22}"/>
              </a:ext>
            </a:extLst>
          </p:cNvPr>
          <p:cNvSpPr/>
          <p:nvPr/>
        </p:nvSpPr>
        <p:spPr>
          <a:xfrm>
            <a:off x="5244091" y="-22860"/>
            <a:ext cx="3131707" cy="6903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2" y="0"/>
                </a:moveTo>
                <a:lnTo>
                  <a:pt x="21185" y="0"/>
                </a:lnTo>
                <a:lnTo>
                  <a:pt x="9563" y="12525"/>
                </a:lnTo>
                <a:lnTo>
                  <a:pt x="8589" y="12425"/>
                </a:lnTo>
                <a:lnTo>
                  <a:pt x="0" y="21600"/>
                </a:lnTo>
                <a:lnTo>
                  <a:pt x="1628" y="21600"/>
                </a:lnTo>
                <a:lnTo>
                  <a:pt x="21600" y="2"/>
                </a:lnTo>
                <a:lnTo>
                  <a:pt x="21582" y="0"/>
                </a:lnTo>
                <a:close/>
              </a:path>
            </a:pathLst>
          </a:cu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3738704-61A8-4A72-2FF1-02AB5E9668A3}"/>
              </a:ext>
            </a:extLst>
          </p:cNvPr>
          <p:cNvSpPr/>
          <p:nvPr/>
        </p:nvSpPr>
        <p:spPr>
          <a:xfrm>
            <a:off x="9184156" y="332603"/>
            <a:ext cx="3004402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0080" y="192024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>
            <a:spAutoFit/>
          </a:bodyPr>
          <a:lstStyle>
            <a:lvl1pPr marL="0" indent="0">
              <a:spcBef>
                <a:spcPts val="0"/>
              </a:spcBef>
              <a:buNone/>
              <a:defRPr kumimoji="0" lang="en-US" sz="4400" b="1" i="0" u="none" strike="noStrike" cap="none" spc="-215" normalizeH="0" baseline="0" dirty="0">
                <a:ln>
                  <a:noFill/>
                </a:ln>
                <a:solidFill>
                  <a:srgbClr val="7FBD42"/>
                </a:solidFill>
                <a:effectLst/>
                <a:uFillTx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</a:lstStyle>
          <a:p>
            <a:pPr marL="571500" marR="0" lvl="0" indent="-57150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44" name="Picture 43" descr="Logo&#10;&#10;Description automatically generated with medium confidence">
            <a:extLst>
              <a:ext uri="{FF2B5EF4-FFF2-40B4-BE49-F238E27FC236}">
                <a16:creationId xmlns:a16="http://schemas.microsoft.com/office/drawing/2014/main" id="{24993D21-0FC9-7A05-FE75-C6BB81118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E0EAF2-3008-EF8A-5A67-CC2DD4FF25F8}"/>
              </a:ext>
            </a:extLst>
          </p:cNvPr>
          <p:cNvSpPr txBox="1"/>
          <p:nvPr userDrawn="1"/>
        </p:nvSpPr>
        <p:spPr>
          <a:xfrm>
            <a:off x="731520" y="64008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DCC29DD-9002-479E-FC3D-1A9B6B029D53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150" name="object 3">
              <a:extLst>
                <a:ext uri="{FF2B5EF4-FFF2-40B4-BE49-F238E27FC236}">
                  <a16:creationId xmlns:a16="http://schemas.microsoft.com/office/drawing/2014/main" id="{08F3AA56-D5CD-7F56-F80F-23569CA36707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4">
              <a:extLst>
                <a:ext uri="{FF2B5EF4-FFF2-40B4-BE49-F238E27FC236}">
                  <a16:creationId xmlns:a16="http://schemas.microsoft.com/office/drawing/2014/main" id="{DD4F1FB6-7F45-2DA3-679D-A9C0AEC6796A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2" name="object 5">
            <a:extLst>
              <a:ext uri="{FF2B5EF4-FFF2-40B4-BE49-F238E27FC236}">
                <a16:creationId xmlns:a16="http://schemas.microsoft.com/office/drawing/2014/main" id="{2371899C-2608-8D7E-8D7C-63477FDCB938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53" name="object 28">
            <a:extLst>
              <a:ext uri="{FF2B5EF4-FFF2-40B4-BE49-F238E27FC236}">
                <a16:creationId xmlns:a16="http://schemas.microsoft.com/office/drawing/2014/main" id="{29CDF7D9-FF34-DD06-6BC2-E249DDA35EA8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4" name="Picture 153" descr="Logo&#10;&#10;Description automatically generated with medium confidence">
            <a:extLst>
              <a:ext uri="{FF2B5EF4-FFF2-40B4-BE49-F238E27FC236}">
                <a16:creationId xmlns:a16="http://schemas.microsoft.com/office/drawing/2014/main" id="{15861145-AD72-D473-9CF6-F7744AD28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  <p:sp>
        <p:nvSpPr>
          <p:cNvPr id="155" name="object 9">
            <a:extLst>
              <a:ext uri="{FF2B5EF4-FFF2-40B4-BE49-F238E27FC236}">
                <a16:creationId xmlns:a16="http://schemas.microsoft.com/office/drawing/2014/main" id="{14ADC99A-9994-F7FE-E1CC-8B8D74A35ABF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177694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25">
            <a:extLst>
              <a:ext uri="{FF2B5EF4-FFF2-40B4-BE49-F238E27FC236}">
                <a16:creationId xmlns:a16="http://schemas.microsoft.com/office/drawing/2014/main" id="{7722C1FC-A127-E0AC-4C16-C40A7647137E}"/>
              </a:ext>
            </a:extLst>
          </p:cNvPr>
          <p:cNvGrpSpPr/>
          <p:nvPr userDrawn="1"/>
        </p:nvGrpSpPr>
        <p:grpSpPr>
          <a:xfrm>
            <a:off x="-14514" y="-22860"/>
            <a:ext cx="4429821" cy="6903720"/>
            <a:chOff x="0" y="0"/>
            <a:chExt cx="4429819" cy="685800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0A6BC7A-E77D-3457-29D9-CBF85F568C7D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0" name="object 27">
              <a:extLst>
                <a:ext uri="{FF2B5EF4-FFF2-40B4-BE49-F238E27FC236}">
                  <a16:creationId xmlns:a16="http://schemas.microsoft.com/office/drawing/2014/main" id="{D75B9E5C-A617-E305-CB3F-E3A3048D2E61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6BEA9FC8-8ADD-E608-6934-6C5174FDF84A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Triangle">
                <a:extLst>
                  <a:ext uri="{FF2B5EF4-FFF2-40B4-BE49-F238E27FC236}">
                    <a16:creationId xmlns:a16="http://schemas.microsoft.com/office/drawing/2014/main" id="{F0113718-9CC3-63EB-98F4-3823AFDE0199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16F80BC7-8E75-7038-E42C-37B02569DA75}"/>
              </a:ext>
            </a:extLst>
          </p:cNvPr>
          <p:cNvGrpSpPr/>
          <p:nvPr userDrawn="1"/>
        </p:nvGrpSpPr>
        <p:grpSpPr>
          <a:xfrm flipH="1" flipV="1">
            <a:off x="7776693" y="-22860"/>
            <a:ext cx="4429821" cy="6903720"/>
            <a:chOff x="0" y="0"/>
            <a:chExt cx="4429819" cy="6858000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2F4C09FF-2443-C6A6-0293-21727CD9DDF6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27">
              <a:extLst>
                <a:ext uri="{FF2B5EF4-FFF2-40B4-BE49-F238E27FC236}">
                  <a16:creationId xmlns:a16="http://schemas.microsoft.com/office/drawing/2014/main" id="{93AD175D-9B65-ECB1-AB70-18D69F7E51E2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6B97CA0-C670-864E-80D6-C20C2BE3A3C6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Triangle">
                <a:extLst>
                  <a:ext uri="{FF2B5EF4-FFF2-40B4-BE49-F238E27FC236}">
                    <a16:creationId xmlns:a16="http://schemas.microsoft.com/office/drawing/2014/main" id="{0CC069D4-307E-5CD0-5F29-6261D9A032DB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4F9291D-E240-9EDA-4878-DB0114FF68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8682" y="3090446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E97AA8C1-EF5D-EFD4-7ABE-C4A6F50ADDDE}"/>
              </a:ext>
            </a:extLst>
          </p:cNvPr>
          <p:cNvSpPr/>
          <p:nvPr userDrawn="1"/>
        </p:nvSpPr>
        <p:spPr>
          <a:xfrm>
            <a:off x="9187599" y="5486400"/>
            <a:ext cx="3004401" cy="108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712BEEF5-540F-C796-E2E3-8E5BD64BE15A}"/>
              </a:ext>
            </a:extLst>
          </p:cNvPr>
          <p:cNvSpPr txBox="1"/>
          <p:nvPr userDrawn="1"/>
        </p:nvSpPr>
        <p:spPr>
          <a:xfrm>
            <a:off x="10106304" y="6309360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7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object 6">
            <a:extLst>
              <a:ext uri="{FF2B5EF4-FFF2-40B4-BE49-F238E27FC236}">
                <a16:creationId xmlns:a16="http://schemas.microsoft.com/office/drawing/2014/main" id="{D7A1C2B8-5AEC-D33D-849D-A50D3BAA7F78}"/>
              </a:ext>
            </a:extLst>
          </p:cNvPr>
          <p:cNvSpPr txBox="1"/>
          <p:nvPr userDrawn="1"/>
        </p:nvSpPr>
        <p:spPr>
          <a:xfrm>
            <a:off x="457200" y="45720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9144000" y="6581001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 algn="r"/>
            <a:r>
              <a:rPr lang="en-US" sz="1000">
                <a:solidFill>
                  <a:schemeClr val="bg1"/>
                </a:solidFill>
              </a:rPr>
              <a:t>@ 2022 Dynamic Communities</a:t>
            </a:r>
          </a:p>
        </p:txBody>
      </p:sp>
      <p:pic>
        <p:nvPicPr>
          <p:cNvPr id="96" name="Picture 95" descr="Logo&#10;&#10;Description automatically generated with medium confidence">
            <a:extLst>
              <a:ext uri="{FF2B5EF4-FFF2-40B4-BE49-F238E27FC236}">
                <a16:creationId xmlns:a16="http://schemas.microsoft.com/office/drawing/2014/main" id="{FC11CE2B-EFA0-73CE-C9DD-A40146D5E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71567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F2BC7AB-F7C2-246E-E09F-8F340E96BB55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CB1ED5BC-5640-6437-0B87-7D4477F621DF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32994E8E-2357-50A8-5E19-6A557153D122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4008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87136137-281B-665A-436C-2C613DD41CAD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EDAB479-DE0B-E9AF-59A4-075C6DC7B221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768369BC-603E-3C5F-3FFA-EE67A53BC843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14A38209-398D-A7A0-29FE-C0D3F9753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9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94725E8-F135-1830-26B8-E291C242E208}"/>
              </a:ext>
            </a:extLst>
          </p:cNvPr>
          <p:cNvSpPr/>
          <p:nvPr/>
        </p:nvSpPr>
        <p:spPr>
          <a:xfrm>
            <a:off x="1524" y="0"/>
            <a:ext cx="12188952" cy="914400"/>
          </a:xfrm>
          <a:prstGeom prst="rect">
            <a:avLst/>
          </a:prstGeom>
          <a:blipFill rotWithShape="1">
            <a:blip r:embed="rId2"/>
            <a:srcRect/>
            <a:stretch>
              <a:fillRect l="-6870" t="-658028" b="-390"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457200" y="137160"/>
            <a:ext cx="94336" cy="6400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364" y="164813"/>
            <a:ext cx="8750980" cy="5847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3800" b="1" spc="-215" normalizeH="0" smtClean="0">
                <a:ln>
                  <a:noFill/>
                </a:ln>
                <a:solidFill>
                  <a:schemeClr val="bg1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Content Header</a:t>
            </a:r>
          </a:p>
        </p:txBody>
      </p:sp>
      <p:sp>
        <p:nvSpPr>
          <p:cNvPr id="7" name="Text Placeholder 111">
            <a:extLst>
              <a:ext uri="{FF2B5EF4-FFF2-40B4-BE49-F238E27FC236}">
                <a16:creationId xmlns:a16="http://schemas.microsoft.com/office/drawing/2014/main" id="{8078B32E-EF5A-1B85-DBCD-4F8AF18C4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96974"/>
            <a:ext cx="11277600" cy="513901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5A2763F-A704-7424-CDE0-AB6A41EA2E1A}"/>
              </a:ext>
            </a:extLst>
          </p:cNvPr>
          <p:cNvSpPr txBox="1"/>
          <p:nvPr userDrawn="1"/>
        </p:nvSpPr>
        <p:spPr>
          <a:xfrm>
            <a:off x="8595360" y="6309360"/>
            <a:ext cx="3108960" cy="46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z="1400"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z="1400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z="1400"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7880F3-800F-1786-4A7B-CFC88ACA2D8F}"/>
              </a:ext>
            </a:extLst>
          </p:cNvPr>
          <p:cNvSpPr/>
          <p:nvPr userDrawn="1"/>
        </p:nvSpPr>
        <p:spPr>
          <a:xfrm>
            <a:off x="10376190" y="114300"/>
            <a:ext cx="18288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AE32D7A-7BFD-DACB-184D-BA6CEF6DE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9873"/>
            <a:ext cx="1600200" cy="330271"/>
          </a:xfrm>
          <a:prstGeom prst="rect">
            <a:avLst/>
          </a:prstGeom>
        </p:spPr>
      </p:pic>
      <p:sp>
        <p:nvSpPr>
          <p:cNvPr id="11" name="object 28">
            <a:extLst>
              <a:ext uri="{FF2B5EF4-FFF2-40B4-BE49-F238E27FC236}">
                <a16:creationId xmlns:a16="http://schemas.microsoft.com/office/drawing/2014/main" id="{AE9DA2F4-AED3-F2A9-0E8B-D5FDCE8FF8A0}"/>
              </a:ext>
            </a:extLst>
          </p:cNvPr>
          <p:cNvSpPr txBox="1"/>
          <p:nvPr userDrawn="1"/>
        </p:nvSpPr>
        <p:spPr>
          <a:xfrm>
            <a:off x="10675260" y="621538"/>
            <a:ext cx="137160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800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z="800"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8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4">
            <a:extLst>
              <a:ext uri="{FF2B5EF4-FFF2-40B4-BE49-F238E27FC236}">
                <a16:creationId xmlns:a16="http://schemas.microsoft.com/office/drawing/2014/main" id="{8C7378A6-45B7-E201-A3CC-DE331C5DE755}"/>
              </a:ext>
            </a:extLst>
          </p:cNvPr>
          <p:cNvSpPr txBox="1"/>
          <p:nvPr userDrawn="1"/>
        </p:nvSpPr>
        <p:spPr>
          <a:xfrm>
            <a:off x="267381" y="6500508"/>
            <a:ext cx="2682240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5">
                <a:solidFill>
                  <a:srgbClr val="3C474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@ </a:t>
            </a:r>
            <a:r>
              <a:rPr spc="45"/>
              <a:t>2022 </a:t>
            </a:r>
            <a:r>
              <a:rPr spc="114"/>
              <a:t>Dynamic</a:t>
            </a:r>
            <a:r>
              <a:rPr spc="-125"/>
              <a:t> </a:t>
            </a:r>
            <a:r>
              <a:rPr spc="114"/>
              <a:t>Communities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47D17F-8049-00E0-0D9F-4050CB91654D}"/>
              </a:ext>
            </a:extLst>
          </p:cNvPr>
          <p:cNvSpPr/>
          <p:nvPr/>
        </p:nvSpPr>
        <p:spPr>
          <a:xfrm>
            <a:off x="-30480" y="6051"/>
            <a:ext cx="12252961" cy="6845899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613F70EA-798C-9580-A6E7-E435FE532BCA}"/>
              </a:ext>
            </a:extLst>
          </p:cNvPr>
          <p:cNvSpPr/>
          <p:nvPr userDrawn="1"/>
        </p:nvSpPr>
        <p:spPr>
          <a:xfrm>
            <a:off x="381000" y="274320"/>
            <a:ext cx="11430000" cy="5212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AD904B-F342-5366-3F1C-067299143AE3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@ 2022 Dynamic Communities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F132E8A8-2D67-3511-A7BC-67004351E5F6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EC20EE-85F5-15F1-F2A0-879ED7A2A6F2}"/>
              </a:ext>
            </a:extLst>
          </p:cNvPr>
          <p:cNvGrpSpPr/>
          <p:nvPr userDrawn="1"/>
        </p:nvGrpSpPr>
        <p:grpSpPr>
          <a:xfrm>
            <a:off x="9477828" y="5588364"/>
            <a:ext cx="2743200" cy="1095468"/>
            <a:chOff x="9448800" y="332603"/>
            <a:chExt cx="2743200" cy="1095468"/>
          </a:xfrm>
        </p:grpSpPr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1BF6EC17-A997-F964-1FA8-6AD93CBA0CF2}"/>
                </a:ext>
              </a:extLst>
            </p:cNvPr>
            <p:cNvSpPr/>
            <p:nvPr userDrawn="1"/>
          </p:nvSpPr>
          <p:spPr>
            <a:xfrm>
              <a:off x="9448800" y="332603"/>
              <a:ext cx="2743200" cy="109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3DBA4FA8-119E-B8B0-CBE1-38EF921DA304}"/>
                </a:ext>
              </a:extLst>
            </p:cNvPr>
            <p:cNvSpPr txBox="1"/>
            <p:nvPr userDrawn="1"/>
          </p:nvSpPr>
          <p:spPr>
            <a:xfrm>
              <a:off x="9966960" y="1115025"/>
              <a:ext cx="1980593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 algn="r">
                <a:spcBef>
                  <a:spcPts val="100"/>
                </a:spcBef>
                <a:defRPr sz="1200" spc="140">
                  <a:solidFill>
                    <a:srgbClr val="252F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pc="100" baseline="0">
                  <a:latin typeface="Poppins" panose="00000500000000000000" pitchFamily="2" charset="0"/>
                  <a:cs typeface="Poppins" panose="00000500000000000000" pitchFamily="2" charset="0"/>
                </a:rPr>
                <a:t>For Users, By Users</a:t>
              </a:r>
              <a:endParaRPr spc="100" baseline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5" name="Picture 3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6028F5-24D2-822C-BC63-4B6DF798C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080" y="548641"/>
              <a:ext cx="2286000" cy="471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57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AFFE509-868A-08C7-6D0B-C9CD0B83A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36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4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diagramData" Target="../diagrams/data1.xml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38511-9C9D-E4B0-3B72-82727B3982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447" y="1050228"/>
            <a:ext cx="6817475" cy="2586107"/>
          </a:xfrm>
        </p:spPr>
        <p:txBody>
          <a:bodyPr/>
          <a:lstStyle/>
          <a:p>
            <a:r>
              <a:rPr lang="en-US" b="1"/>
              <a:t>Manufacture Products, not Inventory Costing Mistakes in Dynamics 365 F&amp;O (AX)</a:t>
            </a:r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5B5E80-4574-C63C-FF77-56F7DCB00739}"/>
              </a:ext>
            </a:extLst>
          </p:cNvPr>
          <p:cNvGrpSpPr/>
          <p:nvPr/>
        </p:nvGrpSpPr>
        <p:grpSpPr>
          <a:xfrm>
            <a:off x="7672894" y="1933576"/>
            <a:ext cx="4366706" cy="1238250"/>
            <a:chOff x="7453819" y="2658719"/>
            <a:chExt cx="4366706" cy="12382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35F4518-07B4-7F49-4A46-8CB386989ADA}"/>
                </a:ext>
              </a:extLst>
            </p:cNvPr>
            <p:cNvSpPr/>
            <p:nvPr/>
          </p:nvSpPr>
          <p:spPr>
            <a:xfrm>
              <a:off x="7453819" y="2658719"/>
              <a:ext cx="4366706" cy="12382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A5DDFCCE-4DB8-23AC-26BC-CE2C977B6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808" y="2732768"/>
              <a:ext cx="3897745" cy="109015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6BC365-F90E-3871-E0CD-E650657DE392}"/>
              </a:ext>
            </a:extLst>
          </p:cNvPr>
          <p:cNvGrpSpPr/>
          <p:nvPr/>
        </p:nvGrpSpPr>
        <p:grpSpPr>
          <a:xfrm>
            <a:off x="6706616" y="4562474"/>
            <a:ext cx="5180584" cy="1057276"/>
            <a:chOff x="6716141" y="4752974"/>
            <a:chExt cx="5104384" cy="88582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31B3A60-5265-06DF-A347-31B70DBE3FC6}"/>
                </a:ext>
              </a:extLst>
            </p:cNvPr>
            <p:cNvSpPr/>
            <p:nvPr/>
          </p:nvSpPr>
          <p:spPr>
            <a:xfrm>
              <a:off x="6716141" y="4752974"/>
              <a:ext cx="5104384" cy="8858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D219AC6B-F6EA-F26B-18B4-1E84A401ED5B}"/>
                </a:ext>
              </a:extLst>
            </p:cNvPr>
            <p:cNvSpPr txBox="1">
              <a:spLocks/>
            </p:cNvSpPr>
            <p:nvPr/>
          </p:nvSpPr>
          <p:spPr>
            <a:xfrm>
              <a:off x="6809263" y="4776915"/>
              <a:ext cx="4918140" cy="7861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/>
                <a:t>Presented by: </a:t>
              </a:r>
            </a:p>
            <a:p>
              <a:pPr marL="0" indent="0">
                <a:buNone/>
              </a:pPr>
              <a:r>
                <a:rPr lang="en-US"/>
                <a:t>Brittany Burke &amp; Lauren Wooll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007BE1-729A-75B2-9F6B-FE01AA33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122" y="3735384"/>
            <a:ext cx="1258316" cy="12583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AEF4BF-E3EB-D2F1-D767-58B3EAAA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3745417"/>
            <a:ext cx="1238250" cy="12382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5F37A3-209F-E2A6-89B4-75CF0AA57785}"/>
              </a:ext>
            </a:extLst>
          </p:cNvPr>
          <p:cNvSpPr txBox="1"/>
          <p:nvPr/>
        </p:nvSpPr>
        <p:spPr>
          <a:xfrm>
            <a:off x="1260665" y="4298055"/>
            <a:ext cx="496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AD4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1.5 CPE credits available for this session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4C7D0C-AE0C-E480-D692-C8467B680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866" b="1762"/>
          <a:stretch/>
        </p:blipFill>
        <p:spPr bwMode="auto">
          <a:xfrm>
            <a:off x="449046" y="4298055"/>
            <a:ext cx="82934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60961-D857-DC5B-3674-63E5B4A6A92A}"/>
              </a:ext>
            </a:extLst>
          </p:cNvPr>
          <p:cNvSpPr txBox="1"/>
          <p:nvPr/>
        </p:nvSpPr>
        <p:spPr>
          <a:xfrm>
            <a:off x="480515" y="4678352"/>
            <a:ext cx="508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AD4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Please be sure to sign in at the clipboard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1F1EBA-1345-F366-933B-185B619A53E2}"/>
              </a:ext>
            </a:extLst>
          </p:cNvPr>
          <p:cNvSpPr/>
          <p:nvPr/>
        </p:nvSpPr>
        <p:spPr>
          <a:xfrm>
            <a:off x="289639" y="1190847"/>
            <a:ext cx="260010" cy="18760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BF26D-6E88-6DB3-6AC2-CB179F57E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Physical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8EFC6-5446-F332-6CD2-3C6E67527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096974"/>
            <a:ext cx="11277600" cy="954541"/>
          </a:xfrm>
        </p:spPr>
        <p:txBody>
          <a:bodyPr/>
          <a:lstStyle/>
          <a:p>
            <a:pPr marL="0" lvl="2" indent="0">
              <a:buNone/>
            </a:pPr>
            <a:r>
              <a:rPr lang="en-US" sz="2800" b="1"/>
              <a:t>Where does it come from in Dynamics?</a:t>
            </a:r>
          </a:p>
          <a:p>
            <a:pPr lvl="2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DAFED-3977-1DC3-8AB6-E9A9C6FF525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3F0DA-EE9A-3729-792C-B161E10D3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64" y="2383982"/>
            <a:ext cx="10898373" cy="2090035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87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BF26D-6E88-6DB3-6AC2-CB179F57E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Physical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8EFC6-5446-F332-6CD2-3C6E67527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075709"/>
            <a:ext cx="11277600" cy="765544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b="1"/>
              <a:t>How to change it</a:t>
            </a:r>
          </a:p>
          <a:p>
            <a:pPr lvl="2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DAFED-3977-1DC3-8AB6-E9A9C6FF525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2ED07-0E4D-442C-DC39-897523437E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2"/>
          <a:stretch/>
        </p:blipFill>
        <p:spPr>
          <a:xfrm>
            <a:off x="408915" y="2342660"/>
            <a:ext cx="11595873" cy="2560620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29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BF26D-6E88-6DB3-6AC2-CB179F57E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Physical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8EFC6-5446-F332-6CD2-3C6E67527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096974"/>
            <a:ext cx="11277600" cy="954541"/>
          </a:xfrm>
        </p:spPr>
        <p:txBody>
          <a:bodyPr/>
          <a:lstStyle/>
          <a:p>
            <a:pPr marL="0" lvl="2" indent="0">
              <a:buNone/>
            </a:pPr>
            <a:r>
              <a:rPr lang="en-US" sz="2800" b="1"/>
              <a:t>Where is it used?</a:t>
            </a:r>
          </a:p>
          <a:p>
            <a:pPr lvl="2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DAFED-3977-1DC3-8AB6-E9A9C6FF525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E5355B-C456-5381-7F6E-8D452125B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64" y="2398901"/>
            <a:ext cx="10372262" cy="3542439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4D708E-7E84-9474-22FA-9AD3B40F4CD7}"/>
              </a:ext>
            </a:extLst>
          </p:cNvPr>
          <p:cNvSpPr txBox="1"/>
          <p:nvPr/>
        </p:nvSpPr>
        <p:spPr>
          <a:xfrm>
            <a:off x="1105786" y="1797362"/>
            <a:ext cx="361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Reported as finished Journals</a:t>
            </a:r>
          </a:p>
        </p:txBody>
      </p:sp>
    </p:spTree>
    <p:extLst>
      <p:ext uri="{BB962C8B-B14F-4D97-AF65-F5344CB8AC3E}">
        <p14:creationId xmlns:p14="http://schemas.microsoft.com/office/powerpoint/2010/main" val="75994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BF26D-6E88-6DB3-6AC2-CB179F57E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Physical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8EFC6-5446-F332-6CD2-3C6E67527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096974"/>
            <a:ext cx="11277600" cy="954541"/>
          </a:xfrm>
        </p:spPr>
        <p:txBody>
          <a:bodyPr/>
          <a:lstStyle/>
          <a:p>
            <a:pPr marL="0" lvl="2" indent="0">
              <a:buNone/>
            </a:pPr>
            <a:r>
              <a:rPr lang="en-US" sz="2800" b="1"/>
              <a:t>Where is it used?</a:t>
            </a:r>
          </a:p>
          <a:p>
            <a:pPr lvl="2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DAFED-3977-1DC3-8AB6-E9A9C6FF525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4A9D1E-06A8-40D8-ABBC-50772765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32" y="2051515"/>
            <a:ext cx="8643744" cy="3349825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89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BF26D-6E88-6DB3-6AC2-CB179F57E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Physical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8EFC6-5446-F332-6CD2-3C6E67527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096974"/>
            <a:ext cx="11277600" cy="954541"/>
          </a:xfrm>
        </p:spPr>
        <p:txBody>
          <a:bodyPr/>
          <a:lstStyle/>
          <a:p>
            <a:pPr marL="0" lvl="2" indent="0">
              <a:buNone/>
            </a:pPr>
            <a:r>
              <a:rPr lang="en-US" sz="2800" b="1"/>
              <a:t>Where is it used?</a:t>
            </a:r>
          </a:p>
          <a:p>
            <a:pPr lvl="2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DAFED-3977-1DC3-8AB6-E9A9C6FF525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C1FA01-F142-37CD-E142-52CED913F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19" y="2398901"/>
            <a:ext cx="10722844" cy="2583712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21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BF26D-6E88-6DB3-6AC2-CB179F57E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Physical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8EFC6-5446-F332-6CD2-3C6E67527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096974"/>
            <a:ext cx="11277600" cy="954541"/>
          </a:xfrm>
        </p:spPr>
        <p:txBody>
          <a:bodyPr/>
          <a:lstStyle/>
          <a:p>
            <a:pPr marL="0" lvl="2" indent="0">
              <a:buNone/>
            </a:pPr>
            <a:r>
              <a:rPr lang="en-US" sz="2800" b="1"/>
              <a:t>Where is it used?</a:t>
            </a:r>
          </a:p>
          <a:p>
            <a:pPr lvl="2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DAFED-3977-1DC3-8AB6-E9A9C6FF525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222856-5E42-60A0-9578-A02929D7D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471" b="13"/>
          <a:stretch/>
        </p:blipFill>
        <p:spPr>
          <a:xfrm>
            <a:off x="816422" y="3760944"/>
            <a:ext cx="7905939" cy="1580340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429601-D85F-A595-442D-DEAC8D9BB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348" b="10351"/>
          <a:stretch/>
        </p:blipFill>
        <p:spPr>
          <a:xfrm>
            <a:off x="816422" y="1880464"/>
            <a:ext cx="6970784" cy="1661061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D6D5235-6486-D618-D39F-AB0E6AA1F5F0}"/>
              </a:ext>
            </a:extLst>
          </p:cNvPr>
          <p:cNvSpPr txBox="1"/>
          <p:nvPr/>
        </p:nvSpPr>
        <p:spPr>
          <a:xfrm>
            <a:off x="1185334" y="5597058"/>
            <a:ext cx="206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F5B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$168.64 per unit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57713-CC4E-4DCA-E78A-3481BBE3DF13}"/>
              </a:ext>
            </a:extLst>
          </p:cNvPr>
          <p:cNvSpPr txBox="1"/>
          <p:nvPr/>
        </p:nvSpPr>
        <p:spPr>
          <a:xfrm>
            <a:off x="4003530" y="5612444"/>
            <a:ext cx="236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F5B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 units produced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4FE0D-088C-41ED-49F7-3EEF949CCF4D}"/>
              </a:ext>
            </a:extLst>
          </p:cNvPr>
          <p:cNvSpPr txBox="1"/>
          <p:nvPr/>
        </p:nvSpPr>
        <p:spPr>
          <a:xfrm>
            <a:off x="6997996" y="5633413"/>
            <a:ext cx="139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F5B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$1,517.80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4908AC-A443-FF78-7B8F-8FA59064EB53}"/>
              </a:ext>
            </a:extLst>
          </p:cNvPr>
          <p:cNvSpPr txBox="1"/>
          <p:nvPr/>
        </p:nvSpPr>
        <p:spPr>
          <a:xfrm>
            <a:off x="3416673" y="5633413"/>
            <a:ext cx="29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F5B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E54FE3-87A4-A8A3-04DB-7C8B2BA736C5}"/>
              </a:ext>
            </a:extLst>
          </p:cNvPr>
          <p:cNvSpPr txBox="1"/>
          <p:nvPr/>
        </p:nvSpPr>
        <p:spPr>
          <a:xfrm>
            <a:off x="6410507" y="5633413"/>
            <a:ext cx="46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F5B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5553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D05059-EA00-C0DE-21D3-952567118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Financial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21518-E967-D22B-5D62-81F5AF7EE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64" y="1053440"/>
            <a:ext cx="3882588" cy="966745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What is it?</a:t>
            </a:r>
          </a:p>
          <a:p>
            <a:pPr lvl="4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lvl="4" indent="0">
              <a:buNone/>
            </a:pPr>
            <a:endParaRPr lang="en-US" sz="20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8C946-5F55-3C21-F573-88F53286134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8995C-A454-94A1-0B7E-D4C402C3D902}"/>
              </a:ext>
            </a:extLst>
          </p:cNvPr>
          <p:cNvSpPr txBox="1"/>
          <p:nvPr/>
        </p:nvSpPr>
        <p:spPr>
          <a:xfrm>
            <a:off x="999461" y="1795623"/>
            <a:ext cx="11068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The real </a:t>
            </a:r>
            <a:r>
              <a:rPr lang="en-US" sz="2000" b="1">
                <a:latin typeface="Poppins" panose="00000500000000000000" pitchFamily="2" charset="0"/>
                <a:cs typeface="Poppins" panose="00000500000000000000" pitchFamily="2" charset="0"/>
              </a:rPr>
              <a:t>cost price </a:t>
            </a: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determined by dynamics using the chosen financial accounting method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This can only be adjusted during the closing and adjustment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Poppins" panose="00000500000000000000" pitchFamily="2" charset="0"/>
                <a:cs typeface="Poppins" panose="00000500000000000000" pitchFamily="2" charset="0"/>
              </a:rPr>
              <a:t>Estimate</a:t>
            </a: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 until inventory close is 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Depending on the method chosen-</a:t>
            </a:r>
          </a:p>
          <a:p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	the </a:t>
            </a:r>
            <a:r>
              <a:rPr lang="en-US" sz="2000" b="1">
                <a:latin typeface="Poppins" panose="00000500000000000000" pitchFamily="2" charset="0"/>
                <a:cs typeface="Poppins" panose="00000500000000000000" pitchFamily="2" charset="0"/>
              </a:rPr>
              <a:t>financial cost calculation differs</a:t>
            </a: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, but in the end will be the </a:t>
            </a:r>
            <a:r>
              <a:rPr lang="en-US" sz="2000" b="1">
                <a:latin typeface="Poppins" panose="00000500000000000000" pitchFamily="2" charset="0"/>
                <a:cs typeface="Poppins" panose="00000500000000000000" pitchFamily="2" charset="0"/>
              </a:rPr>
              <a:t>true cost</a:t>
            </a: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 of the 	good at that given time based on all the costs or steps incurred up until this 	point of sales or manufacturing completion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This financial cost is the price that is determined at the end of a manufacturing process, or at the time of invoicing</a:t>
            </a:r>
          </a:p>
        </p:txBody>
      </p:sp>
    </p:spTree>
    <p:extLst>
      <p:ext uri="{BB962C8B-B14F-4D97-AF65-F5344CB8AC3E}">
        <p14:creationId xmlns:p14="http://schemas.microsoft.com/office/powerpoint/2010/main" val="49864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D05059-EA00-C0DE-21D3-952567118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Financial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21518-E967-D22B-5D62-81F5AF7EE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863" y="1127868"/>
            <a:ext cx="10827311" cy="945481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b="1"/>
              <a:t>Where does it come from in Dynamics? </a:t>
            </a:r>
          </a:p>
          <a:p>
            <a:pPr lvl="4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lvl="4" indent="0">
              <a:buNone/>
            </a:pPr>
            <a:endParaRPr lang="en-US" sz="20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8C946-5F55-3C21-F573-88F53286134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B1943D-03D9-348A-A4C2-E9124552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64" y="2142149"/>
            <a:ext cx="4377218" cy="3940456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58B56D-B7E3-D7C5-845E-30900D650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176" y="3229380"/>
            <a:ext cx="6502850" cy="1765994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28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D05059-EA00-C0DE-21D3-952567118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Financial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21518-E967-D22B-5D62-81F5AF7EE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863" y="1127868"/>
            <a:ext cx="10827311" cy="945481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b="1"/>
              <a:t>Where does it come from in Dynamics? </a:t>
            </a:r>
          </a:p>
          <a:p>
            <a:pPr lvl="4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lvl="4" indent="0">
              <a:buNone/>
            </a:pPr>
            <a:endParaRPr lang="en-US" sz="20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8C946-5F55-3C21-F573-88F53286134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85E19-02B8-93F1-77A7-65388CE23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03" y="2073349"/>
            <a:ext cx="9875194" cy="3368613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69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D05059-EA00-C0DE-21D3-952567118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Financial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21518-E967-D22B-5D62-81F5AF7EE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863" y="1127868"/>
            <a:ext cx="10827311" cy="945481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b="1"/>
              <a:t>Where does it come from in Dynamics? </a:t>
            </a:r>
          </a:p>
          <a:p>
            <a:pPr lvl="4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lvl="4" indent="0">
              <a:buNone/>
            </a:pPr>
            <a:endParaRPr lang="en-US" sz="20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8C946-5F55-3C21-F573-88F53286134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79EEC-CD7B-255A-8DAD-CBAAE2B33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9" y="2404592"/>
            <a:ext cx="5760426" cy="1925612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DD49FC5-B031-F10F-379D-A344BF2B2E20}"/>
              </a:ext>
            </a:extLst>
          </p:cNvPr>
          <p:cNvSpPr txBox="1">
            <a:spLocks/>
          </p:cNvSpPr>
          <p:nvPr/>
        </p:nvSpPr>
        <p:spPr>
          <a:xfrm>
            <a:off x="487641" y="1633277"/>
            <a:ext cx="10827311" cy="94548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2800" b="1"/>
              <a:t>How to change it? </a:t>
            </a:r>
          </a:p>
          <a:p>
            <a:pPr lvl="4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lvl="4" indent="0">
              <a:buFont typeface="Arial" panose="020B0604020202020204" pitchFamily="34" charset="0"/>
              <a:buNone/>
            </a:pPr>
            <a:endParaRPr lang="en-US" sz="20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BD4352-F5C6-4417-2494-8BB28D0AA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26" y="2698485"/>
            <a:ext cx="4464035" cy="2526238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896F2C-0AD8-1BF9-C627-1CC773974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8" y="4541790"/>
            <a:ext cx="6044794" cy="1744072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88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3DEADC-B71A-FB96-5313-A8B33570A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Who are we?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82C7C-3D11-5E70-9994-2350885AA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9221" y="1200960"/>
            <a:ext cx="4448175" cy="858252"/>
          </a:xfrm>
        </p:spPr>
        <p:txBody>
          <a:bodyPr/>
          <a:lstStyle/>
          <a:p>
            <a:pPr marL="0" indent="0">
              <a:buNone/>
            </a:pPr>
            <a:r>
              <a:rPr lang="en-US" sz="3600" b="1">
                <a:latin typeface="Monotype Corsiva" panose="03010101010201010101" pitchFamily="66" charset="0"/>
              </a:rPr>
              <a:t>Lauren Wooll</a:t>
            </a:r>
          </a:p>
          <a:p>
            <a:endParaRPr lang="en-US" sz="3600" b="1"/>
          </a:p>
          <a:p>
            <a:endParaRPr lang="en-US" sz="3600" b="1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A435070-5ED9-7E99-E254-D497D99ACE48}"/>
              </a:ext>
            </a:extLst>
          </p:cNvPr>
          <p:cNvSpPr txBox="1">
            <a:spLocks/>
          </p:cNvSpPr>
          <p:nvPr/>
        </p:nvSpPr>
        <p:spPr>
          <a:xfrm>
            <a:off x="1428751" y="1168410"/>
            <a:ext cx="3352799" cy="963027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latin typeface="Monotype Corsiva" panose="03010101010201010101" pitchFamily="66" charset="0"/>
              </a:rPr>
              <a:t>Brittany Burke</a:t>
            </a:r>
          </a:p>
          <a:p>
            <a:endParaRPr lang="en-US" sz="3600" b="1">
              <a:latin typeface="Monotype Corsiva" panose="03010101010201010101" pitchFamily="66" charset="0"/>
            </a:endParaRPr>
          </a:p>
          <a:p>
            <a:endParaRPr lang="en-US" sz="3600" b="1">
              <a:latin typeface="Monotype Corsiva" panose="03010101010201010101" pitchFamily="66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CC36A6-E667-6092-F8DE-3E4EA77C0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0" y="1025528"/>
            <a:ext cx="1258316" cy="125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BE68C7A-D717-AF19-B392-49F6C5B29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3" y="1046181"/>
            <a:ext cx="1238250" cy="123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2B2E0-AE06-66D1-ECD8-B01BA7B89505}"/>
              </a:ext>
            </a:extLst>
          </p:cNvPr>
          <p:cNvSpPr txBox="1"/>
          <p:nvPr/>
        </p:nvSpPr>
        <p:spPr>
          <a:xfrm>
            <a:off x="838201" y="2550258"/>
            <a:ext cx="5141180" cy="3170099"/>
          </a:xfrm>
          <a:prstGeom prst="rect">
            <a:avLst/>
          </a:prstGeom>
          <a:ln>
            <a:solidFill>
              <a:srgbClr val="346D0D"/>
            </a:solidFill>
            <a:extLst>
              <a:ext uri="{C807C97D-BFC1-408E-A445-0C87EB9F89A2}">
                <ask:lineSketchStyleProps xmlns:ask="http://schemas.microsoft.com/office/drawing/2018/sketchyshapes" sd="3510825690">
                  <a:custGeom>
                    <a:avLst/>
                    <a:gdLst>
                      <a:gd name="connsiteX0" fmla="*/ 0 w 5141180"/>
                      <a:gd name="connsiteY0" fmla="*/ 0 h 2677656"/>
                      <a:gd name="connsiteX1" fmla="*/ 417007 w 5141180"/>
                      <a:gd name="connsiteY1" fmla="*/ 0 h 2677656"/>
                      <a:gd name="connsiteX2" fmla="*/ 885425 w 5141180"/>
                      <a:gd name="connsiteY2" fmla="*/ 0 h 2677656"/>
                      <a:gd name="connsiteX3" fmla="*/ 1302432 w 5141180"/>
                      <a:gd name="connsiteY3" fmla="*/ 0 h 2677656"/>
                      <a:gd name="connsiteX4" fmla="*/ 1925086 w 5141180"/>
                      <a:gd name="connsiteY4" fmla="*/ 0 h 2677656"/>
                      <a:gd name="connsiteX5" fmla="*/ 2547740 w 5141180"/>
                      <a:gd name="connsiteY5" fmla="*/ 0 h 2677656"/>
                      <a:gd name="connsiteX6" fmla="*/ 3067571 w 5141180"/>
                      <a:gd name="connsiteY6" fmla="*/ 0 h 2677656"/>
                      <a:gd name="connsiteX7" fmla="*/ 3741637 w 5141180"/>
                      <a:gd name="connsiteY7" fmla="*/ 0 h 2677656"/>
                      <a:gd name="connsiteX8" fmla="*/ 4261467 w 5141180"/>
                      <a:gd name="connsiteY8" fmla="*/ 0 h 2677656"/>
                      <a:gd name="connsiteX9" fmla="*/ 5141180 w 5141180"/>
                      <a:gd name="connsiteY9" fmla="*/ 0 h 2677656"/>
                      <a:gd name="connsiteX10" fmla="*/ 5141180 w 5141180"/>
                      <a:gd name="connsiteY10" fmla="*/ 589084 h 2677656"/>
                      <a:gd name="connsiteX11" fmla="*/ 5141180 w 5141180"/>
                      <a:gd name="connsiteY11" fmla="*/ 1178169 h 2677656"/>
                      <a:gd name="connsiteX12" fmla="*/ 5141180 w 5141180"/>
                      <a:gd name="connsiteY12" fmla="*/ 1660147 h 2677656"/>
                      <a:gd name="connsiteX13" fmla="*/ 5141180 w 5141180"/>
                      <a:gd name="connsiteY13" fmla="*/ 2142125 h 2677656"/>
                      <a:gd name="connsiteX14" fmla="*/ 5141180 w 5141180"/>
                      <a:gd name="connsiteY14" fmla="*/ 2677656 h 2677656"/>
                      <a:gd name="connsiteX15" fmla="*/ 4724173 w 5141180"/>
                      <a:gd name="connsiteY15" fmla="*/ 2677656 h 2677656"/>
                      <a:gd name="connsiteX16" fmla="*/ 4152931 w 5141180"/>
                      <a:gd name="connsiteY16" fmla="*/ 2677656 h 2677656"/>
                      <a:gd name="connsiteX17" fmla="*/ 3735924 w 5141180"/>
                      <a:gd name="connsiteY17" fmla="*/ 2677656 h 2677656"/>
                      <a:gd name="connsiteX18" fmla="*/ 3318917 w 5141180"/>
                      <a:gd name="connsiteY18" fmla="*/ 2677656 h 2677656"/>
                      <a:gd name="connsiteX19" fmla="*/ 2850499 w 5141180"/>
                      <a:gd name="connsiteY19" fmla="*/ 2677656 h 2677656"/>
                      <a:gd name="connsiteX20" fmla="*/ 2433492 w 5141180"/>
                      <a:gd name="connsiteY20" fmla="*/ 2677656 h 2677656"/>
                      <a:gd name="connsiteX21" fmla="*/ 2016485 w 5141180"/>
                      <a:gd name="connsiteY21" fmla="*/ 2677656 h 2677656"/>
                      <a:gd name="connsiteX22" fmla="*/ 1445243 w 5141180"/>
                      <a:gd name="connsiteY22" fmla="*/ 2677656 h 2677656"/>
                      <a:gd name="connsiteX23" fmla="*/ 976824 w 5141180"/>
                      <a:gd name="connsiteY23" fmla="*/ 2677656 h 2677656"/>
                      <a:gd name="connsiteX24" fmla="*/ 0 w 5141180"/>
                      <a:gd name="connsiteY24" fmla="*/ 2677656 h 2677656"/>
                      <a:gd name="connsiteX25" fmla="*/ 0 w 5141180"/>
                      <a:gd name="connsiteY25" fmla="*/ 2115348 h 2677656"/>
                      <a:gd name="connsiteX26" fmla="*/ 0 w 5141180"/>
                      <a:gd name="connsiteY26" fmla="*/ 1660147 h 2677656"/>
                      <a:gd name="connsiteX27" fmla="*/ 0 w 5141180"/>
                      <a:gd name="connsiteY27" fmla="*/ 1178169 h 2677656"/>
                      <a:gd name="connsiteX28" fmla="*/ 0 w 5141180"/>
                      <a:gd name="connsiteY28" fmla="*/ 696191 h 2677656"/>
                      <a:gd name="connsiteX29" fmla="*/ 0 w 5141180"/>
                      <a:gd name="connsiteY29" fmla="*/ 0 h 267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141180" h="2677656" fill="none" extrusionOk="0">
                        <a:moveTo>
                          <a:pt x="0" y="0"/>
                        </a:moveTo>
                        <a:cubicBezTo>
                          <a:pt x="105159" y="-1645"/>
                          <a:pt x="226171" y="14684"/>
                          <a:pt x="417007" y="0"/>
                        </a:cubicBezTo>
                        <a:cubicBezTo>
                          <a:pt x="607843" y="-14684"/>
                          <a:pt x="764099" y="53425"/>
                          <a:pt x="885425" y="0"/>
                        </a:cubicBezTo>
                        <a:cubicBezTo>
                          <a:pt x="1006751" y="-53425"/>
                          <a:pt x="1153519" y="45758"/>
                          <a:pt x="1302432" y="0"/>
                        </a:cubicBezTo>
                        <a:cubicBezTo>
                          <a:pt x="1451345" y="-45758"/>
                          <a:pt x="1718754" y="23673"/>
                          <a:pt x="1925086" y="0"/>
                        </a:cubicBezTo>
                        <a:cubicBezTo>
                          <a:pt x="2131418" y="-23673"/>
                          <a:pt x="2293063" y="60994"/>
                          <a:pt x="2547740" y="0"/>
                        </a:cubicBezTo>
                        <a:cubicBezTo>
                          <a:pt x="2802417" y="-60994"/>
                          <a:pt x="2934130" y="11606"/>
                          <a:pt x="3067571" y="0"/>
                        </a:cubicBezTo>
                        <a:cubicBezTo>
                          <a:pt x="3201012" y="-11606"/>
                          <a:pt x="3463205" y="71250"/>
                          <a:pt x="3741637" y="0"/>
                        </a:cubicBezTo>
                        <a:cubicBezTo>
                          <a:pt x="4020069" y="-71250"/>
                          <a:pt x="4015481" y="50307"/>
                          <a:pt x="4261467" y="0"/>
                        </a:cubicBezTo>
                        <a:cubicBezTo>
                          <a:pt x="4507453" y="-50307"/>
                          <a:pt x="4842316" y="42165"/>
                          <a:pt x="5141180" y="0"/>
                        </a:cubicBezTo>
                        <a:cubicBezTo>
                          <a:pt x="5188613" y="278402"/>
                          <a:pt x="5127907" y="346843"/>
                          <a:pt x="5141180" y="589084"/>
                        </a:cubicBezTo>
                        <a:cubicBezTo>
                          <a:pt x="5154453" y="831325"/>
                          <a:pt x="5085010" y="914736"/>
                          <a:pt x="5141180" y="1178169"/>
                        </a:cubicBezTo>
                        <a:cubicBezTo>
                          <a:pt x="5197350" y="1441603"/>
                          <a:pt x="5086739" y="1541415"/>
                          <a:pt x="5141180" y="1660147"/>
                        </a:cubicBezTo>
                        <a:cubicBezTo>
                          <a:pt x="5195621" y="1778879"/>
                          <a:pt x="5137065" y="2037782"/>
                          <a:pt x="5141180" y="2142125"/>
                        </a:cubicBezTo>
                        <a:cubicBezTo>
                          <a:pt x="5145295" y="2246468"/>
                          <a:pt x="5109631" y="2545252"/>
                          <a:pt x="5141180" y="2677656"/>
                        </a:cubicBezTo>
                        <a:cubicBezTo>
                          <a:pt x="4943734" y="2710323"/>
                          <a:pt x="4837191" y="2631395"/>
                          <a:pt x="4724173" y="2677656"/>
                        </a:cubicBezTo>
                        <a:cubicBezTo>
                          <a:pt x="4611155" y="2723917"/>
                          <a:pt x="4277726" y="2662796"/>
                          <a:pt x="4152931" y="2677656"/>
                        </a:cubicBezTo>
                        <a:cubicBezTo>
                          <a:pt x="4028136" y="2692516"/>
                          <a:pt x="3924188" y="2672091"/>
                          <a:pt x="3735924" y="2677656"/>
                        </a:cubicBezTo>
                        <a:cubicBezTo>
                          <a:pt x="3547660" y="2683221"/>
                          <a:pt x="3487412" y="2659075"/>
                          <a:pt x="3318917" y="2677656"/>
                        </a:cubicBezTo>
                        <a:cubicBezTo>
                          <a:pt x="3150422" y="2696237"/>
                          <a:pt x="2996526" y="2641649"/>
                          <a:pt x="2850499" y="2677656"/>
                        </a:cubicBezTo>
                        <a:cubicBezTo>
                          <a:pt x="2704472" y="2713663"/>
                          <a:pt x="2532498" y="2664473"/>
                          <a:pt x="2433492" y="2677656"/>
                        </a:cubicBezTo>
                        <a:cubicBezTo>
                          <a:pt x="2334486" y="2690839"/>
                          <a:pt x="2144770" y="2672703"/>
                          <a:pt x="2016485" y="2677656"/>
                        </a:cubicBezTo>
                        <a:cubicBezTo>
                          <a:pt x="1888200" y="2682609"/>
                          <a:pt x="1576580" y="2670946"/>
                          <a:pt x="1445243" y="2677656"/>
                        </a:cubicBezTo>
                        <a:cubicBezTo>
                          <a:pt x="1313906" y="2684366"/>
                          <a:pt x="1192780" y="2657631"/>
                          <a:pt x="976824" y="2677656"/>
                        </a:cubicBezTo>
                        <a:cubicBezTo>
                          <a:pt x="760868" y="2697681"/>
                          <a:pt x="201467" y="2648401"/>
                          <a:pt x="0" y="2677656"/>
                        </a:cubicBezTo>
                        <a:cubicBezTo>
                          <a:pt x="-19353" y="2436071"/>
                          <a:pt x="56869" y="2271228"/>
                          <a:pt x="0" y="2115348"/>
                        </a:cubicBezTo>
                        <a:cubicBezTo>
                          <a:pt x="-56869" y="1959468"/>
                          <a:pt x="7524" y="1885197"/>
                          <a:pt x="0" y="1660147"/>
                        </a:cubicBezTo>
                        <a:cubicBezTo>
                          <a:pt x="-7524" y="1435097"/>
                          <a:pt x="22901" y="1311182"/>
                          <a:pt x="0" y="1178169"/>
                        </a:cubicBezTo>
                        <a:cubicBezTo>
                          <a:pt x="-22901" y="1045156"/>
                          <a:pt x="12220" y="863384"/>
                          <a:pt x="0" y="696191"/>
                        </a:cubicBezTo>
                        <a:cubicBezTo>
                          <a:pt x="-12220" y="528998"/>
                          <a:pt x="23797" y="277269"/>
                          <a:pt x="0" y="0"/>
                        </a:cubicBezTo>
                        <a:close/>
                      </a:path>
                      <a:path w="5141180" h="2677656" stroke="0" extrusionOk="0">
                        <a:moveTo>
                          <a:pt x="0" y="0"/>
                        </a:moveTo>
                        <a:cubicBezTo>
                          <a:pt x="321501" y="-65504"/>
                          <a:pt x="456271" y="54201"/>
                          <a:pt x="674066" y="0"/>
                        </a:cubicBezTo>
                        <a:cubicBezTo>
                          <a:pt x="891861" y="-54201"/>
                          <a:pt x="964916" y="21672"/>
                          <a:pt x="1245308" y="0"/>
                        </a:cubicBezTo>
                        <a:cubicBezTo>
                          <a:pt x="1525700" y="-21672"/>
                          <a:pt x="1559890" y="40748"/>
                          <a:pt x="1765138" y="0"/>
                        </a:cubicBezTo>
                        <a:cubicBezTo>
                          <a:pt x="1970386" y="-40748"/>
                          <a:pt x="2028746" y="19399"/>
                          <a:pt x="2284969" y="0"/>
                        </a:cubicBezTo>
                        <a:cubicBezTo>
                          <a:pt x="2541192" y="-19399"/>
                          <a:pt x="2706330" y="38103"/>
                          <a:pt x="2959035" y="0"/>
                        </a:cubicBezTo>
                        <a:cubicBezTo>
                          <a:pt x="3211740" y="-38103"/>
                          <a:pt x="3269206" y="55711"/>
                          <a:pt x="3530277" y="0"/>
                        </a:cubicBezTo>
                        <a:cubicBezTo>
                          <a:pt x="3791348" y="-55711"/>
                          <a:pt x="3794597" y="33145"/>
                          <a:pt x="3998696" y="0"/>
                        </a:cubicBezTo>
                        <a:cubicBezTo>
                          <a:pt x="4202795" y="-33145"/>
                          <a:pt x="4322490" y="37072"/>
                          <a:pt x="4467114" y="0"/>
                        </a:cubicBezTo>
                        <a:cubicBezTo>
                          <a:pt x="4611738" y="-37072"/>
                          <a:pt x="4998774" y="30536"/>
                          <a:pt x="5141180" y="0"/>
                        </a:cubicBezTo>
                        <a:cubicBezTo>
                          <a:pt x="5159685" y="115119"/>
                          <a:pt x="5118685" y="254407"/>
                          <a:pt x="5141180" y="455202"/>
                        </a:cubicBezTo>
                        <a:cubicBezTo>
                          <a:pt x="5163675" y="655997"/>
                          <a:pt x="5123848" y="737654"/>
                          <a:pt x="5141180" y="937180"/>
                        </a:cubicBezTo>
                        <a:cubicBezTo>
                          <a:pt x="5158512" y="1136706"/>
                          <a:pt x="5090029" y="1266184"/>
                          <a:pt x="5141180" y="1419158"/>
                        </a:cubicBezTo>
                        <a:cubicBezTo>
                          <a:pt x="5192331" y="1572132"/>
                          <a:pt x="5075619" y="1808267"/>
                          <a:pt x="5141180" y="1981465"/>
                        </a:cubicBezTo>
                        <a:cubicBezTo>
                          <a:pt x="5206741" y="2154663"/>
                          <a:pt x="5104671" y="2484721"/>
                          <a:pt x="5141180" y="2677656"/>
                        </a:cubicBezTo>
                        <a:cubicBezTo>
                          <a:pt x="5018751" y="2729045"/>
                          <a:pt x="4828813" y="2651896"/>
                          <a:pt x="4569938" y="2677656"/>
                        </a:cubicBezTo>
                        <a:cubicBezTo>
                          <a:pt x="4311063" y="2703416"/>
                          <a:pt x="4077300" y="2663963"/>
                          <a:pt x="3947284" y="2677656"/>
                        </a:cubicBezTo>
                        <a:cubicBezTo>
                          <a:pt x="3817268" y="2691349"/>
                          <a:pt x="3708507" y="2646713"/>
                          <a:pt x="3478865" y="2677656"/>
                        </a:cubicBezTo>
                        <a:cubicBezTo>
                          <a:pt x="3249223" y="2708599"/>
                          <a:pt x="3034339" y="2636607"/>
                          <a:pt x="2856211" y="2677656"/>
                        </a:cubicBezTo>
                        <a:cubicBezTo>
                          <a:pt x="2678083" y="2718705"/>
                          <a:pt x="2546943" y="2660531"/>
                          <a:pt x="2387792" y="2677656"/>
                        </a:cubicBezTo>
                        <a:cubicBezTo>
                          <a:pt x="2228641" y="2694781"/>
                          <a:pt x="1995999" y="2638852"/>
                          <a:pt x="1816550" y="2677656"/>
                        </a:cubicBezTo>
                        <a:cubicBezTo>
                          <a:pt x="1637101" y="2716460"/>
                          <a:pt x="1468486" y="2646396"/>
                          <a:pt x="1142484" y="2677656"/>
                        </a:cubicBezTo>
                        <a:cubicBezTo>
                          <a:pt x="816482" y="2708916"/>
                          <a:pt x="851416" y="2639912"/>
                          <a:pt x="622654" y="2677656"/>
                        </a:cubicBezTo>
                        <a:cubicBezTo>
                          <a:pt x="393892" y="2715400"/>
                          <a:pt x="177063" y="2636127"/>
                          <a:pt x="0" y="2677656"/>
                        </a:cubicBezTo>
                        <a:cubicBezTo>
                          <a:pt x="-16798" y="2498436"/>
                          <a:pt x="27271" y="2322548"/>
                          <a:pt x="0" y="2195678"/>
                        </a:cubicBezTo>
                        <a:cubicBezTo>
                          <a:pt x="-27271" y="2068808"/>
                          <a:pt x="33456" y="1826686"/>
                          <a:pt x="0" y="1660147"/>
                        </a:cubicBezTo>
                        <a:cubicBezTo>
                          <a:pt x="-33456" y="1493608"/>
                          <a:pt x="51606" y="1372520"/>
                          <a:pt x="0" y="1204945"/>
                        </a:cubicBezTo>
                        <a:cubicBezTo>
                          <a:pt x="-51606" y="1037370"/>
                          <a:pt x="21610" y="937529"/>
                          <a:pt x="0" y="749744"/>
                        </a:cubicBezTo>
                        <a:cubicBezTo>
                          <a:pt x="-21610" y="561959"/>
                          <a:pt x="77427" y="3374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346D0D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Solutions Architect</a:t>
            </a:r>
          </a:p>
          <a:p>
            <a:pPr>
              <a:buClr>
                <a:srgbClr val="346D0D"/>
              </a:buClr>
            </a:pPr>
            <a:endParaRPr lang="en-US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346D0D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Masters in Accounting</a:t>
            </a:r>
          </a:p>
          <a:p>
            <a:pPr>
              <a:buClr>
                <a:srgbClr val="346D0D"/>
              </a:buClr>
            </a:pPr>
            <a:endParaRPr lang="en-US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346D0D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Broad understanding of the roots of Financial transactions throughout all functions in D365</a:t>
            </a:r>
          </a:p>
          <a:p>
            <a:pPr>
              <a:buClr>
                <a:srgbClr val="346D0D"/>
              </a:buClr>
            </a:pPr>
            <a:endParaRPr lang="en-US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346D0D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Loves to cook and bake all kinds of food with her 6-year-old son Declan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6258A-C08D-42AC-5F32-16DFBB54B153}"/>
              </a:ext>
            </a:extLst>
          </p:cNvPr>
          <p:cNvSpPr txBox="1"/>
          <p:nvPr/>
        </p:nvSpPr>
        <p:spPr>
          <a:xfrm>
            <a:off x="6646295" y="2547002"/>
            <a:ext cx="4991101" cy="3170099"/>
          </a:xfrm>
          <a:prstGeom prst="rect">
            <a:avLst/>
          </a:prstGeom>
          <a:ln>
            <a:solidFill>
              <a:srgbClr val="346D0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346D0D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Functional Consultant II</a:t>
            </a:r>
          </a:p>
          <a:p>
            <a:pPr>
              <a:buClr>
                <a:srgbClr val="346D0D"/>
              </a:buClr>
            </a:pPr>
            <a:endParaRPr lang="en-US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346D0D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Bachelors in Retailing</a:t>
            </a:r>
          </a:p>
          <a:p>
            <a:pPr>
              <a:buClr>
                <a:srgbClr val="346D0D"/>
              </a:buClr>
            </a:pPr>
            <a:endParaRPr lang="en-US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346D0D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Passion and keen understanding for Product and Inventory Management within D365</a:t>
            </a:r>
          </a:p>
          <a:p>
            <a:pPr>
              <a:buClr>
                <a:srgbClr val="346D0D"/>
              </a:buClr>
            </a:pPr>
            <a:endParaRPr lang="en-US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Clr>
                <a:srgbClr val="346D0D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Hails from Wisconsin- “Go Badgers!”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631A3-D5E8-C33B-57FC-6C64101D6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5" b="93372" l="5183" r="96646">
                        <a14:foregroundMark x1="27439" y1="27089" x2="50000" y2="79251"/>
                        <a14:foregroundMark x1="50000" y1="79251" x2="72561" y2="32853"/>
                        <a14:foregroundMark x1="72561" y1="32853" x2="67683" y2="24496"/>
                        <a14:foregroundMark x1="24390" y1="10663" x2="34451" y2="6628"/>
                        <a14:foregroundMark x1="48476" y1="4035" x2="48476" y2="4035"/>
                        <a14:foregroundMark x1="9756" y1="49280" x2="68902" y2="52738"/>
                        <a14:foregroundMark x1="68902" y1="52738" x2="69817" y2="53026"/>
                        <a14:foregroundMark x1="81707" y1="53602" x2="69817" y2="39769"/>
                        <a14:foregroundMark x1="86280" y1="44669" x2="76220" y2="68012"/>
                        <a14:foregroundMark x1="13415" y1="51297" x2="44207" y2="67435"/>
                        <a14:foregroundMark x1="86890" y1="59078" x2="91463" y2="40346"/>
                        <a14:foregroundMark x1="11585" y1="42651" x2="39634" y2="42651"/>
                        <a14:foregroundMark x1="7012" y1="44669" x2="5183" y2="40346"/>
                        <a14:foregroundMark x1="39634" y1="79539" x2="52439" y2="89337"/>
                        <a14:foregroundMark x1="51220" y1="92219" x2="51220" y2="93372"/>
                        <a14:foregroundMark x1="55793" y1="81268" x2="58232" y2="71182"/>
                        <a14:foregroundMark x1="72256" y1="66859" x2="32012" y2="70029"/>
                        <a14:foregroundMark x1="32012" y1="16715" x2="61280" y2="21614"/>
                        <a14:foregroundMark x1="96646" y1="42075" x2="92683" y2="41499"/>
                        <a14:foregroundMark x1="46646" y1="82133" x2="31402" y2="76081"/>
                        <a14:foregroundMark x1="33232" y1="50144" x2="42378" y2="547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77" y="1737401"/>
            <a:ext cx="768350" cy="8128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8E42A5-A0C1-799E-B0A4-D221826A5DD0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2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6D908-6794-1FF8-CE68-8B5AD4E18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188" y="237474"/>
            <a:ext cx="8750980" cy="584775"/>
          </a:xfrm>
        </p:spPr>
        <p:txBody>
          <a:bodyPr/>
          <a:lstStyle/>
          <a:p>
            <a:r>
              <a:rPr lang="en-US"/>
              <a:t>Co-Products &amp; By-Products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E757B-E31A-2482-F6B9-584C8AC8F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259963"/>
            <a:ext cx="5430894" cy="584775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Co-Products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E5D41-5948-C9E7-D5AF-0EBAC7290C32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A13C8-AF01-0AA0-3E10-48F2A20FD66C}"/>
              </a:ext>
            </a:extLst>
          </p:cNvPr>
          <p:cNvSpPr txBox="1"/>
          <p:nvPr/>
        </p:nvSpPr>
        <p:spPr>
          <a:xfrm>
            <a:off x="1105786" y="2274838"/>
            <a:ext cx="1036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Products that are expected to come off the production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Defined in the Formula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Costed out at the end of a production run the same as the formula products</a:t>
            </a:r>
          </a:p>
        </p:txBody>
      </p:sp>
    </p:spTree>
    <p:extLst>
      <p:ext uri="{BB962C8B-B14F-4D97-AF65-F5344CB8AC3E}">
        <p14:creationId xmlns:p14="http://schemas.microsoft.com/office/powerpoint/2010/main" val="392384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D90318-C145-32B7-7ACB-5FC4B0C39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Co-Products &amp; By-Products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9CF52-E2D7-2BC6-E6BF-C2D9F8B031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139505"/>
            <a:ext cx="11277600" cy="997640"/>
          </a:xfrm>
        </p:spPr>
        <p:txBody>
          <a:bodyPr/>
          <a:lstStyle/>
          <a:p>
            <a:pPr marL="0" indent="0" algn="l">
              <a:buNone/>
            </a:pPr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C</a:t>
            </a:r>
            <a:r>
              <a:rPr lang="en-US" b="1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o-Products Setup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89F61-7E50-46EC-11A3-06680A16D20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BD10B-7105-E6BF-D6B9-04CD7D4A3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915"/>
          <a:stretch/>
        </p:blipFill>
        <p:spPr>
          <a:xfrm>
            <a:off x="308621" y="2004188"/>
            <a:ext cx="4494813" cy="3942055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39D4A1-D151-FC4F-3F76-A2D139006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086" y="3017680"/>
            <a:ext cx="6531702" cy="2048028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3B46390-B429-9AB9-6134-6B58402691D9}"/>
              </a:ext>
            </a:extLst>
          </p:cNvPr>
          <p:cNvSpPr/>
          <p:nvPr/>
        </p:nvSpPr>
        <p:spPr>
          <a:xfrm>
            <a:off x="4122715" y="3784339"/>
            <a:ext cx="1240383" cy="614395"/>
          </a:xfrm>
          <a:prstGeom prst="rightArrow">
            <a:avLst/>
          </a:prstGeom>
          <a:solidFill>
            <a:srgbClr val="0F5B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9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D90318-C145-32B7-7ACB-5FC4B0C39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Co-Products &amp; By-Products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9CF52-E2D7-2BC6-E6BF-C2D9F8B031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139505"/>
            <a:ext cx="11277600" cy="997640"/>
          </a:xfrm>
        </p:spPr>
        <p:txBody>
          <a:bodyPr/>
          <a:lstStyle/>
          <a:p>
            <a:pPr marL="0" indent="0" algn="l">
              <a:buNone/>
            </a:pPr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C</a:t>
            </a:r>
            <a:r>
              <a:rPr lang="en-US" b="1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o-Products Setup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89F61-7E50-46EC-11A3-06680A16D20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75BF5-F882-8E9C-9C8D-5F63BB294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01" y="2418958"/>
            <a:ext cx="9646146" cy="2717940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699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D90318-C145-32B7-7ACB-5FC4B0C39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Co-Products &amp; By-Products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9CF52-E2D7-2BC6-E6BF-C2D9F8B031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139505"/>
            <a:ext cx="11277600" cy="997640"/>
          </a:xfrm>
        </p:spPr>
        <p:txBody>
          <a:bodyPr/>
          <a:lstStyle/>
          <a:p>
            <a:pPr marL="0" indent="0" algn="l">
              <a:buNone/>
            </a:pPr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C</a:t>
            </a:r>
            <a:r>
              <a:rPr lang="en-US" b="1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o-Products Setup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89F61-7E50-46EC-11A3-06680A16D20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46C2E-3E05-3122-EA4A-458733D03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41" y="2137145"/>
            <a:ext cx="11335333" cy="3416476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197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D90318-C145-32B7-7ACB-5FC4B0C39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Co-Products &amp; By-Products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9CF52-E2D7-2BC6-E6BF-C2D9F8B031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139505"/>
            <a:ext cx="11277600" cy="997640"/>
          </a:xfrm>
        </p:spPr>
        <p:txBody>
          <a:bodyPr/>
          <a:lstStyle/>
          <a:p>
            <a:pPr marL="0" indent="0" algn="l">
              <a:buNone/>
            </a:pPr>
            <a:r>
              <a:rPr lang="en-US" b="1">
                <a:solidFill>
                  <a:srgbClr val="171717"/>
                </a:solidFill>
                <a:latin typeface="Segoe UI" panose="020B0502040204020203" pitchFamily="34" charset="0"/>
              </a:rPr>
              <a:t>C</a:t>
            </a:r>
            <a:r>
              <a:rPr lang="en-US" b="1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o-products Setup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89F61-7E50-46EC-11A3-06680A16D20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B7B81-0FF8-615E-8C4E-521030D0F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41" y="2067422"/>
            <a:ext cx="11379785" cy="1384371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3A0FB0-5210-46C0-A3E5-795033E7F70D}"/>
              </a:ext>
            </a:extLst>
          </p:cNvPr>
          <p:cNvSpPr txBox="1"/>
          <p:nvPr/>
        </p:nvSpPr>
        <p:spPr>
          <a:xfrm>
            <a:off x="2073349" y="3708976"/>
            <a:ext cx="956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None</a:t>
            </a:r>
            <a:r>
              <a:rPr lang="en-US" sz="1800" b="0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─ No cost allocation is applicable for the co-product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BAC2A-43F4-4698-CD68-2A15BF476C21}"/>
              </a:ext>
            </a:extLst>
          </p:cNvPr>
          <p:cNvSpPr txBox="1"/>
          <p:nvPr/>
        </p:nvSpPr>
        <p:spPr>
          <a:xfrm>
            <a:off x="2073349" y="4221126"/>
            <a:ext cx="9346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Manual</a:t>
            </a:r>
            <a:r>
              <a:rPr lang="en-US" sz="1800" b="0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─ Use a cost allocation percentage. The percentage is specified in the corresponding </a:t>
            </a:r>
            <a:r>
              <a:rPr lang="en-US" sz="1800" b="1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Cost allocation percent</a:t>
            </a:r>
            <a:r>
              <a:rPr lang="en-US" sz="1800" b="0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field</a:t>
            </a:r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31621-3B35-2BD6-CB3D-A23614A6F99C}"/>
              </a:ext>
            </a:extLst>
          </p:cNvPr>
          <p:cNvSpPr txBox="1"/>
          <p:nvPr/>
        </p:nvSpPr>
        <p:spPr>
          <a:xfrm>
            <a:off x="2073349" y="5056441"/>
            <a:ext cx="993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TCA</a:t>
            </a:r>
            <a:r>
              <a:rPr lang="en-US" sz="1800" b="0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─ The dynamic method that the system uses for production orders to assign a cost by the total quantity of formula products and co-products reported as finished during a production order or “run”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64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6D908-6794-1FF8-CE68-8B5AD4E18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188" y="237474"/>
            <a:ext cx="8750980" cy="584775"/>
          </a:xfrm>
        </p:spPr>
        <p:txBody>
          <a:bodyPr/>
          <a:lstStyle/>
          <a:p>
            <a:r>
              <a:rPr lang="en-US"/>
              <a:t>Co-Products &amp; By-Products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E757B-E31A-2482-F6B9-584C8AC8F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219" y="1309038"/>
            <a:ext cx="4112456" cy="934431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By-Products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E5D41-5948-C9E7-D5AF-0EBAC7290C32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22CEC-DFD4-6FDB-B6E7-C208852B4B5E}"/>
              </a:ext>
            </a:extLst>
          </p:cNvPr>
          <p:cNvSpPr txBox="1"/>
          <p:nvPr/>
        </p:nvSpPr>
        <p:spPr>
          <a:xfrm>
            <a:off x="818707" y="2042324"/>
            <a:ext cx="11164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Referred to as “Burden” by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These are products that are not always produced by a production run but need to be determined on how they are dealt with from a costing standpoint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Defined with Co-Products within a formula</a:t>
            </a: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70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6D908-6794-1FF8-CE68-8B5AD4E18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188" y="237474"/>
            <a:ext cx="8750980" cy="584775"/>
          </a:xfrm>
        </p:spPr>
        <p:txBody>
          <a:bodyPr/>
          <a:lstStyle/>
          <a:p>
            <a:r>
              <a:rPr lang="en-US"/>
              <a:t>Co-Products &amp; By-Products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E757B-E31A-2482-F6B9-584C8AC8F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219" y="1309038"/>
            <a:ext cx="4112456" cy="934431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By-Products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E5D41-5948-C9E7-D5AF-0EBAC7290C32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8A00BB-3501-0E33-D1EA-CBD0AF98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07" y="2885524"/>
            <a:ext cx="11379785" cy="1320868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2968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6D908-6794-1FF8-CE68-8B5AD4E18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188" y="237474"/>
            <a:ext cx="8750980" cy="584775"/>
          </a:xfrm>
        </p:spPr>
        <p:txBody>
          <a:bodyPr/>
          <a:lstStyle/>
          <a:p>
            <a:r>
              <a:rPr lang="en-US"/>
              <a:t>Co-Products &amp; By-Products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E757B-E31A-2482-F6B9-584C8AC8F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219" y="1309038"/>
            <a:ext cx="4112456" cy="934431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By-Products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E5D41-5948-C9E7-D5AF-0EBAC7290C32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7476E-B264-8F7B-08D3-461790E22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53" y="2469631"/>
            <a:ext cx="11717694" cy="2150217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119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6D908-6794-1FF8-CE68-8B5AD4E18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188" y="237474"/>
            <a:ext cx="8750980" cy="584775"/>
          </a:xfrm>
        </p:spPr>
        <p:txBody>
          <a:bodyPr/>
          <a:lstStyle/>
          <a:p>
            <a:r>
              <a:rPr lang="en-US"/>
              <a:t>Co-Products &amp; By-Products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E757B-E31A-2482-F6B9-584C8AC8F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219" y="1309038"/>
            <a:ext cx="4112456" cy="934431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By-Products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E5D41-5948-C9E7-D5AF-0EBAC7290C32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251D7-EECA-E88E-A49C-D820C08C23F0}"/>
              </a:ext>
            </a:extLst>
          </p:cNvPr>
          <p:cNvSpPr txBox="1"/>
          <p:nvPr/>
        </p:nvSpPr>
        <p:spPr>
          <a:xfrm>
            <a:off x="1116417" y="4520382"/>
            <a:ext cx="1144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Per quantity</a:t>
            </a:r>
            <a:r>
              <a:rPr lang="en-US" b="0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─ B</a:t>
            </a:r>
            <a:r>
              <a:rPr lang="en-US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urden is applied to the cost of the batch based on the quantity reported as finished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913E5-7105-3713-7862-B04DCA199FD8}"/>
              </a:ext>
            </a:extLst>
          </p:cNvPr>
          <p:cNvSpPr txBox="1"/>
          <p:nvPr/>
        </p:nvSpPr>
        <p:spPr>
          <a:xfrm>
            <a:off x="1116417" y="3594691"/>
            <a:ext cx="977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Per series</a:t>
            </a:r>
            <a:r>
              <a:rPr lang="en-US" b="0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─ Burden amount is applied to the cost of the batch order, regardless of the quantity reported as finished</a:t>
            </a:r>
            <a:endParaRPr lang="en-US" i="0">
              <a:solidFill>
                <a:srgbClr val="171717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5E2DA-E88E-9C21-F488-BCB9348ADD06}"/>
              </a:ext>
            </a:extLst>
          </p:cNvPr>
          <p:cNvSpPr txBox="1"/>
          <p:nvPr/>
        </p:nvSpPr>
        <p:spPr>
          <a:xfrm>
            <a:off x="1116418" y="2684586"/>
            <a:ext cx="977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Percent</a:t>
            </a:r>
            <a:r>
              <a:rPr lang="en-US" b="0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─ Cost of disposing of the by-product is a percentage of the total production 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DD729-3AF5-ED51-1E5D-39BC837B785C}"/>
              </a:ext>
            </a:extLst>
          </p:cNvPr>
          <p:cNvSpPr txBox="1"/>
          <p:nvPr/>
        </p:nvSpPr>
        <p:spPr>
          <a:xfrm>
            <a:off x="1116419" y="2185387"/>
            <a:ext cx="977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None</a:t>
            </a:r>
            <a:r>
              <a:rPr lang="en-US" b="0" i="0">
                <a:solidFill>
                  <a:srgbClr val="171717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─ Always used for co-products</a:t>
            </a:r>
          </a:p>
        </p:txBody>
      </p:sp>
    </p:spTree>
    <p:extLst>
      <p:ext uri="{BB962C8B-B14F-4D97-AF65-F5344CB8AC3E}">
        <p14:creationId xmlns:p14="http://schemas.microsoft.com/office/powerpoint/2010/main" val="2668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C44C86-F313-6761-9C7C-6BED79AED7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8681" y="2413337"/>
            <a:ext cx="5354637" cy="2031325"/>
          </a:xfrm>
        </p:spPr>
        <p:txBody>
          <a:bodyPr/>
          <a:lstStyle/>
          <a:p>
            <a:r>
              <a:rPr lang="en-US"/>
              <a:t>Finance &amp; Operations Alignment</a:t>
            </a:r>
          </a:p>
        </p:txBody>
      </p:sp>
    </p:spTree>
    <p:extLst>
      <p:ext uri="{BB962C8B-B14F-4D97-AF65-F5344CB8AC3E}">
        <p14:creationId xmlns:p14="http://schemas.microsoft.com/office/powerpoint/2010/main" val="286969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E7AA7A-D8FF-3BCB-C509-7D3F864019D0}"/>
              </a:ext>
            </a:extLst>
          </p:cNvPr>
          <p:cNvSpPr txBox="1">
            <a:spLocks/>
          </p:cNvSpPr>
          <p:nvPr/>
        </p:nvSpPr>
        <p:spPr>
          <a:xfrm>
            <a:off x="3473036" y="742926"/>
            <a:ext cx="4903551" cy="67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latin typeface="Poppins SemiBold" panose="00000700000000000000" pitchFamily="2" charset="0"/>
                <a:cs typeface="Poppins SemiBold" panose="00000700000000000000" pitchFamily="2" charset="0"/>
              </a:rPr>
              <a:t>Who is Caf2Code?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EC123-5B5C-406B-D7B7-583F5A4DD243}"/>
              </a:ext>
            </a:extLst>
          </p:cNvPr>
          <p:cNvSpPr txBox="1"/>
          <p:nvPr/>
        </p:nvSpPr>
        <p:spPr>
          <a:xfrm>
            <a:off x="463632" y="1744265"/>
            <a:ext cx="11264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 SemiBold" panose="020B0502040204020203" pitchFamily="2" charset="0"/>
                <a:cs typeface="Poppins SemiBold" panose="020B0502040204020203" pitchFamily="2" charset="0"/>
              </a:rPr>
              <a:t>Caf2Code is a boutique Dynamics 365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Poppins SemiBold" panose="020B0502040204020203" pitchFamily="2" charset="0"/>
              <a:cs typeface="Poppins SemiBold" panose="020B05020402040202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 SemiBold" panose="020B0502040204020203" pitchFamily="2" charset="0"/>
                <a:cs typeface="Poppins SemiBold" panose="020B0502040204020203" pitchFamily="2" charset="0"/>
              </a:rPr>
              <a:t>“Positively impacting the world by helping businesses become more effective and efficient with innovation.”</a:t>
            </a:r>
          </a:p>
          <a:p>
            <a:endParaRPr lang="en-US">
              <a:latin typeface="Poppins SemiBold" panose="020B0502040204020203" pitchFamily="2" charset="0"/>
              <a:cs typeface="Poppins SemiBold" panose="020B05020402040202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 SemiBold" panose="020B0502040204020203" pitchFamily="2" charset="0"/>
                <a:cs typeface="Poppins SemiBold" panose="020B0502040204020203" pitchFamily="2" charset="0"/>
              </a:rPr>
              <a:t>We embody positive, can-do attitudes to achieve project milestones in accordance with helping the world!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Poppins SemiBold" panose="020B0502040204020203" pitchFamily="2" charset="0"/>
              <a:cs typeface="Poppins SemiBold" panose="020B05020402040202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 SemiBold" panose="020B0502040204020203" pitchFamily="2" charset="0"/>
                <a:cs typeface="Poppins SemiBold" panose="020B0502040204020203" pitchFamily="2" charset="0"/>
              </a:rPr>
              <a:t>Our key values of drive and integrity inspire us to deliver top quality solutions.</a:t>
            </a:r>
          </a:p>
        </p:txBody>
      </p:sp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320CEB50-E9A4-CB25-1752-12E59F033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65" y="590874"/>
            <a:ext cx="760945" cy="829160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E254E9B7-9A66-152B-E1D9-4C57E616D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14" y="590874"/>
            <a:ext cx="760945" cy="8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84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36F1E-083E-57EE-B483-0E9EDABAE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Finance &amp; Operations Alignment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0BC1-466F-55B2-BE6F-BE2B700C1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844" y="1114390"/>
            <a:ext cx="4763698" cy="5295287"/>
          </a:xfrm>
        </p:spPr>
        <p:txBody>
          <a:bodyPr/>
          <a:lstStyle/>
          <a:p>
            <a:r>
              <a:rPr lang="en-US" sz="2400"/>
              <a:t>Alignment between Finance and Operations is critical to ensure accurate inventory value and GL reporting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The correct operational processes are just as important as correct financial configuration</a:t>
            </a:r>
          </a:p>
          <a:p>
            <a:pPr marL="0" indent="0">
              <a:buNone/>
            </a:pPr>
            <a:r>
              <a:rPr lang="en-US" sz="2400"/>
              <a:t>	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CF014F-77D7-BC22-A404-1B57814CC356}"/>
              </a:ext>
            </a:extLst>
          </p:cNvPr>
          <p:cNvGrpSpPr/>
          <p:nvPr/>
        </p:nvGrpSpPr>
        <p:grpSpPr>
          <a:xfrm>
            <a:off x="5461408" y="958788"/>
            <a:ext cx="4314297" cy="3779792"/>
            <a:chOff x="4831089" y="958788"/>
            <a:chExt cx="4314297" cy="377979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0BB493-6370-2952-71C5-57143A6A8163}"/>
                </a:ext>
              </a:extLst>
            </p:cNvPr>
            <p:cNvSpPr/>
            <p:nvPr/>
          </p:nvSpPr>
          <p:spPr>
            <a:xfrm>
              <a:off x="4831089" y="958788"/>
              <a:ext cx="4314297" cy="3779792"/>
            </a:xfrm>
            <a:prstGeom prst="ellipse">
              <a:avLst/>
            </a:prstGeom>
            <a:solidFill>
              <a:srgbClr val="A9D18E">
                <a:alpha val="63137"/>
              </a:srgbClr>
            </a:solidFill>
            <a:ln>
              <a:solidFill>
                <a:srgbClr val="A9D1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63BFB8-29CC-B0FA-8137-2AB2CDD78BDB}"/>
                </a:ext>
              </a:extLst>
            </p:cNvPr>
            <p:cNvSpPr txBox="1"/>
            <p:nvPr/>
          </p:nvSpPr>
          <p:spPr>
            <a:xfrm>
              <a:off x="5775269" y="2200906"/>
              <a:ext cx="2222385" cy="599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cs typeface="Poppins" panose="00000500000000000000" pitchFamily="2" charset="0"/>
                </a:rPr>
                <a:t>Finance</a:t>
              </a: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6" name="Graphic 15" descr="Office worker female with solid fill">
              <a:extLst>
                <a:ext uri="{FF2B5EF4-FFF2-40B4-BE49-F238E27FC236}">
                  <a16:creationId xmlns:a16="http://schemas.microsoft.com/office/drawing/2014/main" id="{F6B0972A-6F69-2E7C-F368-62AE9677B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07020" y="1511206"/>
              <a:ext cx="991966" cy="924637"/>
            </a:xfrm>
            <a:prstGeom prst="rect">
              <a:avLst/>
            </a:prstGeom>
          </p:spPr>
        </p:pic>
        <p:pic>
          <p:nvPicPr>
            <p:cNvPr id="18" name="Graphic 17" descr="Office worker male with solid fill">
              <a:extLst>
                <a:ext uri="{FF2B5EF4-FFF2-40B4-BE49-F238E27FC236}">
                  <a16:creationId xmlns:a16="http://schemas.microsoft.com/office/drawing/2014/main" id="{D11463FF-0896-2CBE-8E00-3E635CED2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73677" y="1695332"/>
              <a:ext cx="991966" cy="92463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B3F72C-8456-71D7-147B-0F7408C5D4C7}"/>
              </a:ext>
            </a:extLst>
          </p:cNvPr>
          <p:cNvGrpSpPr/>
          <p:nvPr/>
        </p:nvGrpSpPr>
        <p:grpSpPr>
          <a:xfrm>
            <a:off x="5326606" y="2913396"/>
            <a:ext cx="4314295" cy="3779791"/>
            <a:chOff x="4696287" y="2913396"/>
            <a:chExt cx="4314295" cy="377979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BFE656-DCB3-BFD1-9FC0-236F094F6388}"/>
                </a:ext>
              </a:extLst>
            </p:cNvPr>
            <p:cNvSpPr/>
            <p:nvPr/>
          </p:nvSpPr>
          <p:spPr>
            <a:xfrm>
              <a:off x="4696287" y="2913396"/>
              <a:ext cx="4314295" cy="3779791"/>
            </a:xfrm>
            <a:prstGeom prst="ellipse">
              <a:avLst/>
            </a:prstGeom>
            <a:solidFill>
              <a:srgbClr val="A9D18E">
                <a:alpha val="63137"/>
              </a:srgbClr>
            </a:solidFill>
            <a:ln>
              <a:solidFill>
                <a:srgbClr val="A9D1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9415A8-C898-4A44-8002-041B2D92BF4D}"/>
                </a:ext>
              </a:extLst>
            </p:cNvPr>
            <p:cNvSpPr txBox="1"/>
            <p:nvPr/>
          </p:nvSpPr>
          <p:spPr>
            <a:xfrm>
              <a:off x="6064115" y="5071149"/>
              <a:ext cx="2802403" cy="599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cs typeface="Poppins" panose="00000500000000000000" pitchFamily="2" charset="0"/>
                </a:rPr>
                <a:t>Operations</a:t>
              </a:r>
            </a:p>
          </p:txBody>
        </p:sp>
        <p:pic>
          <p:nvPicPr>
            <p:cNvPr id="12" name="Graphic 11" descr="Construction worker female with solid fill">
              <a:extLst>
                <a:ext uri="{FF2B5EF4-FFF2-40B4-BE49-F238E27FC236}">
                  <a16:creationId xmlns:a16="http://schemas.microsoft.com/office/drawing/2014/main" id="{8E140062-67D5-B1E6-07FC-F0BFB6801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31088" y="4556306"/>
              <a:ext cx="982856" cy="1015352"/>
            </a:xfrm>
            <a:prstGeom prst="rect">
              <a:avLst/>
            </a:prstGeom>
          </p:spPr>
        </p:pic>
        <p:pic>
          <p:nvPicPr>
            <p:cNvPr id="14" name="Graphic 13" descr="Construction worker male with solid fill">
              <a:extLst>
                <a:ext uri="{FF2B5EF4-FFF2-40B4-BE49-F238E27FC236}">
                  <a16:creationId xmlns:a16="http://schemas.microsoft.com/office/drawing/2014/main" id="{691C53AA-480F-C255-CCAE-4B72F2A7E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3509" y="4634554"/>
              <a:ext cx="907112" cy="93710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7FC2C4-0C75-13CB-545D-FBEA16789174}"/>
              </a:ext>
            </a:extLst>
          </p:cNvPr>
          <p:cNvGrpSpPr/>
          <p:nvPr/>
        </p:nvGrpSpPr>
        <p:grpSpPr>
          <a:xfrm>
            <a:off x="6095484" y="3295933"/>
            <a:ext cx="3031949" cy="1610858"/>
            <a:chOff x="5465165" y="3295933"/>
            <a:chExt cx="3031949" cy="16108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EBD096-5C66-9530-1F6D-DCD093662F93}"/>
                </a:ext>
              </a:extLst>
            </p:cNvPr>
            <p:cNvSpPr txBox="1"/>
            <p:nvPr/>
          </p:nvSpPr>
          <p:spPr>
            <a:xfrm>
              <a:off x="5465165" y="3295933"/>
              <a:ext cx="3031949" cy="97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cs typeface="Poppins" panose="00000500000000000000" pitchFamily="2" charset="0"/>
                </a:rPr>
                <a:t>Inventory Value</a:t>
              </a:r>
            </a:p>
          </p:txBody>
        </p:sp>
        <p:pic>
          <p:nvPicPr>
            <p:cNvPr id="17" name="Graphic 16" descr="Handshake outline">
              <a:extLst>
                <a:ext uri="{FF2B5EF4-FFF2-40B4-BE49-F238E27FC236}">
                  <a16:creationId xmlns:a16="http://schemas.microsoft.com/office/drawing/2014/main" id="{5D852C03-AE02-749D-13F7-2A6B5A166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81952" y="3872943"/>
              <a:ext cx="1137970" cy="103384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4BF3CF-4119-E919-64C4-468C957C44D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C2950C-B6F1-A9D3-FE2F-BB449F237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Finance &amp; Operations Alignment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27ADB-8CD9-AA72-6A8C-617FFBD34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Poppins SemiBold" panose="00000700000000000000" pitchFamily="2" charset="0"/>
                <a:cs typeface="Poppins SemiBold" panose="00000700000000000000" pitchFamily="2" charset="0"/>
              </a:rPr>
              <a:t>Operational Processes</a:t>
            </a:r>
          </a:p>
          <a:p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en-US">
                <a:latin typeface="Poppins SemiBold" panose="00000700000000000000" pitchFamily="2" charset="0"/>
                <a:cs typeface="Poppins SemiBold" panose="00000700000000000000" pitchFamily="2" charset="0"/>
              </a:rPr>
              <a:t>Financial Configuration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A8F45-9414-2CEC-2743-94FA3D1B2ED1}"/>
              </a:ext>
            </a:extLst>
          </p:cNvPr>
          <p:cNvSpPr txBox="1"/>
          <p:nvPr/>
        </p:nvSpPr>
        <p:spPr>
          <a:xfrm>
            <a:off x="827101" y="1738293"/>
            <a:ext cx="8306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Any process that results in the purchase, consumption, production or sale of inventory</a:t>
            </a:r>
          </a:p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Examples: Purchase Order, Production Order, Sales Order, Inventory Journals (Counting, Adjustment, Movement, </a:t>
            </a:r>
            <a:r>
              <a:rPr lang="en-US" err="1">
                <a:latin typeface="Poppins" panose="00000500000000000000" pitchFamily="2" charset="0"/>
                <a:cs typeface="Poppins" panose="00000500000000000000" pitchFamily="2" charset="0"/>
              </a:rPr>
              <a:t>etc</a:t>
            </a: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C444EE-7E61-152D-83F2-AC45EDB0DCA0}"/>
              </a:ext>
            </a:extLst>
          </p:cNvPr>
          <p:cNvSpPr txBox="1"/>
          <p:nvPr/>
        </p:nvSpPr>
        <p:spPr>
          <a:xfrm>
            <a:off x="827102" y="4153164"/>
            <a:ext cx="8398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Posting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Defines the main account related to a specific transaction step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A single voucher will have more than one posting type</a:t>
            </a:r>
          </a:p>
          <a:p>
            <a:pPr lvl="1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Posting Profiles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The collection of posting types for an item, item group, or legal entity that control how the subledger transactions are converted into main account postings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9D198-C084-F1E9-FE2E-F8FA3CAB7402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95F68D-629E-523A-4B83-F54757C22FB1}"/>
              </a:ext>
            </a:extLst>
          </p:cNvPr>
          <p:cNvGrpSpPr/>
          <p:nvPr/>
        </p:nvGrpSpPr>
        <p:grpSpPr>
          <a:xfrm>
            <a:off x="9228002" y="1260953"/>
            <a:ext cx="2509663" cy="3560453"/>
            <a:chOff x="9228002" y="1260953"/>
            <a:chExt cx="2509663" cy="356045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1A19CE-D31F-15E3-B1E1-A3F358B901B3}"/>
                </a:ext>
              </a:extLst>
            </p:cNvPr>
            <p:cNvGrpSpPr/>
            <p:nvPr/>
          </p:nvGrpSpPr>
          <p:grpSpPr>
            <a:xfrm>
              <a:off x="9228002" y="1260953"/>
              <a:ext cx="2509663" cy="3560453"/>
              <a:chOff x="9277500" y="1026797"/>
              <a:chExt cx="2477130" cy="364423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30F3B21-1727-E75A-9822-7D68BDABF6F3}"/>
                  </a:ext>
                </a:extLst>
              </p:cNvPr>
              <p:cNvGrpSpPr/>
              <p:nvPr/>
            </p:nvGrpSpPr>
            <p:grpSpPr>
              <a:xfrm>
                <a:off x="9277500" y="1026797"/>
                <a:ext cx="2477130" cy="3644238"/>
                <a:chOff x="9260536" y="1077395"/>
                <a:chExt cx="2477130" cy="3644238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649F112-9595-086C-6A4D-4A694980674F}"/>
                    </a:ext>
                  </a:extLst>
                </p:cNvPr>
                <p:cNvSpPr/>
                <p:nvPr/>
              </p:nvSpPr>
              <p:spPr>
                <a:xfrm>
                  <a:off x="9335590" y="1077395"/>
                  <a:ext cx="2402076" cy="2402076"/>
                </a:xfrm>
                <a:prstGeom prst="ellipse">
                  <a:avLst/>
                </a:prstGeom>
                <a:solidFill>
                  <a:srgbClr val="A9D18E">
                    <a:alpha val="63137"/>
                  </a:srgbClr>
                </a:solidFill>
                <a:ln>
                  <a:solidFill>
                    <a:srgbClr val="A9D18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F3C5274-D1F7-E898-19EA-A9C0F146811D}"/>
                    </a:ext>
                  </a:extLst>
                </p:cNvPr>
                <p:cNvSpPr/>
                <p:nvPr/>
              </p:nvSpPr>
              <p:spPr>
                <a:xfrm>
                  <a:off x="9260536" y="2319558"/>
                  <a:ext cx="2402075" cy="2402075"/>
                </a:xfrm>
                <a:prstGeom prst="ellipse">
                  <a:avLst/>
                </a:prstGeom>
                <a:solidFill>
                  <a:srgbClr val="A9D18E">
                    <a:alpha val="63137"/>
                  </a:srgbClr>
                </a:solidFill>
                <a:ln>
                  <a:solidFill>
                    <a:srgbClr val="A9D18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38DCC8-8A30-E16F-DB54-CA179D98DED1}"/>
                  </a:ext>
                </a:extLst>
              </p:cNvPr>
              <p:cNvSpPr txBox="1"/>
              <p:nvPr/>
            </p:nvSpPr>
            <p:spPr>
              <a:xfrm>
                <a:off x="9878246" y="1816169"/>
                <a:ext cx="1237360" cy="3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Finance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A985C1-DF3F-BFCC-F9FE-5977C19816D4}"/>
                  </a:ext>
                </a:extLst>
              </p:cNvPr>
              <p:cNvSpPr txBox="1"/>
              <p:nvPr/>
            </p:nvSpPr>
            <p:spPr>
              <a:xfrm>
                <a:off x="9982902" y="3625712"/>
                <a:ext cx="1560297" cy="3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Operations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C76506-614B-4AAD-DE60-996210DB7343}"/>
                  </a:ext>
                </a:extLst>
              </p:cNvPr>
              <p:cNvSpPr txBox="1"/>
              <p:nvPr/>
            </p:nvSpPr>
            <p:spPr>
              <a:xfrm>
                <a:off x="9705589" y="2512064"/>
                <a:ext cx="1688102" cy="598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Inventory Value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F4C63B0-E00D-7B15-4979-B2775C47C3D4}"/>
                </a:ext>
              </a:extLst>
            </p:cNvPr>
            <p:cNvGrpSpPr/>
            <p:nvPr/>
          </p:nvGrpSpPr>
          <p:grpSpPr>
            <a:xfrm>
              <a:off x="10700673" y="1603946"/>
              <a:ext cx="822785" cy="688424"/>
              <a:chOff x="10566002" y="2051887"/>
              <a:chExt cx="977212" cy="796912"/>
            </a:xfrm>
          </p:grpSpPr>
          <p:pic>
            <p:nvPicPr>
              <p:cNvPr id="19" name="Graphic 18" descr="Office worker female with solid fill">
                <a:extLst>
                  <a:ext uri="{FF2B5EF4-FFF2-40B4-BE49-F238E27FC236}">
                    <a16:creationId xmlns:a16="http://schemas.microsoft.com/office/drawing/2014/main" id="{A9EFABBC-279D-97F3-60D0-E0DDE221D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566002" y="2051887"/>
                <a:ext cx="664573" cy="664573"/>
              </a:xfrm>
              <a:prstGeom prst="rect">
                <a:avLst/>
              </a:prstGeom>
            </p:spPr>
          </p:pic>
          <p:pic>
            <p:nvPicPr>
              <p:cNvPr id="20" name="Graphic 19" descr="Office worker male with solid fill">
                <a:extLst>
                  <a:ext uri="{FF2B5EF4-FFF2-40B4-BE49-F238E27FC236}">
                    <a16:creationId xmlns:a16="http://schemas.microsoft.com/office/drawing/2014/main" id="{5078126F-E66C-D602-827A-B378086EF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878641" y="2184226"/>
                <a:ext cx="664573" cy="66457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90D484-2FEC-1142-D8E6-BB626CA54A96}"/>
                </a:ext>
              </a:extLst>
            </p:cNvPr>
            <p:cNvGrpSpPr/>
            <p:nvPr/>
          </p:nvGrpSpPr>
          <p:grpSpPr>
            <a:xfrm>
              <a:off x="9304041" y="3494630"/>
              <a:ext cx="795094" cy="630426"/>
              <a:chOff x="9313746" y="3303969"/>
              <a:chExt cx="992695" cy="692198"/>
            </a:xfrm>
          </p:grpSpPr>
          <p:pic>
            <p:nvPicPr>
              <p:cNvPr id="17" name="Graphic 16" descr="Construction worker female with solid fill">
                <a:extLst>
                  <a:ext uri="{FF2B5EF4-FFF2-40B4-BE49-F238E27FC236}">
                    <a16:creationId xmlns:a16="http://schemas.microsoft.com/office/drawing/2014/main" id="{7FE5DD69-A4CB-34B5-C2B0-4557F24AE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313746" y="3303969"/>
                <a:ext cx="692198" cy="692198"/>
              </a:xfrm>
              <a:prstGeom prst="rect">
                <a:avLst/>
              </a:prstGeom>
            </p:spPr>
          </p:pic>
          <p:pic>
            <p:nvPicPr>
              <p:cNvPr id="18" name="Graphic 17" descr="Construction worker male with solid fill">
                <a:extLst>
                  <a:ext uri="{FF2B5EF4-FFF2-40B4-BE49-F238E27FC236}">
                    <a16:creationId xmlns:a16="http://schemas.microsoft.com/office/drawing/2014/main" id="{E4CDF21F-FF52-3797-2DC7-FAA818504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667587" y="3357313"/>
                <a:ext cx="638854" cy="638854"/>
              </a:xfrm>
              <a:prstGeom prst="rect">
                <a:avLst/>
              </a:prstGeom>
            </p:spPr>
          </p:pic>
        </p:grpSp>
        <p:pic>
          <p:nvPicPr>
            <p:cNvPr id="16" name="Graphic 15" descr="Handshake outline">
              <a:extLst>
                <a:ext uri="{FF2B5EF4-FFF2-40B4-BE49-F238E27FC236}">
                  <a16:creationId xmlns:a16="http://schemas.microsoft.com/office/drawing/2014/main" id="{09A2909A-E1C6-1DD6-CE5A-9459144E3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235266" y="3070334"/>
              <a:ext cx="641910" cy="641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334611"/>
      </p:ext>
    </p:extLst>
  </p:cSld>
  <p:clrMapOvr>
    <a:masterClrMapping/>
  </p:clrMapOvr>
  <p:transition spd="slow"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C2950C-B6F1-A9D3-FE2F-BB449F237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Operational Process Mapping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27ADB-8CD9-AA72-6A8C-617FFBD34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When is this posting type triggered?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Is it a </a:t>
            </a:r>
            <a:r>
              <a:rPr lang="en-US" b="1"/>
              <a:t>DEBIT</a:t>
            </a:r>
            <a:r>
              <a:rPr lang="en-US"/>
              <a:t> or a </a:t>
            </a:r>
            <a:r>
              <a:rPr lang="en-US" b="1"/>
              <a:t>CREDIT</a:t>
            </a:r>
            <a:r>
              <a:rPr lang="en-US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635C3-3DFB-E32B-22BB-FEE72E910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11" y="1877912"/>
            <a:ext cx="3280822" cy="4228615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9A8F45-9414-2CEC-2743-94FA3D1B2ED1}"/>
              </a:ext>
            </a:extLst>
          </p:cNvPr>
          <p:cNvSpPr txBox="1"/>
          <p:nvPr/>
        </p:nvSpPr>
        <p:spPr>
          <a:xfrm>
            <a:off x="827101" y="1960235"/>
            <a:ext cx="472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Report as Finished Journal is posted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B58E9-61F7-EE18-F9FA-DBC77BE89DA3}"/>
              </a:ext>
            </a:extLst>
          </p:cNvPr>
          <p:cNvSpPr txBox="1"/>
          <p:nvPr/>
        </p:nvSpPr>
        <p:spPr>
          <a:xfrm>
            <a:off x="827101" y="2492287"/>
            <a:ext cx="472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Ending the Production Order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C444EE-7E61-152D-83F2-AC45EDB0DCA0}"/>
              </a:ext>
            </a:extLst>
          </p:cNvPr>
          <p:cNvSpPr txBox="1"/>
          <p:nvPr/>
        </p:nvSpPr>
        <p:spPr>
          <a:xfrm>
            <a:off x="827102" y="4295211"/>
            <a:ext cx="472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DEBIT</a:t>
            </a: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 – when the Report as Finished Journal is posted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B98CE-C724-D000-2FE2-156DA83FB143}"/>
              </a:ext>
            </a:extLst>
          </p:cNvPr>
          <p:cNvSpPr txBox="1"/>
          <p:nvPr/>
        </p:nvSpPr>
        <p:spPr>
          <a:xfrm>
            <a:off x="827101" y="5242182"/>
            <a:ext cx="472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CREDIT</a:t>
            </a: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- when Ending the Production Order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9D198-C084-F1E9-FE2E-F8FA3CAB7402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95F68D-629E-523A-4B83-F54757C22FB1}"/>
              </a:ext>
            </a:extLst>
          </p:cNvPr>
          <p:cNvGrpSpPr/>
          <p:nvPr/>
        </p:nvGrpSpPr>
        <p:grpSpPr>
          <a:xfrm>
            <a:off x="9228002" y="1260953"/>
            <a:ext cx="2509663" cy="3560453"/>
            <a:chOff x="9228002" y="1260953"/>
            <a:chExt cx="2509663" cy="356045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1A19CE-D31F-15E3-B1E1-A3F358B901B3}"/>
                </a:ext>
              </a:extLst>
            </p:cNvPr>
            <p:cNvGrpSpPr/>
            <p:nvPr/>
          </p:nvGrpSpPr>
          <p:grpSpPr>
            <a:xfrm>
              <a:off x="9228002" y="1260953"/>
              <a:ext cx="2509663" cy="3560453"/>
              <a:chOff x="9277500" y="1026797"/>
              <a:chExt cx="2477130" cy="364423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30F3B21-1727-E75A-9822-7D68BDABF6F3}"/>
                  </a:ext>
                </a:extLst>
              </p:cNvPr>
              <p:cNvGrpSpPr/>
              <p:nvPr/>
            </p:nvGrpSpPr>
            <p:grpSpPr>
              <a:xfrm>
                <a:off x="9277500" y="1026797"/>
                <a:ext cx="2477130" cy="3644238"/>
                <a:chOff x="9260536" y="1077395"/>
                <a:chExt cx="2477130" cy="3644238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649F112-9595-086C-6A4D-4A694980674F}"/>
                    </a:ext>
                  </a:extLst>
                </p:cNvPr>
                <p:cNvSpPr/>
                <p:nvPr/>
              </p:nvSpPr>
              <p:spPr>
                <a:xfrm>
                  <a:off x="9335590" y="1077395"/>
                  <a:ext cx="2402076" cy="2402076"/>
                </a:xfrm>
                <a:prstGeom prst="ellipse">
                  <a:avLst/>
                </a:prstGeom>
                <a:solidFill>
                  <a:srgbClr val="A9D18E">
                    <a:alpha val="63137"/>
                  </a:srgbClr>
                </a:solidFill>
                <a:ln>
                  <a:solidFill>
                    <a:srgbClr val="A9D18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F3C5274-D1F7-E898-19EA-A9C0F146811D}"/>
                    </a:ext>
                  </a:extLst>
                </p:cNvPr>
                <p:cNvSpPr/>
                <p:nvPr/>
              </p:nvSpPr>
              <p:spPr>
                <a:xfrm>
                  <a:off x="9260536" y="2319558"/>
                  <a:ext cx="2402075" cy="2402075"/>
                </a:xfrm>
                <a:prstGeom prst="ellipse">
                  <a:avLst/>
                </a:prstGeom>
                <a:solidFill>
                  <a:srgbClr val="A9D18E">
                    <a:alpha val="63137"/>
                  </a:srgbClr>
                </a:solidFill>
                <a:ln>
                  <a:solidFill>
                    <a:srgbClr val="A9D18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38DCC8-8A30-E16F-DB54-CA179D98DED1}"/>
                  </a:ext>
                </a:extLst>
              </p:cNvPr>
              <p:cNvSpPr txBox="1"/>
              <p:nvPr/>
            </p:nvSpPr>
            <p:spPr>
              <a:xfrm>
                <a:off x="9878246" y="1816169"/>
                <a:ext cx="1237360" cy="3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Finance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A985C1-DF3F-BFCC-F9FE-5977C19816D4}"/>
                  </a:ext>
                </a:extLst>
              </p:cNvPr>
              <p:cNvSpPr txBox="1"/>
              <p:nvPr/>
            </p:nvSpPr>
            <p:spPr>
              <a:xfrm>
                <a:off x="9982902" y="3625712"/>
                <a:ext cx="1560297" cy="3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Operations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C76506-614B-4AAD-DE60-996210DB7343}"/>
                  </a:ext>
                </a:extLst>
              </p:cNvPr>
              <p:cNvSpPr txBox="1"/>
              <p:nvPr/>
            </p:nvSpPr>
            <p:spPr>
              <a:xfrm>
                <a:off x="9705589" y="2512064"/>
                <a:ext cx="1688102" cy="598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Inventory Value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F4C63B0-E00D-7B15-4979-B2775C47C3D4}"/>
                </a:ext>
              </a:extLst>
            </p:cNvPr>
            <p:cNvGrpSpPr/>
            <p:nvPr/>
          </p:nvGrpSpPr>
          <p:grpSpPr>
            <a:xfrm>
              <a:off x="10700673" y="1603946"/>
              <a:ext cx="822785" cy="688424"/>
              <a:chOff x="10566002" y="2051887"/>
              <a:chExt cx="977212" cy="796912"/>
            </a:xfrm>
          </p:grpSpPr>
          <p:pic>
            <p:nvPicPr>
              <p:cNvPr id="19" name="Graphic 18" descr="Office worker female with solid fill">
                <a:extLst>
                  <a:ext uri="{FF2B5EF4-FFF2-40B4-BE49-F238E27FC236}">
                    <a16:creationId xmlns:a16="http://schemas.microsoft.com/office/drawing/2014/main" id="{A9EFABBC-279D-97F3-60D0-E0DDE221D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566002" y="2051887"/>
                <a:ext cx="664573" cy="664573"/>
              </a:xfrm>
              <a:prstGeom prst="rect">
                <a:avLst/>
              </a:prstGeom>
            </p:spPr>
          </p:pic>
          <p:pic>
            <p:nvPicPr>
              <p:cNvPr id="20" name="Graphic 19" descr="Office worker male with solid fill">
                <a:extLst>
                  <a:ext uri="{FF2B5EF4-FFF2-40B4-BE49-F238E27FC236}">
                    <a16:creationId xmlns:a16="http://schemas.microsoft.com/office/drawing/2014/main" id="{5078126F-E66C-D602-827A-B378086EF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878641" y="2184226"/>
                <a:ext cx="664573" cy="66457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90D484-2FEC-1142-D8E6-BB626CA54A96}"/>
                </a:ext>
              </a:extLst>
            </p:cNvPr>
            <p:cNvGrpSpPr/>
            <p:nvPr/>
          </p:nvGrpSpPr>
          <p:grpSpPr>
            <a:xfrm>
              <a:off x="9304041" y="3494630"/>
              <a:ext cx="795094" cy="630426"/>
              <a:chOff x="9313746" y="3303969"/>
              <a:chExt cx="992695" cy="692198"/>
            </a:xfrm>
          </p:grpSpPr>
          <p:pic>
            <p:nvPicPr>
              <p:cNvPr id="17" name="Graphic 16" descr="Construction worker female with solid fill">
                <a:extLst>
                  <a:ext uri="{FF2B5EF4-FFF2-40B4-BE49-F238E27FC236}">
                    <a16:creationId xmlns:a16="http://schemas.microsoft.com/office/drawing/2014/main" id="{7FE5DD69-A4CB-34B5-C2B0-4557F24AE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313746" y="3303969"/>
                <a:ext cx="692198" cy="692198"/>
              </a:xfrm>
              <a:prstGeom prst="rect">
                <a:avLst/>
              </a:prstGeom>
            </p:spPr>
          </p:pic>
          <p:pic>
            <p:nvPicPr>
              <p:cNvPr id="18" name="Graphic 17" descr="Construction worker male with solid fill">
                <a:extLst>
                  <a:ext uri="{FF2B5EF4-FFF2-40B4-BE49-F238E27FC236}">
                    <a16:creationId xmlns:a16="http://schemas.microsoft.com/office/drawing/2014/main" id="{E4CDF21F-FF52-3797-2DC7-FAA818504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667587" y="3357313"/>
                <a:ext cx="638854" cy="638854"/>
              </a:xfrm>
              <a:prstGeom prst="rect">
                <a:avLst/>
              </a:prstGeom>
            </p:spPr>
          </p:pic>
        </p:grpSp>
        <p:pic>
          <p:nvPicPr>
            <p:cNvPr id="16" name="Graphic 15" descr="Handshake outline">
              <a:extLst>
                <a:ext uri="{FF2B5EF4-FFF2-40B4-BE49-F238E27FC236}">
                  <a16:creationId xmlns:a16="http://schemas.microsoft.com/office/drawing/2014/main" id="{09A2909A-E1C6-1DD6-CE5A-9459144E3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235266" y="3070334"/>
              <a:ext cx="641910" cy="641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20074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C2950C-B6F1-A9D3-FE2F-BB449F237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Operational Process Mapping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27ADB-8CD9-AA72-6A8C-617FFBD34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8727073" cy="5099640"/>
          </a:xfrm>
        </p:spPr>
        <p:txBody>
          <a:bodyPr/>
          <a:lstStyle/>
          <a:p>
            <a:pPr marL="0" indent="0">
              <a:buNone/>
            </a:pPr>
            <a:r>
              <a:rPr lang="en-US" sz="3300" b="1"/>
              <a:t>Why is it important?</a:t>
            </a:r>
          </a:p>
          <a:p>
            <a:pPr lvl="1"/>
            <a:r>
              <a:rPr lang="en-US"/>
              <a:t>Ensure correct posting types are used during operational processes</a:t>
            </a:r>
          </a:p>
          <a:p>
            <a:pPr marL="0" lvl="1" indent="0">
              <a:buNone/>
            </a:pPr>
            <a:r>
              <a:rPr lang="en-US" sz="3300" b="1"/>
              <a:t>Where to start?</a:t>
            </a:r>
          </a:p>
          <a:p>
            <a:pPr lvl="1"/>
            <a:r>
              <a:rPr lang="en-US"/>
              <a:t>Only conduct in a controlled non-production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9D198-C084-F1E9-FE2E-F8FA3CAB7402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95F68D-629E-523A-4B83-F54757C22FB1}"/>
              </a:ext>
            </a:extLst>
          </p:cNvPr>
          <p:cNvGrpSpPr/>
          <p:nvPr/>
        </p:nvGrpSpPr>
        <p:grpSpPr>
          <a:xfrm>
            <a:off x="9228002" y="1260953"/>
            <a:ext cx="2509663" cy="3560453"/>
            <a:chOff x="9228002" y="1260953"/>
            <a:chExt cx="2509663" cy="356045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1A19CE-D31F-15E3-B1E1-A3F358B901B3}"/>
                </a:ext>
              </a:extLst>
            </p:cNvPr>
            <p:cNvGrpSpPr/>
            <p:nvPr/>
          </p:nvGrpSpPr>
          <p:grpSpPr>
            <a:xfrm>
              <a:off x="9228002" y="1260953"/>
              <a:ext cx="2509663" cy="3560453"/>
              <a:chOff x="9277500" y="1026797"/>
              <a:chExt cx="2477130" cy="364423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30F3B21-1727-E75A-9822-7D68BDABF6F3}"/>
                  </a:ext>
                </a:extLst>
              </p:cNvPr>
              <p:cNvGrpSpPr/>
              <p:nvPr/>
            </p:nvGrpSpPr>
            <p:grpSpPr>
              <a:xfrm>
                <a:off x="9277500" y="1026797"/>
                <a:ext cx="2477130" cy="3644238"/>
                <a:chOff x="9260536" y="1077395"/>
                <a:chExt cx="2477130" cy="3644238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649F112-9595-086C-6A4D-4A694980674F}"/>
                    </a:ext>
                  </a:extLst>
                </p:cNvPr>
                <p:cNvSpPr/>
                <p:nvPr/>
              </p:nvSpPr>
              <p:spPr>
                <a:xfrm>
                  <a:off x="9335590" y="1077395"/>
                  <a:ext cx="2402076" cy="2402076"/>
                </a:xfrm>
                <a:prstGeom prst="ellipse">
                  <a:avLst/>
                </a:prstGeom>
                <a:solidFill>
                  <a:srgbClr val="A9D18E">
                    <a:alpha val="63137"/>
                  </a:srgbClr>
                </a:solidFill>
                <a:ln>
                  <a:solidFill>
                    <a:srgbClr val="A9D18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F3C5274-D1F7-E898-19EA-A9C0F146811D}"/>
                    </a:ext>
                  </a:extLst>
                </p:cNvPr>
                <p:cNvSpPr/>
                <p:nvPr/>
              </p:nvSpPr>
              <p:spPr>
                <a:xfrm>
                  <a:off x="9260536" y="2319558"/>
                  <a:ext cx="2402075" cy="2402075"/>
                </a:xfrm>
                <a:prstGeom prst="ellipse">
                  <a:avLst/>
                </a:prstGeom>
                <a:solidFill>
                  <a:srgbClr val="A9D18E">
                    <a:alpha val="63137"/>
                  </a:srgbClr>
                </a:solidFill>
                <a:ln>
                  <a:solidFill>
                    <a:srgbClr val="A9D18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38DCC8-8A30-E16F-DB54-CA179D98DED1}"/>
                  </a:ext>
                </a:extLst>
              </p:cNvPr>
              <p:cNvSpPr txBox="1"/>
              <p:nvPr/>
            </p:nvSpPr>
            <p:spPr>
              <a:xfrm>
                <a:off x="9878246" y="1816169"/>
                <a:ext cx="1237360" cy="3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Finance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A985C1-DF3F-BFCC-F9FE-5977C19816D4}"/>
                  </a:ext>
                </a:extLst>
              </p:cNvPr>
              <p:cNvSpPr txBox="1"/>
              <p:nvPr/>
            </p:nvSpPr>
            <p:spPr>
              <a:xfrm>
                <a:off x="9982902" y="3625712"/>
                <a:ext cx="1560297" cy="3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Operations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C76506-614B-4AAD-DE60-996210DB7343}"/>
                  </a:ext>
                </a:extLst>
              </p:cNvPr>
              <p:cNvSpPr txBox="1"/>
              <p:nvPr/>
            </p:nvSpPr>
            <p:spPr>
              <a:xfrm>
                <a:off x="9705589" y="2512064"/>
                <a:ext cx="1688102" cy="598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Inventory Value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F4C63B0-E00D-7B15-4979-B2775C47C3D4}"/>
                </a:ext>
              </a:extLst>
            </p:cNvPr>
            <p:cNvGrpSpPr/>
            <p:nvPr/>
          </p:nvGrpSpPr>
          <p:grpSpPr>
            <a:xfrm>
              <a:off x="10700673" y="1603946"/>
              <a:ext cx="822785" cy="688424"/>
              <a:chOff x="10566002" y="2051887"/>
              <a:chExt cx="977212" cy="796912"/>
            </a:xfrm>
          </p:grpSpPr>
          <p:pic>
            <p:nvPicPr>
              <p:cNvPr id="19" name="Graphic 18" descr="Office worker female with solid fill">
                <a:extLst>
                  <a:ext uri="{FF2B5EF4-FFF2-40B4-BE49-F238E27FC236}">
                    <a16:creationId xmlns:a16="http://schemas.microsoft.com/office/drawing/2014/main" id="{A9EFABBC-279D-97F3-60D0-E0DDE221D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566002" y="2051887"/>
                <a:ext cx="664573" cy="664573"/>
              </a:xfrm>
              <a:prstGeom prst="rect">
                <a:avLst/>
              </a:prstGeom>
            </p:spPr>
          </p:pic>
          <p:pic>
            <p:nvPicPr>
              <p:cNvPr id="20" name="Graphic 19" descr="Office worker male with solid fill">
                <a:extLst>
                  <a:ext uri="{FF2B5EF4-FFF2-40B4-BE49-F238E27FC236}">
                    <a16:creationId xmlns:a16="http://schemas.microsoft.com/office/drawing/2014/main" id="{5078126F-E66C-D602-827A-B378086EF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878641" y="2184226"/>
                <a:ext cx="664573" cy="66457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90D484-2FEC-1142-D8E6-BB626CA54A96}"/>
                </a:ext>
              </a:extLst>
            </p:cNvPr>
            <p:cNvGrpSpPr/>
            <p:nvPr/>
          </p:nvGrpSpPr>
          <p:grpSpPr>
            <a:xfrm>
              <a:off x="9304041" y="3494630"/>
              <a:ext cx="795094" cy="630426"/>
              <a:chOff x="9313746" y="3303969"/>
              <a:chExt cx="992695" cy="692198"/>
            </a:xfrm>
          </p:grpSpPr>
          <p:pic>
            <p:nvPicPr>
              <p:cNvPr id="17" name="Graphic 16" descr="Construction worker female with solid fill">
                <a:extLst>
                  <a:ext uri="{FF2B5EF4-FFF2-40B4-BE49-F238E27FC236}">
                    <a16:creationId xmlns:a16="http://schemas.microsoft.com/office/drawing/2014/main" id="{7FE5DD69-A4CB-34B5-C2B0-4557F24AE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313746" y="3303969"/>
                <a:ext cx="692198" cy="692198"/>
              </a:xfrm>
              <a:prstGeom prst="rect">
                <a:avLst/>
              </a:prstGeom>
            </p:spPr>
          </p:pic>
          <p:pic>
            <p:nvPicPr>
              <p:cNvPr id="18" name="Graphic 17" descr="Construction worker male with solid fill">
                <a:extLst>
                  <a:ext uri="{FF2B5EF4-FFF2-40B4-BE49-F238E27FC236}">
                    <a16:creationId xmlns:a16="http://schemas.microsoft.com/office/drawing/2014/main" id="{E4CDF21F-FF52-3797-2DC7-FAA818504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67587" y="3357313"/>
                <a:ext cx="638854" cy="638854"/>
              </a:xfrm>
              <a:prstGeom prst="rect">
                <a:avLst/>
              </a:prstGeom>
            </p:spPr>
          </p:pic>
        </p:grpSp>
        <p:pic>
          <p:nvPicPr>
            <p:cNvPr id="16" name="Graphic 15" descr="Handshake outline">
              <a:extLst>
                <a:ext uri="{FF2B5EF4-FFF2-40B4-BE49-F238E27FC236}">
                  <a16:creationId xmlns:a16="http://schemas.microsoft.com/office/drawing/2014/main" id="{09A2909A-E1C6-1DD6-CE5A-9459144E3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35266" y="3070334"/>
              <a:ext cx="641910" cy="641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8409852"/>
      </p:ext>
    </p:extLst>
  </p:cSld>
  <p:clrMapOvr>
    <a:masterClrMapping/>
  </p:clrMapOvr>
  <p:transition spd="slow"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36F1E-083E-57EE-B483-0E9EDABAE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Operational Process Mapping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0BC1-466F-55B2-BE6F-BE2B700C1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844" y="1114391"/>
            <a:ext cx="11277600" cy="5139014"/>
          </a:xfrm>
        </p:spPr>
        <p:txBody>
          <a:bodyPr/>
          <a:lstStyle/>
          <a:p>
            <a:endParaRPr lang="en-US" sz="2400">
              <a:highlight>
                <a:srgbClr val="FFFF00"/>
              </a:highlight>
            </a:endParaRPr>
          </a:p>
          <a:p>
            <a:endParaRPr lang="en-US" sz="24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/>
              <a:t>	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D8012DC-B3D8-4A0E-EC00-9026267918AD}"/>
              </a:ext>
            </a:extLst>
          </p:cNvPr>
          <p:cNvSpPr/>
          <p:nvPr/>
        </p:nvSpPr>
        <p:spPr>
          <a:xfrm>
            <a:off x="4848742" y="1589081"/>
            <a:ext cx="2315776" cy="2116350"/>
          </a:xfrm>
          <a:custGeom>
            <a:avLst/>
            <a:gdLst>
              <a:gd name="connsiteX0" fmla="*/ 0 w 2116350"/>
              <a:gd name="connsiteY0" fmla="*/ 1058175 h 2116350"/>
              <a:gd name="connsiteX1" fmla="*/ 1058175 w 2116350"/>
              <a:gd name="connsiteY1" fmla="*/ 0 h 2116350"/>
              <a:gd name="connsiteX2" fmla="*/ 2116350 w 2116350"/>
              <a:gd name="connsiteY2" fmla="*/ 1058175 h 2116350"/>
              <a:gd name="connsiteX3" fmla="*/ 1058175 w 2116350"/>
              <a:gd name="connsiteY3" fmla="*/ 2116350 h 2116350"/>
              <a:gd name="connsiteX4" fmla="*/ 0 w 2116350"/>
              <a:gd name="connsiteY4" fmla="*/ 1058175 h 21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6350" h="2116350">
                <a:moveTo>
                  <a:pt x="0" y="1058175"/>
                </a:moveTo>
                <a:cubicBezTo>
                  <a:pt x="0" y="473761"/>
                  <a:pt x="473761" y="0"/>
                  <a:pt x="1058175" y="0"/>
                </a:cubicBezTo>
                <a:cubicBezTo>
                  <a:pt x="1642589" y="0"/>
                  <a:pt x="2116350" y="473761"/>
                  <a:pt x="2116350" y="1058175"/>
                </a:cubicBezTo>
                <a:cubicBezTo>
                  <a:pt x="2116350" y="1642589"/>
                  <a:pt x="1642589" y="2116350"/>
                  <a:pt x="1058175" y="2116350"/>
                </a:cubicBezTo>
                <a:cubicBezTo>
                  <a:pt x="473761" y="2116350"/>
                  <a:pt x="0" y="1642589"/>
                  <a:pt x="0" y="10581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332" tIns="335332" rIns="335332" bIns="33533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Map Operational Processes to Posting Type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D24294B-F539-FA80-3737-5DD611643B18}"/>
              </a:ext>
            </a:extLst>
          </p:cNvPr>
          <p:cNvSpPr/>
          <p:nvPr/>
        </p:nvSpPr>
        <p:spPr>
          <a:xfrm rot="2893339">
            <a:off x="7644843" y="3612418"/>
            <a:ext cx="804775" cy="714268"/>
          </a:xfrm>
          <a:custGeom>
            <a:avLst/>
            <a:gdLst>
              <a:gd name="connsiteX0" fmla="*/ 0 w 804775"/>
              <a:gd name="connsiteY0" fmla="*/ 142854 h 714268"/>
              <a:gd name="connsiteX1" fmla="*/ 447641 w 804775"/>
              <a:gd name="connsiteY1" fmla="*/ 142854 h 714268"/>
              <a:gd name="connsiteX2" fmla="*/ 447641 w 804775"/>
              <a:gd name="connsiteY2" fmla="*/ 0 h 714268"/>
              <a:gd name="connsiteX3" fmla="*/ 804775 w 804775"/>
              <a:gd name="connsiteY3" fmla="*/ 357134 h 714268"/>
              <a:gd name="connsiteX4" fmla="*/ 447641 w 804775"/>
              <a:gd name="connsiteY4" fmla="*/ 714268 h 714268"/>
              <a:gd name="connsiteX5" fmla="*/ 447641 w 804775"/>
              <a:gd name="connsiteY5" fmla="*/ 571414 h 714268"/>
              <a:gd name="connsiteX6" fmla="*/ 0 w 804775"/>
              <a:gd name="connsiteY6" fmla="*/ 571414 h 714268"/>
              <a:gd name="connsiteX7" fmla="*/ 0 w 804775"/>
              <a:gd name="connsiteY7" fmla="*/ 142854 h 7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4775" h="714268">
                <a:moveTo>
                  <a:pt x="0" y="142854"/>
                </a:moveTo>
                <a:lnTo>
                  <a:pt x="447641" y="142854"/>
                </a:lnTo>
                <a:lnTo>
                  <a:pt x="447641" y="0"/>
                </a:lnTo>
                <a:lnTo>
                  <a:pt x="804775" y="357134"/>
                </a:lnTo>
                <a:lnTo>
                  <a:pt x="447641" y="714268"/>
                </a:lnTo>
                <a:lnTo>
                  <a:pt x="447641" y="571414"/>
                </a:lnTo>
                <a:lnTo>
                  <a:pt x="0" y="571414"/>
                </a:lnTo>
                <a:lnTo>
                  <a:pt x="0" y="142854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2853" rIns="214279" bIns="14285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56B3774-56C5-E117-CEE7-84EB0A8180F2}"/>
              </a:ext>
            </a:extLst>
          </p:cNvPr>
          <p:cNvSpPr/>
          <p:nvPr/>
        </p:nvSpPr>
        <p:spPr>
          <a:xfrm>
            <a:off x="7270396" y="4299676"/>
            <a:ext cx="2221948" cy="2116350"/>
          </a:xfrm>
          <a:custGeom>
            <a:avLst/>
            <a:gdLst>
              <a:gd name="connsiteX0" fmla="*/ 0 w 2116350"/>
              <a:gd name="connsiteY0" fmla="*/ 1058175 h 2116350"/>
              <a:gd name="connsiteX1" fmla="*/ 1058175 w 2116350"/>
              <a:gd name="connsiteY1" fmla="*/ 0 h 2116350"/>
              <a:gd name="connsiteX2" fmla="*/ 2116350 w 2116350"/>
              <a:gd name="connsiteY2" fmla="*/ 1058175 h 2116350"/>
              <a:gd name="connsiteX3" fmla="*/ 1058175 w 2116350"/>
              <a:gd name="connsiteY3" fmla="*/ 2116350 h 2116350"/>
              <a:gd name="connsiteX4" fmla="*/ 0 w 2116350"/>
              <a:gd name="connsiteY4" fmla="*/ 1058175 h 21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6350" h="2116350">
                <a:moveTo>
                  <a:pt x="0" y="1058175"/>
                </a:moveTo>
                <a:cubicBezTo>
                  <a:pt x="0" y="473761"/>
                  <a:pt x="473761" y="0"/>
                  <a:pt x="1058175" y="0"/>
                </a:cubicBezTo>
                <a:cubicBezTo>
                  <a:pt x="1642589" y="0"/>
                  <a:pt x="2116350" y="473761"/>
                  <a:pt x="2116350" y="1058175"/>
                </a:cubicBezTo>
                <a:cubicBezTo>
                  <a:pt x="2116350" y="1642589"/>
                  <a:pt x="1642589" y="2116350"/>
                  <a:pt x="1058175" y="2116350"/>
                </a:cubicBezTo>
                <a:cubicBezTo>
                  <a:pt x="473761" y="2116350"/>
                  <a:pt x="0" y="1642589"/>
                  <a:pt x="0" y="10581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332" tIns="335332" rIns="335332" bIns="33533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Validate Financial Impacts Align with Expectations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42CB7BF-4511-75BD-9954-50288682B486}"/>
              </a:ext>
            </a:extLst>
          </p:cNvPr>
          <p:cNvSpPr/>
          <p:nvPr/>
        </p:nvSpPr>
        <p:spPr>
          <a:xfrm rot="20517">
            <a:off x="5144964" y="4986198"/>
            <a:ext cx="1502002" cy="714269"/>
          </a:xfrm>
          <a:custGeom>
            <a:avLst/>
            <a:gdLst>
              <a:gd name="connsiteX0" fmla="*/ 0 w 1502002"/>
              <a:gd name="connsiteY0" fmla="*/ 142854 h 714268"/>
              <a:gd name="connsiteX1" fmla="*/ 1144868 w 1502002"/>
              <a:gd name="connsiteY1" fmla="*/ 142854 h 714268"/>
              <a:gd name="connsiteX2" fmla="*/ 1144868 w 1502002"/>
              <a:gd name="connsiteY2" fmla="*/ 0 h 714268"/>
              <a:gd name="connsiteX3" fmla="*/ 1502002 w 1502002"/>
              <a:gd name="connsiteY3" fmla="*/ 357134 h 714268"/>
              <a:gd name="connsiteX4" fmla="*/ 1144868 w 1502002"/>
              <a:gd name="connsiteY4" fmla="*/ 714268 h 714268"/>
              <a:gd name="connsiteX5" fmla="*/ 1144868 w 1502002"/>
              <a:gd name="connsiteY5" fmla="*/ 571414 h 714268"/>
              <a:gd name="connsiteX6" fmla="*/ 0 w 1502002"/>
              <a:gd name="connsiteY6" fmla="*/ 571414 h 714268"/>
              <a:gd name="connsiteX7" fmla="*/ 0 w 1502002"/>
              <a:gd name="connsiteY7" fmla="*/ 142854 h 7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002" h="714268">
                <a:moveTo>
                  <a:pt x="1502002" y="571413"/>
                </a:moveTo>
                <a:lnTo>
                  <a:pt x="357134" y="571413"/>
                </a:lnTo>
                <a:lnTo>
                  <a:pt x="357134" y="714267"/>
                </a:lnTo>
                <a:lnTo>
                  <a:pt x="0" y="357134"/>
                </a:lnTo>
                <a:lnTo>
                  <a:pt x="357134" y="1"/>
                </a:lnTo>
                <a:lnTo>
                  <a:pt x="357134" y="142855"/>
                </a:lnTo>
                <a:lnTo>
                  <a:pt x="1502002" y="142855"/>
                </a:lnTo>
                <a:lnTo>
                  <a:pt x="1502002" y="571413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279" tIns="142854" rIns="0" bIns="14285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1A62BE-38B7-6208-494D-D912D2BF86BB}"/>
              </a:ext>
            </a:extLst>
          </p:cNvPr>
          <p:cNvGrpSpPr/>
          <p:nvPr/>
        </p:nvGrpSpPr>
        <p:grpSpPr>
          <a:xfrm>
            <a:off x="364037" y="2061110"/>
            <a:ext cx="3976783" cy="4336006"/>
            <a:chOff x="364037" y="2061110"/>
            <a:chExt cx="3976783" cy="43360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EE6CC8-483A-C4E3-48F5-3604D8B6D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037" y="2061110"/>
              <a:ext cx="2485385" cy="2868550"/>
            </a:xfrm>
            <a:prstGeom prst="rect">
              <a:avLst/>
            </a:prstGeom>
            <a:ln w="38100" cap="sq">
              <a:solidFill>
                <a:srgbClr val="A9D18E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7609646-7CD5-D251-BD4B-BD09D726A636}"/>
                </a:ext>
              </a:extLst>
            </p:cNvPr>
            <p:cNvSpPr/>
            <p:nvPr/>
          </p:nvSpPr>
          <p:spPr>
            <a:xfrm>
              <a:off x="1998917" y="4280766"/>
              <a:ext cx="2341903" cy="2116350"/>
            </a:xfrm>
            <a:custGeom>
              <a:avLst/>
              <a:gdLst>
                <a:gd name="connsiteX0" fmla="*/ 0 w 2116350"/>
                <a:gd name="connsiteY0" fmla="*/ 1058175 h 2116350"/>
                <a:gd name="connsiteX1" fmla="*/ 1058175 w 2116350"/>
                <a:gd name="connsiteY1" fmla="*/ 0 h 2116350"/>
                <a:gd name="connsiteX2" fmla="*/ 2116350 w 2116350"/>
                <a:gd name="connsiteY2" fmla="*/ 1058175 h 2116350"/>
                <a:gd name="connsiteX3" fmla="*/ 1058175 w 2116350"/>
                <a:gd name="connsiteY3" fmla="*/ 2116350 h 2116350"/>
                <a:gd name="connsiteX4" fmla="*/ 0 w 2116350"/>
                <a:gd name="connsiteY4" fmla="*/ 1058175 h 211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350" h="2116350">
                  <a:moveTo>
                    <a:pt x="0" y="1058175"/>
                  </a:moveTo>
                  <a:cubicBezTo>
                    <a:pt x="0" y="473761"/>
                    <a:pt x="473761" y="0"/>
                    <a:pt x="1058175" y="0"/>
                  </a:cubicBezTo>
                  <a:cubicBezTo>
                    <a:pt x="1642589" y="0"/>
                    <a:pt x="2116350" y="473761"/>
                    <a:pt x="2116350" y="1058175"/>
                  </a:cubicBezTo>
                  <a:cubicBezTo>
                    <a:pt x="2116350" y="1642589"/>
                    <a:pt x="1642589" y="2116350"/>
                    <a:pt x="1058175" y="2116350"/>
                  </a:cubicBezTo>
                  <a:cubicBezTo>
                    <a:pt x="473761" y="2116350"/>
                    <a:pt x="0" y="1642589"/>
                    <a:pt x="0" y="10581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332" tIns="335332" rIns="335332" bIns="33533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cs typeface="Poppins" panose="00000500000000000000" pitchFamily="2" charset="0"/>
                </a:rPr>
                <a:t>Update Posting Types to Align</a:t>
              </a: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5C8CE96-4396-9667-379A-764A8C44CA95}"/>
              </a:ext>
            </a:extLst>
          </p:cNvPr>
          <p:cNvSpPr/>
          <p:nvPr/>
        </p:nvSpPr>
        <p:spPr>
          <a:xfrm rot="18799412">
            <a:off x="3895005" y="3802673"/>
            <a:ext cx="831564" cy="714268"/>
          </a:xfrm>
          <a:custGeom>
            <a:avLst/>
            <a:gdLst>
              <a:gd name="connsiteX0" fmla="*/ 0 w 831564"/>
              <a:gd name="connsiteY0" fmla="*/ 142854 h 714268"/>
              <a:gd name="connsiteX1" fmla="*/ 474430 w 831564"/>
              <a:gd name="connsiteY1" fmla="*/ 142854 h 714268"/>
              <a:gd name="connsiteX2" fmla="*/ 474430 w 831564"/>
              <a:gd name="connsiteY2" fmla="*/ 0 h 714268"/>
              <a:gd name="connsiteX3" fmla="*/ 831564 w 831564"/>
              <a:gd name="connsiteY3" fmla="*/ 357134 h 714268"/>
              <a:gd name="connsiteX4" fmla="*/ 474430 w 831564"/>
              <a:gd name="connsiteY4" fmla="*/ 714268 h 714268"/>
              <a:gd name="connsiteX5" fmla="*/ 474430 w 831564"/>
              <a:gd name="connsiteY5" fmla="*/ 571414 h 714268"/>
              <a:gd name="connsiteX6" fmla="*/ 0 w 831564"/>
              <a:gd name="connsiteY6" fmla="*/ 571414 h 714268"/>
              <a:gd name="connsiteX7" fmla="*/ 0 w 831564"/>
              <a:gd name="connsiteY7" fmla="*/ 142854 h 71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564" h="714268">
                <a:moveTo>
                  <a:pt x="0" y="142854"/>
                </a:moveTo>
                <a:lnTo>
                  <a:pt x="474430" y="142854"/>
                </a:lnTo>
                <a:lnTo>
                  <a:pt x="474430" y="0"/>
                </a:lnTo>
                <a:lnTo>
                  <a:pt x="831564" y="357134"/>
                </a:lnTo>
                <a:lnTo>
                  <a:pt x="474430" y="714268"/>
                </a:lnTo>
                <a:lnTo>
                  <a:pt x="474430" y="571414"/>
                </a:lnTo>
                <a:lnTo>
                  <a:pt x="0" y="571414"/>
                </a:lnTo>
                <a:lnTo>
                  <a:pt x="0" y="142854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2853" rIns="214279" bIns="14285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048FCF-7077-718F-225A-9452880E9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058566"/>
              </p:ext>
            </p:extLst>
          </p:nvPr>
        </p:nvGraphicFramePr>
        <p:xfrm>
          <a:off x="3060472" y="951630"/>
          <a:ext cx="6054122" cy="336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34D3580A-701A-AA22-53BC-9A799649504E}"/>
              </a:ext>
            </a:extLst>
          </p:cNvPr>
          <p:cNvGrpSpPr/>
          <p:nvPr/>
        </p:nvGrpSpPr>
        <p:grpSpPr>
          <a:xfrm>
            <a:off x="9228002" y="1260953"/>
            <a:ext cx="2509663" cy="3560453"/>
            <a:chOff x="9228002" y="1260953"/>
            <a:chExt cx="2509663" cy="356045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3D3BD9D-72CD-228D-54A9-B56656E94F89}"/>
                </a:ext>
              </a:extLst>
            </p:cNvPr>
            <p:cNvGrpSpPr/>
            <p:nvPr/>
          </p:nvGrpSpPr>
          <p:grpSpPr>
            <a:xfrm>
              <a:off x="9228002" y="1260953"/>
              <a:ext cx="2509663" cy="3560453"/>
              <a:chOff x="9277500" y="1026797"/>
              <a:chExt cx="2477130" cy="364423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3B95AC7-1644-A6B9-FC87-A2A167F7C85B}"/>
                  </a:ext>
                </a:extLst>
              </p:cNvPr>
              <p:cNvGrpSpPr/>
              <p:nvPr/>
            </p:nvGrpSpPr>
            <p:grpSpPr>
              <a:xfrm>
                <a:off x="9277500" y="1026797"/>
                <a:ext cx="2477130" cy="3644238"/>
                <a:chOff x="9260536" y="1077395"/>
                <a:chExt cx="2477130" cy="3644238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10BB493-6370-2952-71C5-57143A6A8163}"/>
                    </a:ext>
                  </a:extLst>
                </p:cNvPr>
                <p:cNvSpPr/>
                <p:nvPr/>
              </p:nvSpPr>
              <p:spPr>
                <a:xfrm>
                  <a:off x="9335590" y="1077395"/>
                  <a:ext cx="2402076" cy="2402076"/>
                </a:xfrm>
                <a:prstGeom prst="ellipse">
                  <a:avLst/>
                </a:prstGeom>
                <a:solidFill>
                  <a:srgbClr val="A9D18E">
                    <a:alpha val="63137"/>
                  </a:srgbClr>
                </a:solidFill>
                <a:ln>
                  <a:solidFill>
                    <a:srgbClr val="A9D18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CBFE656-DCB3-BFD1-9FC0-236F094F6388}"/>
                    </a:ext>
                  </a:extLst>
                </p:cNvPr>
                <p:cNvSpPr/>
                <p:nvPr/>
              </p:nvSpPr>
              <p:spPr>
                <a:xfrm>
                  <a:off x="9260536" y="2319558"/>
                  <a:ext cx="2402075" cy="2402075"/>
                </a:xfrm>
                <a:prstGeom prst="ellipse">
                  <a:avLst/>
                </a:prstGeom>
                <a:solidFill>
                  <a:srgbClr val="A9D18E">
                    <a:alpha val="63137"/>
                  </a:srgbClr>
                </a:solidFill>
                <a:ln>
                  <a:solidFill>
                    <a:srgbClr val="A9D18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63BFB8-29CC-B0FA-8137-2AB2CDD78BDB}"/>
                  </a:ext>
                </a:extLst>
              </p:cNvPr>
              <p:cNvSpPr txBox="1"/>
              <p:nvPr/>
            </p:nvSpPr>
            <p:spPr>
              <a:xfrm>
                <a:off x="9878246" y="1816169"/>
                <a:ext cx="1237360" cy="3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Finance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9415A8-C898-4A44-8002-041B2D92BF4D}"/>
                  </a:ext>
                </a:extLst>
              </p:cNvPr>
              <p:cNvSpPr txBox="1"/>
              <p:nvPr/>
            </p:nvSpPr>
            <p:spPr>
              <a:xfrm>
                <a:off x="9982902" y="3625712"/>
                <a:ext cx="1560297" cy="3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Operations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EBD096-5C66-9530-1F6D-DCD093662F93}"/>
                  </a:ext>
                </a:extLst>
              </p:cNvPr>
              <p:cNvSpPr txBox="1"/>
              <p:nvPr/>
            </p:nvSpPr>
            <p:spPr>
              <a:xfrm>
                <a:off x="9705589" y="2512064"/>
                <a:ext cx="1688102" cy="598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oppins" panose="00000500000000000000" pitchFamily="2" charset="0"/>
                    <a:cs typeface="Poppins" panose="00000500000000000000" pitchFamily="2" charset="0"/>
                  </a:rPr>
                  <a:t>Inventory Value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BBF6CC4-10CA-6C7F-8ED3-4F5F37CA8A68}"/>
                </a:ext>
              </a:extLst>
            </p:cNvPr>
            <p:cNvGrpSpPr/>
            <p:nvPr/>
          </p:nvGrpSpPr>
          <p:grpSpPr>
            <a:xfrm>
              <a:off x="10700673" y="1603946"/>
              <a:ext cx="822785" cy="688424"/>
              <a:chOff x="10566002" y="2051887"/>
              <a:chExt cx="977212" cy="796912"/>
            </a:xfrm>
          </p:grpSpPr>
          <p:pic>
            <p:nvPicPr>
              <p:cNvPr id="16" name="Graphic 15" descr="Office worker female with solid fill">
                <a:extLst>
                  <a:ext uri="{FF2B5EF4-FFF2-40B4-BE49-F238E27FC236}">
                    <a16:creationId xmlns:a16="http://schemas.microsoft.com/office/drawing/2014/main" id="{F6B0972A-6F69-2E7C-F368-62AE9677B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566002" y="2051887"/>
                <a:ext cx="664573" cy="664573"/>
              </a:xfrm>
              <a:prstGeom prst="rect">
                <a:avLst/>
              </a:prstGeom>
            </p:spPr>
          </p:pic>
          <p:pic>
            <p:nvPicPr>
              <p:cNvPr id="18" name="Graphic 17" descr="Office worker male with solid fill">
                <a:extLst>
                  <a:ext uri="{FF2B5EF4-FFF2-40B4-BE49-F238E27FC236}">
                    <a16:creationId xmlns:a16="http://schemas.microsoft.com/office/drawing/2014/main" id="{D11463FF-0896-2CBE-8E00-3E635CED2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878641" y="2184226"/>
                <a:ext cx="664573" cy="664573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11B8A73-84C9-C489-6A77-53E06C6E4884}"/>
                </a:ext>
              </a:extLst>
            </p:cNvPr>
            <p:cNvGrpSpPr/>
            <p:nvPr/>
          </p:nvGrpSpPr>
          <p:grpSpPr>
            <a:xfrm>
              <a:off x="9304041" y="3494630"/>
              <a:ext cx="795094" cy="630426"/>
              <a:chOff x="9313746" y="3303969"/>
              <a:chExt cx="992695" cy="692198"/>
            </a:xfrm>
          </p:grpSpPr>
          <p:pic>
            <p:nvPicPr>
              <p:cNvPr id="12" name="Graphic 11" descr="Construction worker female with solid fill">
                <a:extLst>
                  <a:ext uri="{FF2B5EF4-FFF2-40B4-BE49-F238E27FC236}">
                    <a16:creationId xmlns:a16="http://schemas.microsoft.com/office/drawing/2014/main" id="{8E140062-67D5-B1E6-07FC-F0BFB6801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313746" y="3303969"/>
                <a:ext cx="692198" cy="692198"/>
              </a:xfrm>
              <a:prstGeom prst="rect">
                <a:avLst/>
              </a:prstGeom>
            </p:spPr>
          </p:pic>
          <p:pic>
            <p:nvPicPr>
              <p:cNvPr id="14" name="Graphic 13" descr="Construction worker male with solid fill">
                <a:extLst>
                  <a:ext uri="{FF2B5EF4-FFF2-40B4-BE49-F238E27FC236}">
                    <a16:creationId xmlns:a16="http://schemas.microsoft.com/office/drawing/2014/main" id="{691C53AA-480F-C255-CCAE-4B72F2A7E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667587" y="3357313"/>
                <a:ext cx="638854" cy="638854"/>
              </a:xfrm>
              <a:prstGeom prst="rect">
                <a:avLst/>
              </a:prstGeom>
            </p:spPr>
          </p:pic>
        </p:grpSp>
        <p:pic>
          <p:nvPicPr>
            <p:cNvPr id="17" name="Graphic 16" descr="Handshake outline">
              <a:extLst>
                <a:ext uri="{FF2B5EF4-FFF2-40B4-BE49-F238E27FC236}">
                  <a16:creationId xmlns:a16="http://schemas.microsoft.com/office/drawing/2014/main" id="{5D852C03-AE02-749D-13F7-2A6B5A166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235266" y="3070334"/>
              <a:ext cx="641910" cy="64191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4BF3CF-4119-E919-64C4-468C957C44D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4683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36F1E-083E-57EE-B483-0E9EDABAE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3" y="164814"/>
            <a:ext cx="9601121" cy="669020"/>
          </a:xfrm>
        </p:spPr>
        <p:txBody>
          <a:bodyPr/>
          <a:lstStyle/>
          <a:p>
            <a:r>
              <a:rPr lang="en-US"/>
              <a:t>Map Operational Processes to Posting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0BC1-466F-55B2-BE6F-BE2B700C1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844" y="1114391"/>
            <a:ext cx="9158039" cy="4949058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For each step in the operational process, review voucher transactions to map posting types to operational steps</a:t>
            </a:r>
          </a:p>
          <a:p>
            <a:pPr lvl="3"/>
            <a:r>
              <a:rPr lang="en-US" sz="1400"/>
              <a:t>Note: Not all steps in inventory transactions produce vouchers, such as starting a production order</a:t>
            </a:r>
          </a:p>
          <a:p>
            <a:pPr lvl="3"/>
            <a:endParaRPr lang="en-US" sz="1400"/>
          </a:p>
          <a:p>
            <a:pPr marL="0" lvl="1" indent="0">
              <a:buNone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BF3CF-4119-E919-64C4-468C957C44D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4293046-7450-9AD8-80DC-D93479ED0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883" y="914022"/>
            <a:ext cx="2615117" cy="185250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FD62FB-7157-3EB3-6D9B-02E85B8E0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04" b="13"/>
          <a:stretch/>
        </p:blipFill>
        <p:spPr>
          <a:xfrm>
            <a:off x="2785622" y="2769834"/>
            <a:ext cx="5967853" cy="355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5325"/>
      </p:ext>
    </p:extLst>
  </p:cSld>
  <p:clrMapOvr>
    <a:masterClrMapping/>
  </p:clrMapOvr>
  <p:transition spd="slow"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36F1E-083E-57EE-B483-0E9EDABAE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3" y="164814"/>
            <a:ext cx="9601121" cy="584775"/>
          </a:xfrm>
        </p:spPr>
        <p:txBody>
          <a:bodyPr/>
          <a:lstStyle/>
          <a:p>
            <a:r>
              <a:rPr lang="en-US"/>
              <a:t>Validate Financial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0BC1-466F-55B2-BE6F-BE2B700C1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844" y="1114391"/>
            <a:ext cx="9158039" cy="5304164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How do I determine if posting types are correct?</a:t>
            </a:r>
          </a:p>
          <a:p>
            <a:pPr lvl="2"/>
            <a:r>
              <a:rPr lang="en-US" sz="1600"/>
              <a:t>At the completion of the operational process, do the balances end in the intended accounts and make sense?</a:t>
            </a:r>
          </a:p>
          <a:p>
            <a:pPr lvl="2"/>
            <a:endParaRPr lang="en-US" sz="1600"/>
          </a:p>
          <a:p>
            <a:pPr lvl="2"/>
            <a:endParaRPr lang="en-US" sz="1600"/>
          </a:p>
          <a:p>
            <a:pPr lvl="2"/>
            <a:endParaRPr lang="en-US" sz="1600"/>
          </a:p>
          <a:p>
            <a:pPr lvl="2"/>
            <a:endParaRPr lang="en-US" sz="1600"/>
          </a:p>
          <a:p>
            <a:pPr lvl="2"/>
            <a:endParaRPr lang="en-US" sz="1600"/>
          </a:p>
          <a:p>
            <a:pPr lvl="2"/>
            <a:endParaRPr lang="en-US" sz="1600"/>
          </a:p>
          <a:p>
            <a:pPr lvl="2"/>
            <a:endParaRPr lang="en-US" sz="1600"/>
          </a:p>
          <a:p>
            <a:pPr lvl="2"/>
            <a:endParaRPr lang="en-US" sz="1600"/>
          </a:p>
          <a:p>
            <a:pPr lvl="2"/>
            <a:endParaRPr lang="en-US" sz="1600"/>
          </a:p>
          <a:p>
            <a:pPr lvl="2"/>
            <a:endParaRPr lang="en-US" sz="1600"/>
          </a:p>
          <a:p>
            <a:endParaRPr lang="en-US" sz="24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BF3CF-4119-E919-64C4-468C957C44D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721F0-6501-8791-66F9-A7F5E8F03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883" y="914022"/>
            <a:ext cx="2615117" cy="1852503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AEB4D3D-FB8B-27A1-39F5-F37E846E9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75605"/>
              </p:ext>
            </p:extLst>
          </p:nvPr>
        </p:nvGraphicFramePr>
        <p:xfrm>
          <a:off x="5743365" y="3091464"/>
          <a:ext cx="6279953" cy="2234766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790687">
                  <a:extLst>
                    <a:ext uri="{9D8B030D-6E8A-4147-A177-3AD203B41FA5}">
                      <a16:colId xmlns:a16="http://schemas.microsoft.com/office/drawing/2014/main" val="2263736699"/>
                    </a:ext>
                  </a:extLst>
                </a:gridCol>
                <a:gridCol w="2897618">
                  <a:extLst>
                    <a:ext uri="{9D8B030D-6E8A-4147-A177-3AD203B41FA5}">
                      <a16:colId xmlns:a16="http://schemas.microsoft.com/office/drawing/2014/main" val="1093762636"/>
                    </a:ext>
                  </a:extLst>
                </a:gridCol>
                <a:gridCol w="1591648">
                  <a:extLst>
                    <a:ext uri="{9D8B030D-6E8A-4147-A177-3AD203B41FA5}">
                      <a16:colId xmlns:a16="http://schemas.microsoft.com/office/drawing/2014/main" val="205610256"/>
                    </a:ext>
                  </a:extLst>
                </a:gridCol>
              </a:tblGrid>
              <a:tr h="372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Ledger account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Account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Sum of Amount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35771"/>
                  </a:ext>
                </a:extLst>
              </a:tr>
              <a:tr h="372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Raw Materials 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(5.10)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204142"/>
                  </a:ext>
                </a:extLst>
              </a:tr>
              <a:tr h="374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Finished Goods 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  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1826779"/>
                  </a:ext>
                </a:extLst>
              </a:tr>
              <a:tr h="372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Production WIP-Clearing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2.46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000097"/>
                  </a:ext>
                </a:extLst>
              </a:tr>
              <a:tr h="372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Production WIP-Materials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  5.10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6689015"/>
                  </a:ext>
                </a:extLst>
              </a:tr>
              <a:tr h="372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Absorbed Indirect Labor 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(2.46)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79709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84EA2DD-65BA-D7CC-DF49-E2ABD18A7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691553"/>
              </p:ext>
            </p:extLst>
          </p:nvPr>
        </p:nvGraphicFramePr>
        <p:xfrm>
          <a:off x="248094" y="3091464"/>
          <a:ext cx="5202795" cy="110490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483543">
                  <a:extLst>
                    <a:ext uri="{9D8B030D-6E8A-4147-A177-3AD203B41FA5}">
                      <a16:colId xmlns:a16="http://schemas.microsoft.com/office/drawing/2014/main" val="2263736699"/>
                    </a:ext>
                  </a:extLst>
                </a:gridCol>
                <a:gridCol w="2400609">
                  <a:extLst>
                    <a:ext uri="{9D8B030D-6E8A-4147-A177-3AD203B41FA5}">
                      <a16:colId xmlns:a16="http://schemas.microsoft.com/office/drawing/2014/main" val="1093762636"/>
                    </a:ext>
                  </a:extLst>
                </a:gridCol>
                <a:gridCol w="1318643">
                  <a:extLst>
                    <a:ext uri="{9D8B030D-6E8A-4147-A177-3AD203B41FA5}">
                      <a16:colId xmlns:a16="http://schemas.microsoft.com/office/drawing/2014/main" val="20561025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Ledger account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Account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Debit or Credit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35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Raw Materials 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Credit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204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Finished Goods 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Debit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1826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Absorbed Indirect Labor 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Credit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79709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E717B5B1-67B1-5F96-0180-3C727CA216D2}"/>
              </a:ext>
            </a:extLst>
          </p:cNvPr>
          <p:cNvSpPr txBox="1"/>
          <p:nvPr/>
        </p:nvSpPr>
        <p:spPr>
          <a:xfrm>
            <a:off x="967305" y="2722132"/>
            <a:ext cx="376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Poppins SemiBold" panose="00000700000000000000" pitchFamily="2" charset="0"/>
                <a:cs typeface="Poppins SemiBold" panose="00000700000000000000" pitchFamily="2" charset="0"/>
              </a:rPr>
              <a:t>Accounts Intended by Finance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7A447C-1AE6-5546-9559-79AD07626DFA}"/>
              </a:ext>
            </a:extLst>
          </p:cNvPr>
          <p:cNvSpPr txBox="1"/>
          <p:nvPr/>
        </p:nvSpPr>
        <p:spPr>
          <a:xfrm>
            <a:off x="7311994" y="2722132"/>
            <a:ext cx="314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Poppins SemiBold" panose="00000700000000000000" pitchFamily="2" charset="0"/>
                <a:cs typeface="Poppins SemiBold" panose="00000700000000000000" pitchFamily="2" charset="0"/>
              </a:rPr>
              <a:t>Actual Results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A7DC1E1-F108-5960-DCE3-43E051D51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67727"/>
              </p:ext>
            </p:extLst>
          </p:nvPr>
        </p:nvGraphicFramePr>
        <p:xfrm>
          <a:off x="5743365" y="3091464"/>
          <a:ext cx="6279953" cy="2232738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790687">
                  <a:extLst>
                    <a:ext uri="{9D8B030D-6E8A-4147-A177-3AD203B41FA5}">
                      <a16:colId xmlns:a16="http://schemas.microsoft.com/office/drawing/2014/main" val="2263736699"/>
                    </a:ext>
                  </a:extLst>
                </a:gridCol>
                <a:gridCol w="2897618">
                  <a:extLst>
                    <a:ext uri="{9D8B030D-6E8A-4147-A177-3AD203B41FA5}">
                      <a16:colId xmlns:a16="http://schemas.microsoft.com/office/drawing/2014/main" val="1093762636"/>
                    </a:ext>
                  </a:extLst>
                </a:gridCol>
                <a:gridCol w="1591648">
                  <a:extLst>
                    <a:ext uri="{9D8B030D-6E8A-4147-A177-3AD203B41FA5}">
                      <a16:colId xmlns:a16="http://schemas.microsoft.com/office/drawing/2014/main" val="205610256"/>
                    </a:ext>
                  </a:extLst>
                </a:gridCol>
              </a:tblGrid>
              <a:tr h="372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Ledger account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Account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Sum of Amount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35771"/>
                  </a:ext>
                </a:extLst>
              </a:tr>
              <a:tr h="372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Raw Materials 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(5.10)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204142"/>
                  </a:ext>
                </a:extLst>
              </a:tr>
              <a:tr h="372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Finished Goods 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  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26779"/>
                  </a:ext>
                </a:extLst>
              </a:tr>
              <a:tr h="372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Production WIP-Clearing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000097"/>
                  </a:ext>
                </a:extLst>
              </a:tr>
              <a:tr h="372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Production WIP-Materials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  5.10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689015"/>
                  </a:ext>
                </a:extLst>
              </a:tr>
              <a:tr h="372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Absorbed Indirect Labor 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(2.46)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79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1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36F1E-083E-57EE-B483-0E9EDABAE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3" y="164814"/>
            <a:ext cx="9601121" cy="584775"/>
          </a:xfrm>
        </p:spPr>
        <p:txBody>
          <a:bodyPr/>
          <a:lstStyle/>
          <a:p>
            <a:r>
              <a:rPr lang="en-US"/>
              <a:t>Validate Financial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0BC1-466F-55B2-BE6F-BE2B700C1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844" y="1118751"/>
            <a:ext cx="9158039" cy="5139014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How do I analyze posting type mapping for each step?</a:t>
            </a:r>
          </a:p>
          <a:p>
            <a:pPr lvl="2"/>
            <a:r>
              <a:rPr lang="en-US" sz="1600"/>
              <a:t>At the end of each operational step, do the balances end in the intended accounts and make sense?</a:t>
            </a:r>
          </a:p>
          <a:p>
            <a:pPr lvl="2"/>
            <a:r>
              <a:rPr lang="en-US" sz="1600"/>
              <a:t>There are a variety of ways and methods to review and analyze operational step mapping to GL accounts</a:t>
            </a:r>
            <a:endParaRPr lang="en-US" sz="2400" b="1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BF3CF-4119-E919-64C4-468C957C44D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721F0-6501-8791-66F9-A7F5E8F03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883" y="914022"/>
            <a:ext cx="2615117" cy="1852503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46D01E-9CA8-50EF-3DB2-74BA6E444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492873"/>
              </p:ext>
            </p:extLst>
          </p:nvPr>
        </p:nvGraphicFramePr>
        <p:xfrm>
          <a:off x="82461" y="335843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140100 - Raw Materials Inventory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A1B0B8A-6D27-B5D4-5337-20F2A1ADC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57564"/>
              </p:ext>
            </p:extLst>
          </p:nvPr>
        </p:nvGraphicFramePr>
        <p:xfrm>
          <a:off x="3111603" y="3358429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140200 - Finished Goods Inventory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6F783B3-FACA-2C2A-F4FD-4C2A8A7BE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33007"/>
              </p:ext>
            </p:extLst>
          </p:nvPr>
        </p:nvGraphicFramePr>
        <p:xfrm>
          <a:off x="6236577" y="3363666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150100 - Production WIP-Clearing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B9A37EF-5B6E-0D10-B355-B705988B1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64980"/>
              </p:ext>
            </p:extLst>
          </p:nvPr>
        </p:nvGraphicFramePr>
        <p:xfrm>
          <a:off x="51969" y="466764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150150 - Production WIP-Materials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382AB7A-69DA-2E88-BB04-7A27B9B1D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621390"/>
              </p:ext>
            </p:extLst>
          </p:nvPr>
        </p:nvGraphicFramePr>
        <p:xfrm>
          <a:off x="3070372" y="4680877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150200 - Production WIP-Labor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56A716A-4453-C250-19AF-7005584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533205"/>
              </p:ext>
            </p:extLst>
          </p:nvPr>
        </p:nvGraphicFramePr>
        <p:xfrm>
          <a:off x="6215962" y="4683096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160100 - WIP - Labor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35A7FC8-0736-F1AA-49BE-C385D4293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46429"/>
              </p:ext>
            </p:extLst>
          </p:nvPr>
        </p:nvGraphicFramePr>
        <p:xfrm>
          <a:off x="9265719" y="367502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600522 - Absorbed Indirect Labor Cost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1D16B81-ABFD-1A62-3409-A90DE72F4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55259"/>
              </p:ext>
            </p:extLst>
          </p:nvPr>
        </p:nvGraphicFramePr>
        <p:xfrm>
          <a:off x="82461" y="335843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140100 - Raw Materials Inventory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Picking List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5C12B2F-51EE-6006-675C-D2FE5746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76694"/>
              </p:ext>
            </p:extLst>
          </p:nvPr>
        </p:nvGraphicFramePr>
        <p:xfrm>
          <a:off x="51969" y="466764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150150 - Production WIP-Materials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Picking List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0B84157-9019-2774-1873-6083520C1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82633"/>
              </p:ext>
            </p:extLst>
          </p:nvPr>
        </p:nvGraphicFramePr>
        <p:xfrm>
          <a:off x="3070372" y="4680877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150200 - Production WIP-Labor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Route Card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9BD582C-35ED-6073-C032-0CC9C1795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08318"/>
              </p:ext>
            </p:extLst>
          </p:nvPr>
        </p:nvGraphicFramePr>
        <p:xfrm>
          <a:off x="6215962" y="4683096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160100 - WIP - Labor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Route Card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7AB531-7906-8571-AFFA-EA31C5DC4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41234"/>
              </p:ext>
            </p:extLst>
          </p:nvPr>
        </p:nvGraphicFramePr>
        <p:xfrm>
          <a:off x="6215962" y="4683096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160100 - WIP - Labor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Route Card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Route Card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18CE2167-F6A8-6B54-C27B-9E3EFD37B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74374"/>
              </p:ext>
            </p:extLst>
          </p:nvPr>
        </p:nvGraphicFramePr>
        <p:xfrm>
          <a:off x="51969" y="466764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150150 - Production WIP-Materials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Picking List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19.90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32A7D12A-E46A-D139-4DEC-A0B678AC6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17246"/>
              </p:ext>
            </p:extLst>
          </p:nvPr>
        </p:nvGraphicFramePr>
        <p:xfrm>
          <a:off x="3111603" y="3358429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140200 - Finished Goods Inventory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CECDC76-A845-892D-A448-50780F45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93243"/>
              </p:ext>
            </p:extLst>
          </p:nvPr>
        </p:nvGraphicFramePr>
        <p:xfrm>
          <a:off x="82461" y="335843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140100 - Raw Materials Inventory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Picking List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D932EE1-C338-094A-EDC7-E7DB3D3B6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620181"/>
              </p:ext>
            </p:extLst>
          </p:nvPr>
        </p:nvGraphicFramePr>
        <p:xfrm>
          <a:off x="82461" y="335843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140100 - Raw Materials Inventory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Picking List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2EDB138D-92C1-1EC2-6D15-B613753D3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44501"/>
              </p:ext>
            </p:extLst>
          </p:nvPr>
        </p:nvGraphicFramePr>
        <p:xfrm>
          <a:off x="6236577" y="3363666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150100 - Production WIP-Clearing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BF0601B4-1F2A-3CA9-21E0-49FF71BD2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79594"/>
              </p:ext>
            </p:extLst>
          </p:nvPr>
        </p:nvGraphicFramePr>
        <p:xfrm>
          <a:off x="6236577" y="3363666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150100 - Production WIP-Clearing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679BF16-CD78-569C-E350-71BF32B35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12562"/>
              </p:ext>
            </p:extLst>
          </p:nvPr>
        </p:nvGraphicFramePr>
        <p:xfrm>
          <a:off x="51969" y="466764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150150 - Production WIP-Materials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Picking List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B85D1075-4DA7-C351-E693-501421571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4549"/>
              </p:ext>
            </p:extLst>
          </p:nvPr>
        </p:nvGraphicFramePr>
        <p:xfrm>
          <a:off x="51969" y="466764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150150 - Production WIP-Materials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Picking List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A0A8758E-CE81-3BD7-8059-FBF1B144E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43776"/>
              </p:ext>
            </p:extLst>
          </p:nvPr>
        </p:nvGraphicFramePr>
        <p:xfrm>
          <a:off x="51969" y="466764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150150 - Production WIP-Materials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Picking List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7FE65362-11CC-85B3-3353-B6884F5D4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48314"/>
              </p:ext>
            </p:extLst>
          </p:nvPr>
        </p:nvGraphicFramePr>
        <p:xfrm>
          <a:off x="3070372" y="4680877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150200 - Production WIP-Labor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Route Card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8288DF2A-163B-4002-5B42-FFD3A22F8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19032"/>
              </p:ext>
            </p:extLst>
          </p:nvPr>
        </p:nvGraphicFramePr>
        <p:xfrm>
          <a:off x="6236577" y="3363666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150100 - Production WIP-Clearing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7.56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026AB6D3-FAB0-0E35-DA6E-1662A5EAA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96160"/>
              </p:ext>
            </p:extLst>
          </p:nvPr>
        </p:nvGraphicFramePr>
        <p:xfrm>
          <a:off x="3111603" y="3358429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140200 - Finished Goods Inventory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9B622F1E-0EFF-12AC-153B-371C2B9C8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57133"/>
              </p:ext>
            </p:extLst>
          </p:nvPr>
        </p:nvGraphicFramePr>
        <p:xfrm>
          <a:off x="9265719" y="367502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600522 - Absorbed Indirect Labor Cost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2C21C395-C192-9C47-6496-064E64A5A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59067"/>
              </p:ext>
            </p:extLst>
          </p:nvPr>
        </p:nvGraphicFramePr>
        <p:xfrm>
          <a:off x="6215962" y="4683096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160100 - WIP - Labor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Route Card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Route Card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D86207D-76C3-3595-960C-26BBAD1AB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21942"/>
              </p:ext>
            </p:extLst>
          </p:nvPr>
        </p:nvGraphicFramePr>
        <p:xfrm>
          <a:off x="9265719" y="367502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600522 - Absorbed Indirect Labor Cost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E150D98E-A80D-BEEC-E9AE-F44188B9E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52199"/>
              </p:ext>
            </p:extLst>
          </p:nvPr>
        </p:nvGraphicFramePr>
        <p:xfrm>
          <a:off x="6215962" y="4683096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160100 - WIP - Labor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Route Card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0.83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Route Card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10497EAC-6485-FD25-CDE3-CC1844C08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81571"/>
              </p:ext>
            </p:extLst>
          </p:nvPr>
        </p:nvGraphicFramePr>
        <p:xfrm>
          <a:off x="3111603" y="3358429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140200 - Finished Goods Inventory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EAA4EA8-E3D1-D815-8DD2-6F220A1AD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611832"/>
              </p:ext>
            </p:extLst>
          </p:nvPr>
        </p:nvGraphicFramePr>
        <p:xfrm>
          <a:off x="6236577" y="3363666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150100 - Production WIP-Clearing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7.56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2B5814B4-11C3-C5D5-E161-94D801B5E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45898"/>
              </p:ext>
            </p:extLst>
          </p:nvPr>
        </p:nvGraphicFramePr>
        <p:xfrm>
          <a:off x="51969" y="4667640"/>
          <a:ext cx="2850212" cy="10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832">
                  <a:extLst>
                    <a:ext uri="{9D8B030D-6E8A-4147-A177-3AD203B41FA5}">
                      <a16:colId xmlns:a16="http://schemas.microsoft.com/office/drawing/2014/main" val="4213335420"/>
                    </a:ext>
                  </a:extLst>
                </a:gridCol>
                <a:gridCol w="443310">
                  <a:extLst>
                    <a:ext uri="{9D8B030D-6E8A-4147-A177-3AD203B41FA5}">
                      <a16:colId xmlns:a16="http://schemas.microsoft.com/office/drawing/2014/main" val="3841683123"/>
                    </a:ext>
                  </a:extLst>
                </a:gridCol>
                <a:gridCol w="480880">
                  <a:extLst>
                    <a:ext uri="{9D8B030D-6E8A-4147-A177-3AD203B41FA5}">
                      <a16:colId xmlns:a16="http://schemas.microsoft.com/office/drawing/2014/main" val="1510223827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843426944"/>
                    </a:ext>
                  </a:extLst>
                </a:gridCol>
              </a:tblGrid>
              <a:tr h="2810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150150 - Production WIP-Materials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150150 - 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169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Picking List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RAF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150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042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499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0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5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36F1E-083E-57EE-B483-0E9EDABAE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3" y="164814"/>
            <a:ext cx="9601121" cy="584775"/>
          </a:xfrm>
        </p:spPr>
        <p:txBody>
          <a:bodyPr/>
          <a:lstStyle/>
          <a:p>
            <a:r>
              <a:rPr lang="en-US"/>
              <a:t>Update Posting Types to Align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0BC1-466F-55B2-BE6F-BE2B700C1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7231"/>
            <a:ext cx="11277600" cy="5139014"/>
          </a:xfrm>
        </p:spPr>
        <p:txBody>
          <a:bodyPr/>
          <a:lstStyle/>
          <a:p>
            <a:endParaRPr lang="en-US" sz="2400">
              <a:highlight>
                <a:srgbClr val="FFFF00"/>
              </a:highlight>
            </a:endParaRPr>
          </a:p>
          <a:p>
            <a:endParaRPr lang="en-US" sz="24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BF3CF-4119-E919-64C4-468C957C44D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C261B-2F97-4C56-F417-D50F136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883" y="914022"/>
            <a:ext cx="2615117" cy="185250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D85786-B38B-449C-4FEF-47DF48317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13259"/>
              </p:ext>
            </p:extLst>
          </p:nvPr>
        </p:nvGraphicFramePr>
        <p:xfrm>
          <a:off x="126750" y="1087230"/>
          <a:ext cx="8910719" cy="44968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66607">
                  <a:extLst>
                    <a:ext uri="{9D8B030D-6E8A-4147-A177-3AD203B41FA5}">
                      <a16:colId xmlns:a16="http://schemas.microsoft.com/office/drawing/2014/main" val="2284043895"/>
                    </a:ext>
                  </a:extLst>
                </a:gridCol>
                <a:gridCol w="797427">
                  <a:extLst>
                    <a:ext uri="{9D8B030D-6E8A-4147-A177-3AD203B41FA5}">
                      <a16:colId xmlns:a16="http://schemas.microsoft.com/office/drawing/2014/main" val="613808277"/>
                    </a:ext>
                  </a:extLst>
                </a:gridCol>
                <a:gridCol w="2080005">
                  <a:extLst>
                    <a:ext uri="{9D8B030D-6E8A-4147-A177-3AD203B41FA5}">
                      <a16:colId xmlns:a16="http://schemas.microsoft.com/office/drawing/2014/main" val="166483580"/>
                    </a:ext>
                  </a:extLst>
                </a:gridCol>
                <a:gridCol w="888892">
                  <a:extLst>
                    <a:ext uri="{9D8B030D-6E8A-4147-A177-3AD203B41FA5}">
                      <a16:colId xmlns:a16="http://schemas.microsoft.com/office/drawing/2014/main" val="3337007607"/>
                    </a:ext>
                  </a:extLst>
                </a:gridCol>
                <a:gridCol w="3777788">
                  <a:extLst>
                    <a:ext uri="{9D8B030D-6E8A-4147-A177-3AD203B41FA5}">
                      <a16:colId xmlns:a16="http://schemas.microsoft.com/office/drawing/2014/main" val="223918768"/>
                    </a:ext>
                  </a:extLst>
                </a:gridCol>
              </a:tblGrid>
              <a:tr h="472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Step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Ledger </a:t>
                      </a:r>
                      <a:b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account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Account Name 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Amount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Posting type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7082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Picking List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Raw Materials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(5.10)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956425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Picking List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136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Route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manufacturing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37661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Route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(1.63)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87761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Route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(0.83)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5894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Report as Finished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(25.00)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54426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Report as Finished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Finished Goods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9679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Raw Materials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2816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Raw Materials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(5.10)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Cost of materials consumed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12249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WIP-Clearing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(7.56)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Manufactured cost,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26797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WIP-Clearing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Cost of manufacturing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11429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(5.10)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07717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64655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Cost of materials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7382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(2.46)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manufacturing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51356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WIP-Clearing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7.56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Manufactured cost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115365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Finished Goods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(25.00)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4839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Absorbed Indirect Labor Cost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(1.63)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9863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706343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Absorbed Indirect Labor Cost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(0.83)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49832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0.83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0522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A9C5AA3-BE02-B6EA-961A-066BB64AA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1258"/>
              </p:ext>
            </p:extLst>
          </p:nvPr>
        </p:nvGraphicFramePr>
        <p:xfrm>
          <a:off x="126750" y="1087230"/>
          <a:ext cx="8910719" cy="44968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66607">
                  <a:extLst>
                    <a:ext uri="{9D8B030D-6E8A-4147-A177-3AD203B41FA5}">
                      <a16:colId xmlns:a16="http://schemas.microsoft.com/office/drawing/2014/main" val="2284043895"/>
                    </a:ext>
                  </a:extLst>
                </a:gridCol>
                <a:gridCol w="797427">
                  <a:extLst>
                    <a:ext uri="{9D8B030D-6E8A-4147-A177-3AD203B41FA5}">
                      <a16:colId xmlns:a16="http://schemas.microsoft.com/office/drawing/2014/main" val="613808277"/>
                    </a:ext>
                  </a:extLst>
                </a:gridCol>
                <a:gridCol w="2080005">
                  <a:extLst>
                    <a:ext uri="{9D8B030D-6E8A-4147-A177-3AD203B41FA5}">
                      <a16:colId xmlns:a16="http://schemas.microsoft.com/office/drawing/2014/main" val="166483580"/>
                    </a:ext>
                  </a:extLst>
                </a:gridCol>
                <a:gridCol w="888892">
                  <a:extLst>
                    <a:ext uri="{9D8B030D-6E8A-4147-A177-3AD203B41FA5}">
                      <a16:colId xmlns:a16="http://schemas.microsoft.com/office/drawing/2014/main" val="3337007607"/>
                    </a:ext>
                  </a:extLst>
                </a:gridCol>
                <a:gridCol w="3777788">
                  <a:extLst>
                    <a:ext uri="{9D8B030D-6E8A-4147-A177-3AD203B41FA5}">
                      <a16:colId xmlns:a16="http://schemas.microsoft.com/office/drawing/2014/main" val="223918768"/>
                    </a:ext>
                  </a:extLst>
                </a:gridCol>
              </a:tblGrid>
              <a:tr h="472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Step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Ledger </a:t>
                      </a:r>
                      <a:b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account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Account Name 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Amount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Posting type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7082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Picking List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Raw Materials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(5.10)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956425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Picking List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136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Route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manufacturing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37661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Route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(1.63)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87761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Route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(0.83)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5894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Report as Finished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(25.00)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54426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Report as Finished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Finished Goods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9679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Raw Materials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2816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Raw Materials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(5.10)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Cost of materials consumed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12249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WIP-Clearing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(7.56)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Manufactured cost, WIP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26797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WIP-Clearing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Cost of manufacturing consumed, WIP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11429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(5.10)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07717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64655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Cost of materials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7382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(2.46)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manufacturing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51356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WIP-Clearing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7.56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Manufactured cost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115365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Finished Goods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(25.00)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4839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Absorbed Indirect Labor Cost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(1.63)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9863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706343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Absorbed Indirect Labor Cost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(0.83)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49832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0.83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05228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16FB137-ED5D-92FC-A98E-67146D75F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178070"/>
              </p:ext>
            </p:extLst>
          </p:nvPr>
        </p:nvGraphicFramePr>
        <p:xfrm>
          <a:off x="126750" y="1087230"/>
          <a:ext cx="8910719" cy="44968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66607">
                  <a:extLst>
                    <a:ext uri="{9D8B030D-6E8A-4147-A177-3AD203B41FA5}">
                      <a16:colId xmlns:a16="http://schemas.microsoft.com/office/drawing/2014/main" val="2284043895"/>
                    </a:ext>
                  </a:extLst>
                </a:gridCol>
                <a:gridCol w="797427">
                  <a:extLst>
                    <a:ext uri="{9D8B030D-6E8A-4147-A177-3AD203B41FA5}">
                      <a16:colId xmlns:a16="http://schemas.microsoft.com/office/drawing/2014/main" val="613808277"/>
                    </a:ext>
                  </a:extLst>
                </a:gridCol>
                <a:gridCol w="2080005">
                  <a:extLst>
                    <a:ext uri="{9D8B030D-6E8A-4147-A177-3AD203B41FA5}">
                      <a16:colId xmlns:a16="http://schemas.microsoft.com/office/drawing/2014/main" val="166483580"/>
                    </a:ext>
                  </a:extLst>
                </a:gridCol>
                <a:gridCol w="888892">
                  <a:extLst>
                    <a:ext uri="{9D8B030D-6E8A-4147-A177-3AD203B41FA5}">
                      <a16:colId xmlns:a16="http://schemas.microsoft.com/office/drawing/2014/main" val="3337007607"/>
                    </a:ext>
                  </a:extLst>
                </a:gridCol>
                <a:gridCol w="3777788">
                  <a:extLst>
                    <a:ext uri="{9D8B030D-6E8A-4147-A177-3AD203B41FA5}">
                      <a16:colId xmlns:a16="http://schemas.microsoft.com/office/drawing/2014/main" val="223918768"/>
                    </a:ext>
                  </a:extLst>
                </a:gridCol>
              </a:tblGrid>
              <a:tr h="472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Step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Ledger </a:t>
                      </a:r>
                      <a:b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account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Account Name 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Amount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Posting type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7082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Picking List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Raw Materials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(5.10)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956425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Picking List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136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Route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manufacturing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37661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Route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(1.63)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87761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Post Route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(0.83)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5894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Report as Finished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(25.00)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54426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Report as Finished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Finished Goods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9679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Raw Materials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2816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Raw Materials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(5.10)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Cost of materials consumed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12249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(7.56)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Manufactured cost, WIP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26797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2.46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Cost of manufacturing consumed, WIP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11429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(5.10)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materials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07717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64655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WIP-Materials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Cost of materials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7382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Production WIP-Labor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(2.46)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cost of manufacturing consumed,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51356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Finished Goods Inventory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7.56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Manufactured cost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115365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Finished Goods Inventory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(25.00)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manufactured cost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48394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Absorbed Indirect Labor Cost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(1.63)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98630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1.63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706343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Absorbed Indirect Labor Cost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(0.83)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49832"/>
                  </a:ext>
                </a:extLst>
              </a:tr>
              <a:tr h="19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WIP - Labor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0.83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Estimated manufacturing cost absorbed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258" marR="9258" marT="925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05228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BC2F7EB-BC26-C111-5629-A4D7D0EC0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73866"/>
              </p:ext>
            </p:extLst>
          </p:nvPr>
        </p:nvGraphicFramePr>
        <p:xfrm>
          <a:off x="8724522" y="3656738"/>
          <a:ext cx="3467478" cy="241363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653005">
                  <a:extLst>
                    <a:ext uri="{9D8B030D-6E8A-4147-A177-3AD203B41FA5}">
                      <a16:colId xmlns:a16="http://schemas.microsoft.com/office/drawing/2014/main" val="2933040553"/>
                    </a:ext>
                  </a:extLst>
                </a:gridCol>
                <a:gridCol w="2105061">
                  <a:extLst>
                    <a:ext uri="{9D8B030D-6E8A-4147-A177-3AD203B41FA5}">
                      <a16:colId xmlns:a16="http://schemas.microsoft.com/office/drawing/2014/main" val="943950983"/>
                    </a:ext>
                  </a:extLst>
                </a:gridCol>
                <a:gridCol w="709412">
                  <a:extLst>
                    <a:ext uri="{9D8B030D-6E8A-4147-A177-3AD203B41FA5}">
                      <a16:colId xmlns:a16="http://schemas.microsoft.com/office/drawing/2014/main" val="1054974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Ledger </a:t>
                      </a:r>
                      <a:b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account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Account 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Sum of Amount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330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Raw Materials Inventory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(5.10)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6962682"/>
                  </a:ext>
                </a:extLst>
              </a:tr>
              <a:tr h="205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Finished Goods Inventory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  7.56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70632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Production WIP-Materials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  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3769066"/>
                  </a:ext>
                </a:extLst>
              </a:tr>
              <a:tr h="205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Production WIP-Labor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       0.00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4425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160100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WIP - Labor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6041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Absorbed Indirect Labor Cost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         (2.46)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279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18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36F1E-083E-57EE-B483-0E9EDABAE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3" y="164814"/>
            <a:ext cx="9601121" cy="584775"/>
          </a:xfrm>
        </p:spPr>
        <p:txBody>
          <a:bodyPr/>
          <a:lstStyle/>
          <a:p>
            <a:r>
              <a:rPr lang="en-US"/>
              <a:t>Corrections to Posting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0BC1-466F-55B2-BE6F-BE2B700C1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844" y="1114391"/>
            <a:ext cx="11277600" cy="5139014"/>
          </a:xfrm>
        </p:spPr>
        <p:txBody>
          <a:bodyPr/>
          <a:lstStyle/>
          <a:p>
            <a:pPr marL="0" indent="0">
              <a:buNone/>
            </a:pPr>
            <a:r>
              <a:rPr lang="en-US" sz="3200">
                <a:latin typeface="Poppins SemiBold" panose="00000700000000000000" pitchFamily="2" charset="0"/>
                <a:cs typeface="Poppins SemiBold" panose="00000700000000000000" pitchFamily="2" charset="0"/>
              </a:rPr>
              <a:t>Prior to Go-Live</a:t>
            </a:r>
          </a:p>
          <a:p>
            <a:pPr lvl="2">
              <a:spcBef>
                <a:spcPts val="1000"/>
              </a:spcBef>
            </a:pPr>
            <a:r>
              <a:rPr lang="en-US" sz="2400"/>
              <a:t>Ensure the updated posting type changes are added to master configuration to be applied to Production for Go-Live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sz="2400"/>
          </a:p>
          <a:p>
            <a:r>
              <a:rPr lang="en-US" sz="2400"/>
              <a:t>Be sure to re-validate that posting types are mapped properly during each iteration of testing prior to Go-Live</a:t>
            </a:r>
          </a:p>
          <a:p>
            <a:pPr marL="0" indent="0">
              <a:buNone/>
            </a:pPr>
            <a:r>
              <a:rPr lang="en-US" sz="240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BF3CF-4119-E919-64C4-468C957C44D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4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8417C-4392-058C-77A5-5BFF930C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840" y="1606164"/>
            <a:ext cx="6102180" cy="451876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b="1"/>
              <a:t>What is Inventory Value</a:t>
            </a:r>
          </a:p>
          <a:p>
            <a:pPr>
              <a:buBlip>
                <a:blip r:embed="rId2"/>
              </a:buBlip>
            </a:pPr>
            <a:r>
              <a:rPr lang="en-US" sz="2400" b="1"/>
              <a:t>Physical vs Financial Cost</a:t>
            </a:r>
          </a:p>
          <a:p>
            <a:pPr>
              <a:buBlip>
                <a:blip r:embed="rId2"/>
              </a:buBlip>
            </a:pPr>
            <a:r>
              <a:rPr lang="en-US" sz="2400" b="1"/>
              <a:t>Finance &amp; Operations Alignment</a:t>
            </a:r>
          </a:p>
          <a:p>
            <a:pPr>
              <a:buBlip>
                <a:blip r:embed="rId2"/>
              </a:buBlip>
            </a:pPr>
            <a:r>
              <a:rPr lang="en-US" sz="2400" b="1"/>
              <a:t>Operational Process Mapping</a:t>
            </a:r>
          </a:p>
          <a:p>
            <a:pPr>
              <a:buBlip>
                <a:blip r:embed="rId2"/>
              </a:buBlip>
            </a:pPr>
            <a:r>
              <a:rPr lang="en-US" sz="2400" b="1"/>
              <a:t>Impacts from General Journals</a:t>
            </a:r>
          </a:p>
          <a:p>
            <a:pPr>
              <a:buBlip>
                <a:blip r:embed="rId2"/>
              </a:buBlip>
            </a:pPr>
            <a:r>
              <a:rPr lang="en-US" sz="2400" b="1"/>
              <a:t>Correcting Timing Mistakes</a:t>
            </a:r>
          </a:p>
          <a:p>
            <a:pPr>
              <a:buBlip>
                <a:blip r:embed="rId2"/>
              </a:buBlip>
            </a:pPr>
            <a:r>
              <a:rPr lang="en-US" sz="2400" b="1"/>
              <a:t>Corrections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202894-DC7C-9129-25C4-71408F9CAED7}"/>
              </a:ext>
            </a:extLst>
          </p:cNvPr>
          <p:cNvSpPr/>
          <p:nvPr/>
        </p:nvSpPr>
        <p:spPr>
          <a:xfrm flipH="1">
            <a:off x="541631" y="542260"/>
            <a:ext cx="160117" cy="95099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7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36F1E-083E-57EE-B483-0E9EDABAE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3" y="164814"/>
            <a:ext cx="9601121" cy="584775"/>
          </a:xfrm>
        </p:spPr>
        <p:txBody>
          <a:bodyPr/>
          <a:lstStyle/>
          <a:p>
            <a:r>
              <a:rPr lang="en-US"/>
              <a:t>Corrections to Posting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0BC1-466F-55B2-BE6F-BE2B700C1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844" y="1114391"/>
            <a:ext cx="11277600" cy="5139014"/>
          </a:xfrm>
        </p:spPr>
        <p:txBody>
          <a:bodyPr/>
          <a:lstStyle/>
          <a:p>
            <a:pPr marL="0" indent="0">
              <a:buNone/>
            </a:pPr>
            <a:r>
              <a:rPr lang="en-US" sz="3200">
                <a:latin typeface="Poppins SemiBold" panose="00000700000000000000" pitchFamily="2" charset="0"/>
                <a:cs typeface="Poppins SemiBold" panose="00000700000000000000" pitchFamily="2" charset="0"/>
              </a:rPr>
              <a:t>Post Go-Live</a:t>
            </a:r>
          </a:p>
          <a:p>
            <a:pPr lvl="2"/>
            <a:r>
              <a:rPr lang="en-US" sz="1700"/>
              <a:t>Determine the best timing to implement changes to posting types in Production. The beginning of a new month may be your best option. Document the timing for future reference.</a:t>
            </a:r>
          </a:p>
          <a:p>
            <a:pPr marL="0" lvl="2" indent="0">
              <a:buNone/>
            </a:pPr>
            <a:endParaRPr lang="en-US" sz="1700"/>
          </a:p>
          <a:p>
            <a:pPr lvl="2"/>
            <a:r>
              <a:rPr lang="en-US" sz="1700"/>
              <a:t>Review transactions and balances that remain as a result of the previously misaligned posting types</a:t>
            </a:r>
          </a:p>
          <a:p>
            <a:pPr marL="0" lvl="2" indent="0">
              <a:buNone/>
            </a:pPr>
            <a:endParaRPr lang="en-US" sz="1700"/>
          </a:p>
          <a:p>
            <a:pPr lvl="2"/>
            <a:r>
              <a:rPr lang="en-US" sz="1700"/>
              <a:t>Be sure to test any reclass processes in a Non-Production environment to ensure desired results</a:t>
            </a:r>
          </a:p>
          <a:p>
            <a:pPr marL="0" lvl="2" indent="0">
              <a:buNone/>
            </a:pPr>
            <a:endParaRPr lang="en-US" sz="1700"/>
          </a:p>
          <a:p>
            <a:pPr lvl="2"/>
            <a:r>
              <a:rPr lang="en-US" sz="1700"/>
              <a:t>Utilize Inventory Adjustment Journals to move inventory value and quantity from one main account to another</a:t>
            </a:r>
          </a:p>
          <a:p>
            <a:pPr lvl="2"/>
            <a:endParaRPr lang="en-US" sz="1600"/>
          </a:p>
          <a:p>
            <a:pPr lvl="2"/>
            <a:endParaRPr lang="en-US" sz="1600"/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BF3CF-4119-E919-64C4-468C957C44D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32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36F1E-083E-57EE-B483-0E9EDABAE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3" y="164814"/>
            <a:ext cx="9601121" cy="584775"/>
          </a:xfrm>
        </p:spPr>
        <p:txBody>
          <a:bodyPr/>
          <a:lstStyle/>
          <a:p>
            <a:r>
              <a:rPr lang="en-US"/>
              <a:t>Corrections to Posting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0BC1-466F-55B2-BE6F-BE2B700C1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844" y="1114391"/>
            <a:ext cx="11277600" cy="5197632"/>
          </a:xfrm>
        </p:spPr>
        <p:txBody>
          <a:bodyPr/>
          <a:lstStyle/>
          <a:p>
            <a:pPr marL="0" indent="0">
              <a:buNone/>
            </a:pPr>
            <a:r>
              <a:rPr lang="en-US" sz="2400">
                <a:latin typeface="Poppins SemiBold" panose="00000700000000000000" pitchFamily="2" charset="0"/>
                <a:cs typeface="Poppins SemiBold" panose="00000700000000000000" pitchFamily="2" charset="0"/>
              </a:rPr>
              <a:t>Inventory Adjustment Journals</a:t>
            </a:r>
          </a:p>
          <a:p>
            <a:pPr lvl="3"/>
            <a:r>
              <a:rPr lang="en-US" sz="1400"/>
              <a:t>For Inventory Adjustment Journals, the posting types are used to determine how transactions will hit the GL</a:t>
            </a:r>
          </a:p>
          <a:p>
            <a:pPr lvl="5"/>
            <a:r>
              <a:rPr lang="en-US" sz="1400"/>
              <a:t>Inventory Issue will determine where negative quantities will be posted</a:t>
            </a:r>
          </a:p>
          <a:p>
            <a:pPr lvl="5"/>
            <a:r>
              <a:rPr lang="en-US" sz="1400"/>
              <a:t>Inventory Receipt will determine where positive quantities will be posted</a:t>
            </a:r>
          </a:p>
          <a:p>
            <a:pPr lvl="5"/>
            <a:r>
              <a:rPr lang="en-US" sz="1400"/>
              <a:t>Inventory Expenditure, loss and Inventory Expenditure, profit will determine the expense account to offset with inventory</a:t>
            </a:r>
          </a:p>
          <a:p>
            <a:pPr lvl="3"/>
            <a:r>
              <a:rPr lang="en-US" sz="1400"/>
              <a:t>Values used for Negative Adjustment Line unit costs will be determined by the Costing Method assigned to the items</a:t>
            </a:r>
          </a:p>
          <a:p>
            <a:pPr lvl="2"/>
            <a:endParaRPr lang="en-US" sz="1600"/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BF3CF-4119-E919-64C4-468C957C44D1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4B206B-BB34-E3C5-67E2-4AA85B276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313" y="3650871"/>
            <a:ext cx="2634441" cy="2569507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DE3A07-A928-437E-C42F-C9AFB8AD1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566" y="3650871"/>
            <a:ext cx="2400809" cy="2787516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141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50CA8-9679-62B3-8DA4-1ABE9877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Impacts from General Journals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C5D47D-D272-E913-8037-ECDE29244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1216295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latin typeface="Poppins SemiBold" panose="00000700000000000000" pitchFamily="2" charset="0"/>
                <a:cs typeface="Poppins SemiBold" panose="00000700000000000000" pitchFamily="2" charset="0"/>
              </a:rPr>
              <a:t>Use Inventory Transactions instead of General Journals when possible</a:t>
            </a:r>
          </a:p>
          <a:p>
            <a:pPr lvl="1"/>
            <a:r>
              <a:rPr lang="en-US" sz="2000"/>
              <a:t>Reversing General Journal entries may be appropriate in certain situations</a:t>
            </a:r>
            <a:endParaRPr lang="en-US" sz="1600" i="1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6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6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6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60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34F70-3118-505B-E1EA-57C9B77C6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32" y="3429000"/>
            <a:ext cx="5593633" cy="2854108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14B981-CB77-1CAF-8375-A162AD0ABC5C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63111E6-D07C-4CED-5A5E-221F6FC13281}"/>
              </a:ext>
            </a:extLst>
          </p:cNvPr>
          <p:cNvSpPr txBox="1">
            <a:spLocks/>
          </p:cNvSpPr>
          <p:nvPr/>
        </p:nvSpPr>
        <p:spPr>
          <a:xfrm>
            <a:off x="457200" y="2205165"/>
            <a:ext cx="11277600" cy="2570989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Poppins SemiBold" panose="00000700000000000000" pitchFamily="2" charset="0"/>
                <a:cs typeface="Poppins SemiBold" panose="00000700000000000000" pitchFamily="2" charset="0"/>
              </a:rPr>
              <a:t>Use Main Account Configuration to block manual entry for Inventory Accounts</a:t>
            </a:r>
          </a:p>
          <a:p>
            <a:pPr lvl="1"/>
            <a:r>
              <a:rPr lang="en-US" sz="2000"/>
              <a:t>This configuration will prompt additional thought when a general journal to inventory accounts is created</a:t>
            </a:r>
          </a:p>
          <a:p>
            <a:endParaRPr lang="en-US" sz="1600" i="1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6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6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6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US" sz="160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C5D47D-D272-E913-8037-ECDE29244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4" y="1698625"/>
            <a:ext cx="6659393" cy="4310063"/>
          </a:xfrm>
        </p:spPr>
        <p:txBody>
          <a:bodyPr/>
          <a:lstStyle/>
          <a:p>
            <a:pPr marL="0" indent="0">
              <a:buNone/>
            </a:pPr>
            <a:r>
              <a:rPr lang="en-US" sz="2400">
                <a:latin typeface="Poppins SemiBold" panose="00000700000000000000" pitchFamily="2" charset="0"/>
                <a:cs typeface="Poppins SemiBold" panose="00000700000000000000" pitchFamily="2" charset="0"/>
              </a:rPr>
              <a:t>“Start on the Right Foot”</a:t>
            </a:r>
          </a:p>
          <a:p>
            <a:pPr lvl="1"/>
            <a:r>
              <a:rPr lang="en-US" sz="2000"/>
              <a:t>Prior period ending balances are commonly entered into D365 F&amp;O before Go-live for reporting purposes</a:t>
            </a:r>
          </a:p>
          <a:p>
            <a:pPr lvl="1"/>
            <a:endParaRPr lang="en-US" sz="2000"/>
          </a:p>
          <a:p>
            <a:pPr lvl="1"/>
            <a:r>
              <a:rPr lang="en-US" sz="2000"/>
              <a:t>Be sure to fully reverse out balances in Inventory Accounts prior to entering any Inventory Transactions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50CA8-9679-62B3-8DA4-1ABE9877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18" y="675597"/>
            <a:ext cx="8998407" cy="677108"/>
          </a:xfrm>
        </p:spPr>
        <p:txBody>
          <a:bodyPr/>
          <a:lstStyle/>
          <a:p>
            <a:r>
              <a:rPr lang="en-US"/>
              <a:t>Impacts from General Journals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5F599-661B-7B47-1D4E-91ECED3C6DBE}"/>
              </a:ext>
            </a:extLst>
          </p:cNvPr>
          <p:cNvSpPr/>
          <p:nvPr/>
        </p:nvSpPr>
        <p:spPr>
          <a:xfrm flipH="1">
            <a:off x="541631" y="542260"/>
            <a:ext cx="160117" cy="95099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35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37D58F-EEC2-5261-A7FD-86DADA1C8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1783070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31350-F7B4-821B-CAD7-BD394AC11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306" y="1435586"/>
            <a:ext cx="7128751" cy="3873261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latin typeface="Poppins SemiBold" panose="00000700000000000000" pitchFamily="2" charset="0"/>
                <a:cs typeface="Poppins SemiBold" panose="00000700000000000000" pitchFamily="2" charset="0"/>
              </a:rPr>
              <a:t>Issue:  Inventory Transactions posted to a wrong period (year or month)</a:t>
            </a:r>
          </a:p>
          <a:p>
            <a:pPr marL="0" indent="0">
              <a:buNone/>
            </a:pPr>
            <a:endParaRPr lang="en-US" sz="2400" b="1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en-US" sz="2000"/>
              <a:t>A user entered production order transactions with a date of 1/1/2022 instead of 12/31/2021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400F-96E9-1C70-B4D3-534A3D8664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1748" y="664243"/>
            <a:ext cx="8811975" cy="615553"/>
          </a:xfrm>
        </p:spPr>
        <p:txBody>
          <a:bodyPr/>
          <a:lstStyle/>
          <a:p>
            <a:r>
              <a:rPr lang="en-US" sz="4000" b="1"/>
              <a:t>Correcting Timing Mistakes</a:t>
            </a:r>
            <a:endParaRPr lang="en-US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866880-9E83-0A5F-B5BD-B60E972D2E7D}"/>
              </a:ext>
            </a:extLst>
          </p:cNvPr>
          <p:cNvSpPr/>
          <p:nvPr/>
        </p:nvSpPr>
        <p:spPr>
          <a:xfrm flipH="1">
            <a:off x="541631" y="542260"/>
            <a:ext cx="160117" cy="95099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47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C85076-D256-4305-A23A-2B4D1B98176F}"/>
              </a:ext>
            </a:extLst>
          </p:cNvPr>
          <p:cNvSpPr/>
          <p:nvPr/>
        </p:nvSpPr>
        <p:spPr>
          <a:xfrm>
            <a:off x="138223" y="6235988"/>
            <a:ext cx="11855303" cy="529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400F-96E9-1C70-B4D3-534A3D8664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b="1"/>
              <a:t>Correcting Timing Mistakes</a:t>
            </a:r>
            <a:endParaRPr lang="en-US" sz="40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31350-F7B4-821B-CAD7-BD394AC11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100">
                <a:latin typeface="Poppins SemiBold" panose="00000700000000000000" pitchFamily="2" charset="0"/>
                <a:cs typeface="Poppins SemiBold" panose="00000700000000000000" pitchFamily="2" charset="0"/>
              </a:rPr>
              <a:t>How do I fix timing mistakes for Physical transactions?</a:t>
            </a:r>
          </a:p>
          <a:p>
            <a:pPr lvl="1"/>
            <a:r>
              <a:rPr lang="en-US" sz="2000"/>
              <a:t>Report as Finished Journal posted with a date of 1/1/2022, but it should have been posted to 12/31/2021- the Production Order has not been ended</a:t>
            </a:r>
          </a:p>
          <a:p>
            <a:pPr lvl="1"/>
            <a:endParaRPr lang="en-US" sz="2000"/>
          </a:p>
          <a:p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EB939-4B4F-5915-CB03-E5B85A92AAE8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0D4AC4-5085-0624-B88B-24B249647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62" y="2930678"/>
            <a:ext cx="5564862" cy="1897257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092EE9-A058-59DC-5444-437D038A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" y="5111824"/>
            <a:ext cx="11435361" cy="1549815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359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BBF0AA-0A4F-8DA3-8067-FB270F881E1F}"/>
              </a:ext>
            </a:extLst>
          </p:cNvPr>
          <p:cNvSpPr/>
          <p:nvPr/>
        </p:nvSpPr>
        <p:spPr>
          <a:xfrm>
            <a:off x="85060" y="5761026"/>
            <a:ext cx="11844670" cy="10048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400F-96E9-1C70-B4D3-534A3D8664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b="1"/>
              <a:t>Correcting Timing Mistakes</a:t>
            </a:r>
            <a:endParaRPr lang="en-US" sz="40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31350-F7B4-821B-CAD7-BD394AC11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100">
                <a:latin typeface="Poppins SemiBold" panose="00000700000000000000" pitchFamily="2" charset="0"/>
                <a:cs typeface="Poppins SemiBold" panose="00000700000000000000" pitchFamily="2" charset="0"/>
              </a:rPr>
              <a:t>How do I fix timing mistakes for Physical transactions?</a:t>
            </a:r>
          </a:p>
          <a:p>
            <a:pPr lvl="1"/>
            <a:r>
              <a:rPr lang="en-US" sz="2000"/>
              <a:t>Enter </a:t>
            </a:r>
            <a:r>
              <a:rPr lang="en-US" sz="2000" b="1"/>
              <a:t>new</a:t>
            </a:r>
            <a:r>
              <a:rPr lang="en-US" sz="2000"/>
              <a:t> Report as Finished journal for the same quantity, but </a:t>
            </a:r>
            <a:r>
              <a:rPr lang="en-US" sz="2000" b="1"/>
              <a:t>negative</a:t>
            </a:r>
            <a:r>
              <a:rPr lang="en-US" sz="2000"/>
              <a:t> on the same </a:t>
            </a:r>
            <a:r>
              <a:rPr lang="en-US" sz="2000" b="1"/>
              <a:t>incorrect date</a:t>
            </a:r>
          </a:p>
          <a:p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EB939-4B4F-5915-CB03-E5B85A92AAE8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F3A3E1-9440-BC38-F138-2A35E242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02" y="2951213"/>
            <a:ext cx="5756981" cy="1954696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62F9DE-1544-92F7-E221-67CE7D003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02" y="5082363"/>
            <a:ext cx="11365975" cy="1418557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1787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CFD15A-B142-9AED-FE1A-26C8FBBFD52C}"/>
              </a:ext>
            </a:extLst>
          </p:cNvPr>
          <p:cNvSpPr/>
          <p:nvPr/>
        </p:nvSpPr>
        <p:spPr>
          <a:xfrm>
            <a:off x="248094" y="5858540"/>
            <a:ext cx="11628473" cy="9073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400F-96E9-1C70-B4D3-534A3D8664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b="1"/>
              <a:t>Correcting Timing Mistakes</a:t>
            </a:r>
            <a:endParaRPr lang="en-US" sz="40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31350-F7B4-821B-CAD7-BD394AC11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501" y="928301"/>
            <a:ext cx="11277600" cy="5139014"/>
          </a:xfrm>
        </p:spPr>
        <p:txBody>
          <a:bodyPr/>
          <a:lstStyle/>
          <a:p>
            <a:pPr marL="0" indent="0">
              <a:buNone/>
            </a:pPr>
            <a:r>
              <a:rPr lang="en-US" sz="3100">
                <a:latin typeface="Poppins SemiBold" panose="00000700000000000000" pitchFamily="2" charset="0"/>
                <a:cs typeface="Poppins SemiBold" panose="00000700000000000000" pitchFamily="2" charset="0"/>
              </a:rPr>
              <a:t>How do I fix timing mistakes for Physical transactions?</a:t>
            </a:r>
          </a:p>
          <a:p>
            <a:pPr lvl="1"/>
            <a:r>
              <a:rPr lang="en-US" sz="2000"/>
              <a:t>Re-enter Report as Finished Journal with the </a:t>
            </a:r>
            <a:r>
              <a:rPr lang="en-US" sz="2000" b="1"/>
              <a:t>correct date </a:t>
            </a:r>
            <a:r>
              <a:rPr lang="en-US" sz="2000"/>
              <a:t>and </a:t>
            </a:r>
            <a:r>
              <a:rPr lang="en-US" sz="2000" b="1"/>
              <a:t>positive quantity</a:t>
            </a:r>
          </a:p>
          <a:p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EB939-4B4F-5915-CB03-E5B85A92AAE8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865B4-58EE-4621-42F7-4D083201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66" y="2427018"/>
            <a:ext cx="6390764" cy="2439223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F5FAE-4E44-E0A8-9140-136DC3749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66" y="5027782"/>
            <a:ext cx="9963705" cy="1284414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21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400F-96E9-1C70-B4D3-534A3D8664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b="1"/>
              <a:t>Correcting Timing Mistakes</a:t>
            </a:r>
            <a:endParaRPr lang="en-US" sz="4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EB939-4B4F-5915-CB03-E5B85A92AAE8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4666237-30D8-4880-EB2C-FFE4EEAE7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5139014"/>
          </a:xfrm>
        </p:spPr>
        <p:txBody>
          <a:bodyPr/>
          <a:lstStyle/>
          <a:p>
            <a:pPr marL="0" indent="0">
              <a:buNone/>
            </a:pPr>
            <a:r>
              <a:rPr lang="en-US" sz="3100">
                <a:latin typeface="Poppins SemiBold" panose="00000700000000000000" pitchFamily="2" charset="0"/>
                <a:cs typeface="Poppins SemiBold" panose="00000700000000000000" pitchFamily="2" charset="0"/>
              </a:rPr>
              <a:t>How do I fix timing mistakes for Financial transactions?</a:t>
            </a:r>
          </a:p>
          <a:p>
            <a:pPr lvl="1"/>
            <a:r>
              <a:rPr lang="en-US" sz="2000"/>
              <a:t>Production order was </a:t>
            </a:r>
            <a:r>
              <a:rPr lang="en-US" sz="2000" b="1"/>
              <a:t>Ended</a:t>
            </a:r>
            <a:r>
              <a:rPr lang="en-US" sz="2000"/>
              <a:t> with a date of 1/1/2022, but it should have been Ended on 12/31/2021</a:t>
            </a:r>
          </a:p>
          <a:p>
            <a:endParaRPr 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8223B8-69B8-D391-B245-5C9077EEB86D}"/>
              </a:ext>
            </a:extLst>
          </p:cNvPr>
          <p:cNvGrpSpPr/>
          <p:nvPr/>
        </p:nvGrpSpPr>
        <p:grpSpPr>
          <a:xfrm>
            <a:off x="3019646" y="2573683"/>
            <a:ext cx="7032328" cy="3662305"/>
            <a:chOff x="-397271" y="2950682"/>
            <a:chExt cx="7330081" cy="37933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A30646-2121-36B5-732B-9343B36B005D}"/>
                </a:ext>
              </a:extLst>
            </p:cNvPr>
            <p:cNvGrpSpPr/>
            <p:nvPr/>
          </p:nvGrpSpPr>
          <p:grpSpPr>
            <a:xfrm>
              <a:off x="-397271" y="2950682"/>
              <a:ext cx="7330081" cy="3793388"/>
              <a:chOff x="-3214117" y="1606839"/>
              <a:chExt cx="11062108" cy="572474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4B9A42D-AA2C-C2AE-FD0C-8E7601FF7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214117" y="1606839"/>
                <a:ext cx="11062108" cy="5724748"/>
              </a:xfrm>
              <a:prstGeom prst="rect">
                <a:avLst/>
              </a:prstGeom>
              <a:ln w="38100" cap="sq">
                <a:solidFill>
                  <a:srgbClr val="346D0D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89DD7D-8F5F-383D-92E3-4CFA1B92BA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562" b="11518"/>
              <a:stretch/>
            </p:blipFill>
            <p:spPr>
              <a:xfrm>
                <a:off x="-2855844" y="5117412"/>
                <a:ext cx="794797" cy="219744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3B36AE-1CEA-0F4E-1B85-F9813F6EF537}"/>
                </a:ext>
              </a:extLst>
            </p:cNvPr>
            <p:cNvSpPr/>
            <p:nvPr/>
          </p:nvSpPr>
          <p:spPr>
            <a:xfrm>
              <a:off x="3511525" y="5926115"/>
              <a:ext cx="1425322" cy="4658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954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DABDF-E22F-9B87-19EE-5D9112F23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517" y="1460088"/>
            <a:ext cx="7290713" cy="3032400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>
                <a:effectLst/>
              </a:rPr>
              <a:t>The </a:t>
            </a:r>
            <a:r>
              <a:rPr lang="en-US" sz="2400" b="1" i="0">
                <a:effectLst/>
              </a:rPr>
              <a:t>monetary amount associated with inventory at the end of an accounting period</a:t>
            </a:r>
            <a:r>
              <a:rPr lang="en-US" sz="2400" b="0" i="0">
                <a:effectLst/>
              </a:rPr>
              <a:t>. This valuation is based on the costs incurred to acquire the inventory and get it ready for sale.</a:t>
            </a:r>
            <a:endParaRPr lang="en-US" sz="2400"/>
          </a:p>
          <a:p>
            <a:endParaRPr lang="en-US" sz="2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29315-5F61-E2B4-9FE9-0A8BDB1796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40080"/>
            <a:ext cx="7400426" cy="1354217"/>
          </a:xfrm>
        </p:spPr>
        <p:txBody>
          <a:bodyPr/>
          <a:lstStyle/>
          <a:p>
            <a:r>
              <a:rPr lang="en-US"/>
              <a:t>What is Inventory Value?</a:t>
            </a:r>
          </a:p>
        </p:txBody>
      </p:sp>
      <p:pic>
        <p:nvPicPr>
          <p:cNvPr id="2052" name="Picture 4" descr="Spray Foam Insulation for Commercial Projects - NZFoam - Warmer Forever.">
            <a:extLst>
              <a:ext uri="{FF2B5EF4-FFF2-40B4-BE49-F238E27FC236}">
                <a16:creationId xmlns:a16="http://schemas.microsoft.com/office/drawing/2014/main" id="{34C8DE94-6288-0328-840A-75AAC101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58" y="4000022"/>
            <a:ext cx="2738229" cy="196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A219C2-4CAC-CED3-774F-F631608BFED8}"/>
              </a:ext>
            </a:extLst>
          </p:cNvPr>
          <p:cNvSpPr/>
          <p:nvPr/>
        </p:nvSpPr>
        <p:spPr>
          <a:xfrm flipH="1">
            <a:off x="541631" y="542260"/>
            <a:ext cx="160117" cy="95099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60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400F-96E9-1C70-B4D3-534A3D8664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b="1"/>
              <a:t>Correcting Timing Mistakes</a:t>
            </a:r>
            <a:endParaRPr lang="en-US" sz="4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EB939-4B4F-5915-CB03-E5B85A92AAE8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4666237-30D8-4880-EB2C-FFE4EEAE7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5139014"/>
          </a:xfrm>
        </p:spPr>
        <p:txBody>
          <a:bodyPr/>
          <a:lstStyle/>
          <a:p>
            <a:pPr marL="0" indent="0">
              <a:buNone/>
            </a:pPr>
            <a:r>
              <a:rPr lang="en-US" sz="3100">
                <a:latin typeface="Poppins SemiBold" panose="00000700000000000000" pitchFamily="2" charset="0"/>
                <a:cs typeface="Poppins SemiBold" panose="00000700000000000000" pitchFamily="2" charset="0"/>
              </a:rPr>
              <a:t>How do I fix timing mistakes for Financial transactions?</a:t>
            </a:r>
          </a:p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C0A88-A9D4-C6E5-73B4-AFF617BAC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94" y="1902576"/>
            <a:ext cx="8486846" cy="4790611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0231FD-AE89-672E-BAD1-C96E8E1F0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043891"/>
              </p:ext>
            </p:extLst>
          </p:nvPr>
        </p:nvGraphicFramePr>
        <p:xfrm>
          <a:off x="8944045" y="2670584"/>
          <a:ext cx="2790755" cy="263080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080428">
                  <a:extLst>
                    <a:ext uri="{9D8B030D-6E8A-4147-A177-3AD203B41FA5}">
                      <a16:colId xmlns:a16="http://schemas.microsoft.com/office/drawing/2014/main" val="175008866"/>
                    </a:ext>
                  </a:extLst>
                </a:gridCol>
                <a:gridCol w="710327">
                  <a:extLst>
                    <a:ext uri="{9D8B030D-6E8A-4147-A177-3AD203B41FA5}">
                      <a16:colId xmlns:a16="http://schemas.microsoft.com/office/drawing/2014/main" val="17792224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Main Account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Sum of Amount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56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140100-001-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6225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140200-001-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3916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150100-001-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(521.67)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4883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150100-001-023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521.67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5656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150150-001-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1,250.24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9610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150200-001-023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(521.67)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7185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150250-001-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(737.76)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3668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510350-001---Audio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9.18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6607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600500-001-023-010-Audio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1789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600510-001---Audio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7549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600520-001---Audio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8650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600522-001---Audio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333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328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400F-96E9-1C70-B4D3-534A3D8664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b="1"/>
              <a:t>Correcting Timing Mistakes</a:t>
            </a:r>
            <a:endParaRPr lang="en-US" sz="4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EB939-4B4F-5915-CB03-E5B85A92AAE8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4666237-30D8-4880-EB2C-FFE4EEAE7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5139014"/>
          </a:xfrm>
        </p:spPr>
        <p:txBody>
          <a:bodyPr/>
          <a:lstStyle/>
          <a:p>
            <a:pPr marL="0" indent="0">
              <a:buNone/>
            </a:pPr>
            <a:r>
              <a:rPr lang="en-US" sz="3100">
                <a:latin typeface="Poppins SemiBold" panose="00000700000000000000" pitchFamily="2" charset="0"/>
                <a:cs typeface="Poppins SemiBold" panose="00000700000000000000" pitchFamily="2" charset="0"/>
              </a:rPr>
              <a:t>How do I fix timing mistakes for Financial transactions?</a:t>
            </a:r>
          </a:p>
          <a:p>
            <a:r>
              <a:rPr lang="en-US" sz="2400"/>
              <a:t>Since the Production order was </a:t>
            </a:r>
            <a:r>
              <a:rPr lang="en-US" sz="2400" b="1"/>
              <a:t>Reported as Finished</a:t>
            </a:r>
            <a:r>
              <a:rPr lang="en-US" sz="2400"/>
              <a:t> on the correct date (12/31/2021) the inventory quantity is hitting the correct date, and only account balances need to be moved</a:t>
            </a:r>
          </a:p>
          <a:p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12596-8361-F59A-611C-B9799EF44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772" y="3867029"/>
            <a:ext cx="9146959" cy="2120199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213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400F-96E9-1C70-B4D3-534A3D8664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b="1"/>
              <a:t>Correcting Timing Mistakes</a:t>
            </a:r>
            <a:endParaRPr lang="en-US" sz="4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EB939-4B4F-5915-CB03-E5B85A92AAE8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4666237-30D8-4880-EB2C-FFE4EEAE7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5139014"/>
          </a:xfrm>
        </p:spPr>
        <p:txBody>
          <a:bodyPr/>
          <a:lstStyle/>
          <a:p>
            <a:pPr marL="0" indent="0">
              <a:buNone/>
            </a:pPr>
            <a:r>
              <a:rPr lang="en-US" sz="3100">
                <a:latin typeface="Poppins SemiBold" panose="00000700000000000000" pitchFamily="2" charset="0"/>
                <a:cs typeface="Poppins SemiBold" panose="00000700000000000000" pitchFamily="2" charset="0"/>
              </a:rPr>
              <a:t>How do I fix timing mistakes for Financial transactions?</a:t>
            </a:r>
          </a:p>
          <a:p>
            <a:pPr lvl="1"/>
            <a:r>
              <a:rPr lang="en-US" sz="2000"/>
              <a:t>Create a </a:t>
            </a:r>
            <a:r>
              <a:rPr lang="en-US" sz="2000" b="1"/>
              <a:t>reversing</a:t>
            </a:r>
            <a:r>
              <a:rPr lang="en-US" sz="2000"/>
              <a:t> General Journal entry to move account balances from the wrong period to the correct period</a:t>
            </a:r>
          </a:p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0FD0B-25C0-6004-1023-A887A34BE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182" y="2450757"/>
            <a:ext cx="7278465" cy="3607678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346D0D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309EFF-ECF1-5DAB-B72B-4100A0973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90751"/>
              </p:ext>
            </p:extLst>
          </p:nvPr>
        </p:nvGraphicFramePr>
        <p:xfrm>
          <a:off x="457200" y="2996941"/>
          <a:ext cx="3453894" cy="3605329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152427">
                  <a:extLst>
                    <a:ext uri="{9D8B030D-6E8A-4147-A177-3AD203B41FA5}">
                      <a16:colId xmlns:a16="http://schemas.microsoft.com/office/drawing/2014/main" val="309597419"/>
                    </a:ext>
                  </a:extLst>
                </a:gridCol>
                <a:gridCol w="1301467">
                  <a:extLst>
                    <a:ext uri="{9D8B030D-6E8A-4147-A177-3AD203B41FA5}">
                      <a16:colId xmlns:a16="http://schemas.microsoft.com/office/drawing/2014/main" val="7447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Main Account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Sum of Amount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40616"/>
                  </a:ext>
                </a:extLst>
              </a:tr>
              <a:tr h="1453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1/1/2022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7186106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140100-001-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7325891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140200-001-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3442177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150100-001-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4837762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150100-001-023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1890237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150150-001-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6771616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150200-001-023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1210054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150250-001-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2418618"/>
                  </a:ext>
                </a:extLst>
              </a:tr>
              <a:tr h="158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510350-001---Audio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8527530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600500-001-023-010-Audio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2523081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600510-001---Audio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228239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600520-001---Audio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3447469"/>
                  </a:ext>
                </a:extLst>
              </a:tr>
              <a:tr h="20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600522-001---Audio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0.00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0669789"/>
                  </a:ext>
                </a:extLst>
              </a:tr>
              <a:tr h="1453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12/31/2021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7930128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150100-001-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-521.67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5148475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150100-001-023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521.67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2392738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150150-001-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1250.24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0408038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150200-001-023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-521.67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9763805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150250-001-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-737.76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6143360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510350-001---Audio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9.18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337716"/>
                  </a:ext>
                </a:extLst>
              </a:tr>
              <a:tr h="14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600520-001---Audio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0.01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6309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191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31350-F7B4-821B-CAD7-BD394AC11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306" y="1435586"/>
            <a:ext cx="7128751" cy="4880154"/>
          </a:xfrm>
        </p:spPr>
        <p:txBody>
          <a:bodyPr/>
          <a:lstStyle/>
          <a:p>
            <a:pPr marL="0" indent="0">
              <a:buNone/>
            </a:pPr>
            <a:r>
              <a:rPr lang="en-US" sz="2400">
                <a:latin typeface="Poppins SemiBold" panose="00000700000000000000" pitchFamily="2" charset="0"/>
                <a:cs typeface="Poppins SemiBold" panose="00000700000000000000" pitchFamily="2" charset="0"/>
              </a:rPr>
              <a:t>Prevention and Risk Management</a:t>
            </a:r>
          </a:p>
          <a:p>
            <a:pPr lvl="1"/>
            <a:r>
              <a:rPr lang="en-US" sz="2000"/>
              <a:t>Put Ledger Periods on hold at the right time</a:t>
            </a:r>
          </a:p>
          <a:p>
            <a:pPr lvl="1"/>
            <a:r>
              <a:rPr lang="en-US" sz="2000"/>
              <a:t>Utilize user groups to limit access to open ledger periods in the past/future</a:t>
            </a:r>
          </a:p>
          <a:p>
            <a:pPr lvl="1"/>
            <a:r>
              <a:rPr lang="en-US" sz="2000"/>
              <a:t>Run Inventory Close monthly</a:t>
            </a:r>
          </a:p>
          <a:p>
            <a:pPr lvl="1"/>
            <a:r>
              <a:rPr lang="en-US" sz="2000"/>
              <a:t>Use standard or custom security to ensure users that should not be maintaining posting types cannot do so</a:t>
            </a:r>
          </a:p>
          <a:p>
            <a:pPr lvl="1"/>
            <a:endParaRPr lang="en-US"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400F-96E9-1C70-B4D3-534A3D8664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1748" y="664243"/>
            <a:ext cx="8811975" cy="615553"/>
          </a:xfrm>
        </p:spPr>
        <p:txBody>
          <a:bodyPr/>
          <a:lstStyle/>
          <a:p>
            <a:r>
              <a:rPr lang="en-US" sz="4000" b="1"/>
              <a:t>Correcting Timing Mistakes</a:t>
            </a:r>
            <a:endParaRPr lang="en-US" sz="40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34F23-8C3C-EE13-6CD6-C2435E13B23E}"/>
              </a:ext>
            </a:extLst>
          </p:cNvPr>
          <p:cNvGrpSpPr/>
          <p:nvPr/>
        </p:nvGrpSpPr>
        <p:grpSpPr>
          <a:xfrm>
            <a:off x="7453420" y="1961946"/>
            <a:ext cx="3923414" cy="2950292"/>
            <a:chOff x="2375302" y="3987256"/>
            <a:chExt cx="3297802" cy="2479851"/>
          </a:xfrm>
          <a:solidFill>
            <a:srgbClr val="70AD47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45A5AA-AF1B-2857-48D0-B5AED4A04A7A}"/>
                </a:ext>
              </a:extLst>
            </p:cNvPr>
            <p:cNvSpPr/>
            <p:nvPr/>
          </p:nvSpPr>
          <p:spPr>
            <a:xfrm>
              <a:off x="2375302" y="3987256"/>
              <a:ext cx="3297802" cy="2479851"/>
            </a:xfrm>
            <a:prstGeom prst="rect">
              <a:avLst/>
            </a:prstGeom>
            <a:solidFill>
              <a:srgbClr val="0F5B0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5008FA-0ED7-21C6-685B-4E6A52B5C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7184" y="4060886"/>
              <a:ext cx="3077034" cy="2332590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1866880-9E83-0A5F-B5BD-B60E972D2E7D}"/>
              </a:ext>
            </a:extLst>
          </p:cNvPr>
          <p:cNvSpPr/>
          <p:nvPr/>
        </p:nvSpPr>
        <p:spPr>
          <a:xfrm flipH="1">
            <a:off x="541631" y="542260"/>
            <a:ext cx="160117" cy="95099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817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235FA-8220-9EE0-C07B-3EDFB5FC70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Documentation of Corrections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D4CC1-719D-7031-0D8C-B29E11C39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41" y="1096974"/>
            <a:ext cx="11277600" cy="5139014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latin typeface="Poppins SemiBold" panose="00000700000000000000" pitchFamily="2" charset="0"/>
                <a:cs typeface="Poppins SemiBold" panose="00000700000000000000" pitchFamily="2" charset="0"/>
              </a:rPr>
              <a:t>Documentation</a:t>
            </a:r>
            <a:r>
              <a:rPr lang="en-US" sz="320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3200" b="1">
                <a:latin typeface="Poppins SemiBold" panose="00000700000000000000" pitchFamily="2" charset="0"/>
                <a:cs typeface="Poppins SemiBold" panose="00000700000000000000" pitchFamily="2" charset="0"/>
              </a:rPr>
              <a:t>of corrections is key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45882-E9C7-0941-DB3F-BD79E8B7BC67}"/>
              </a:ext>
            </a:extLst>
          </p:cNvPr>
          <p:cNvSpPr txBox="1"/>
          <p:nvPr/>
        </p:nvSpPr>
        <p:spPr>
          <a:xfrm>
            <a:off x="727188" y="2174415"/>
            <a:ext cx="104414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Audit support</a:t>
            </a: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Instructions for future occurrence of similar issues</a:t>
            </a: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Saves your company time, money, and resources</a:t>
            </a: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Training materials and knowledge transfers</a:t>
            </a: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Determine if prevention or detection measures are right for your company</a:t>
            </a:r>
          </a:p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C20E8-96E4-2AA3-6B2E-99BBC0380840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8 Tips For Writing Better User Documentation to Help End-Users">
            <a:extLst>
              <a:ext uri="{FF2B5EF4-FFF2-40B4-BE49-F238E27FC236}">
                <a16:creationId xmlns:a16="http://schemas.microsoft.com/office/drawing/2014/main" id="{83475306-CF0D-7E5C-4C85-A290481F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531" y="1252448"/>
            <a:ext cx="2952155" cy="22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2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235FA-8220-9EE0-C07B-3EDFB5FC70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Corrections not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D4CC1-719D-7031-0D8C-B29E11C39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567" y="1105851"/>
            <a:ext cx="10818680" cy="113003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Poppins SemiBold" panose="00000700000000000000" pitchFamily="2" charset="0"/>
                <a:cs typeface="Poppins SemiBold" panose="00000700000000000000" pitchFamily="2" charset="0"/>
              </a:rPr>
              <a:t>If you believe your inventory is valued incorrectly- </a:t>
            </a:r>
            <a:r>
              <a:rPr lang="en-US" b="1">
                <a:latin typeface="Poppins SemiBold" panose="00000700000000000000" pitchFamily="2" charset="0"/>
                <a:cs typeface="Poppins SemiBold" panose="00000700000000000000" pitchFamily="2" charset="0"/>
              </a:rPr>
              <a:t>what do you do?</a:t>
            </a:r>
          </a:p>
          <a:p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45882-E9C7-0941-DB3F-BD79E8B7BC67}"/>
              </a:ext>
            </a:extLst>
          </p:cNvPr>
          <p:cNvSpPr txBox="1"/>
          <p:nvPr/>
        </p:nvSpPr>
        <p:spPr>
          <a:xfrm>
            <a:off x="487436" y="2550643"/>
            <a:ext cx="768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Don’t make any rash changes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ED3E8F4-3592-2987-DFA6-97240F3E67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351" r="1995" b="9755"/>
          <a:stretch/>
        </p:blipFill>
        <p:spPr>
          <a:xfrm>
            <a:off x="8762376" y="2555723"/>
            <a:ext cx="3019587" cy="2461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EC20E8-96E4-2AA3-6B2E-99BBC0380840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C29FD-2D88-FC40-1694-DF3C60BE5B24}"/>
              </a:ext>
            </a:extLst>
          </p:cNvPr>
          <p:cNvSpPr txBox="1"/>
          <p:nvPr/>
        </p:nvSpPr>
        <p:spPr>
          <a:xfrm>
            <a:off x="498069" y="3173602"/>
            <a:ext cx="768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Take time to review how those changes will impact your value, costing, and company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58BFF-8B99-3429-CC7F-FE7C4C86E192}"/>
              </a:ext>
            </a:extLst>
          </p:cNvPr>
          <p:cNvSpPr txBox="1"/>
          <p:nvPr/>
        </p:nvSpPr>
        <p:spPr>
          <a:xfrm>
            <a:off x="487472" y="4099909"/>
            <a:ext cx="820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Make proposed changes in a non-production environment first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83F87-E1C6-91A1-5BCC-86C14C1EC82A}"/>
              </a:ext>
            </a:extLst>
          </p:cNvPr>
          <p:cNvSpPr txBox="1"/>
          <p:nvPr/>
        </p:nvSpPr>
        <p:spPr>
          <a:xfrm>
            <a:off x="487436" y="4750988"/>
            <a:ext cx="680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Feature Management may provide possible 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1EE41C-3C72-3071-4F93-60854345BD9F}"/>
              </a:ext>
            </a:extLst>
          </p:cNvPr>
          <p:cNvSpPr txBox="1"/>
          <p:nvPr/>
        </p:nvSpPr>
        <p:spPr>
          <a:xfrm>
            <a:off x="487436" y="5465851"/>
            <a:ext cx="442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Don’t be afraid to ask for help</a:t>
            </a:r>
          </a:p>
        </p:txBody>
      </p:sp>
    </p:spTree>
    <p:extLst>
      <p:ext uri="{BB962C8B-B14F-4D97-AF65-F5344CB8AC3E}">
        <p14:creationId xmlns:p14="http://schemas.microsoft.com/office/powerpoint/2010/main" val="15286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355679-E5EF-28F0-CA07-37D9F3E2C9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8161" y="1609217"/>
            <a:ext cx="5354637" cy="677108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26B0E-E680-BC89-5D57-C840D7C9A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15" y="3370234"/>
            <a:ext cx="2268495" cy="2196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15B25E-F13F-0014-32C1-852E0811D8CA}"/>
              </a:ext>
            </a:extLst>
          </p:cNvPr>
          <p:cNvSpPr txBox="1"/>
          <p:nvPr/>
        </p:nvSpPr>
        <p:spPr>
          <a:xfrm>
            <a:off x="5041232" y="2403021"/>
            <a:ext cx="226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Poppins SemiBold" panose="00000700000000000000" pitchFamily="2" charset="0"/>
                <a:cs typeface="Poppins SemiBold" panose="00000700000000000000" pitchFamily="2" charset="0"/>
              </a:rPr>
              <a:t>Want to talk further or contact us?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745B1-AE18-7B72-8280-38761A5C926B}"/>
              </a:ext>
            </a:extLst>
          </p:cNvPr>
          <p:cNvSpPr txBox="1"/>
          <p:nvPr/>
        </p:nvSpPr>
        <p:spPr>
          <a:xfrm>
            <a:off x="5394429" y="3059415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Poppins SemiBold" panose="00000700000000000000" pitchFamily="2" charset="0"/>
                <a:cs typeface="Poppins SemiBold" panose="00000700000000000000" pitchFamily="2" charset="0"/>
              </a:rPr>
              <a:t>Scan here:</a:t>
            </a:r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97090-9B2D-2692-0C8A-55B94DADF9DF}"/>
              </a:ext>
            </a:extLst>
          </p:cNvPr>
          <p:cNvSpPr txBox="1"/>
          <p:nvPr/>
        </p:nvSpPr>
        <p:spPr>
          <a:xfrm>
            <a:off x="4489554" y="5600762"/>
            <a:ext cx="3371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Poppins SemiBold" panose="00000700000000000000" pitchFamily="2" charset="0"/>
                <a:cs typeface="Poppins SemiBold" panose="00000700000000000000" pitchFamily="2" charset="0"/>
              </a:rPr>
              <a:t>Detailed session notes and presentation are also available via scan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080805-8BC5-2A25-24FB-238664527C99}"/>
              </a:ext>
            </a:extLst>
          </p:cNvPr>
          <p:cNvGrpSpPr/>
          <p:nvPr/>
        </p:nvGrpSpPr>
        <p:grpSpPr>
          <a:xfrm>
            <a:off x="9187267" y="4274734"/>
            <a:ext cx="3481819" cy="1105340"/>
            <a:chOff x="9052761" y="1498621"/>
            <a:chExt cx="3620607" cy="1149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D32174-E938-6877-FCF7-40BA34852943}"/>
                </a:ext>
              </a:extLst>
            </p:cNvPr>
            <p:cNvGrpSpPr/>
            <p:nvPr/>
          </p:nvGrpSpPr>
          <p:grpSpPr>
            <a:xfrm>
              <a:off x="9052761" y="1498621"/>
              <a:ext cx="3149762" cy="1149400"/>
              <a:chOff x="9052761" y="1498621"/>
              <a:chExt cx="3149762" cy="11494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1653852-D479-688F-160B-678423684B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091" b="74909" l="4234" r="97177">
                            <a14:foregroundMark x1="14516" y1="71636" x2="14516" y2="71636"/>
                            <a14:foregroundMark x1="17742" y1="64000" x2="28024" y2="69818"/>
                            <a14:foregroundMark x1="4435" y1="41455" x2="8871" y2="41455"/>
                            <a14:foregroundMark x1="13105" y1="32364" x2="14516" y2="45818"/>
                            <a14:foregroundMark x1="85685" y1="52727" x2="76008" y2="44000"/>
                            <a14:foregroundMark x1="44960" y1="22909" x2="65726" y2="28364"/>
                            <a14:foregroundMark x1="92137" y1="64000" x2="92137" y2="31636"/>
                            <a14:foregroundMark x1="92137" y1="31636" x2="92137" y2="31636"/>
                            <a14:foregroundMark x1="97379" y1="34909" x2="80040" y2="36000"/>
                            <a14:foregroundMark x1="33266" y1="64727" x2="74798" y2="74909"/>
                            <a14:foregroundMark x1="74798" y1="74909" x2="63105" y2="53455"/>
                            <a14:foregroundMark x1="63105" y1="53455" x2="42137" y2="40364"/>
                            <a14:foregroundMark x1="42137" y1="40364" x2="42339" y2="36000"/>
                            <a14:foregroundMark x1="37298" y1="32364" x2="45968" y2="32000"/>
                          </a14:backgroundRemoval>
                        </a14:imgEffect>
                      </a14:imgLayer>
                    </a14:imgProps>
                  </a:ext>
                </a:extLst>
              </a:blip>
              <a:srcRect t="14588" b="19594"/>
              <a:stretch/>
            </p:blipFill>
            <p:spPr>
              <a:xfrm>
                <a:off x="9052761" y="1498621"/>
                <a:ext cx="3149762" cy="1149400"/>
              </a:xfrm>
              <a:prstGeom prst="rect">
                <a:avLst/>
              </a:prstGeom>
            </p:spPr>
          </p:pic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5C10C39-0716-BF3F-247E-F4502820E015}"/>
                  </a:ext>
                </a:extLst>
              </p:cNvPr>
              <p:cNvSpPr/>
              <p:nvPr/>
            </p:nvSpPr>
            <p:spPr>
              <a:xfrm>
                <a:off x="9499600" y="1670050"/>
                <a:ext cx="2616200" cy="8128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33C8DE0A-81B0-D8EB-649B-0582307BE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21381"/>
            <a:stretch/>
          </p:blipFill>
          <p:spPr>
            <a:xfrm>
              <a:off x="9343754" y="1670050"/>
              <a:ext cx="3329614" cy="765443"/>
            </a:xfrm>
            <a:prstGeom prst="flowChartTermina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8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nd Waving GIFs - Get the best GIF on GIPHY">
            <a:extLst>
              <a:ext uri="{FF2B5EF4-FFF2-40B4-BE49-F238E27FC236}">
                <a16:creationId xmlns:a16="http://schemas.microsoft.com/office/drawing/2014/main" id="{B28A0D00-2A0B-E341-7A84-122ECA39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83845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B7022B-8DE2-A4F3-2E34-8AED50DFD4DB}"/>
              </a:ext>
            </a:extLst>
          </p:cNvPr>
          <p:cNvSpPr txBox="1"/>
          <p:nvPr/>
        </p:nvSpPr>
        <p:spPr>
          <a:xfrm>
            <a:off x="8874680" y="3940353"/>
            <a:ext cx="201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Session Survey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4A7365-5483-F951-750E-1ED264834991}"/>
              </a:ext>
            </a:extLst>
          </p:cNvPr>
          <p:cNvGrpSpPr/>
          <p:nvPr/>
        </p:nvGrpSpPr>
        <p:grpSpPr>
          <a:xfrm>
            <a:off x="9059111" y="1498621"/>
            <a:ext cx="3620607" cy="1149400"/>
            <a:chOff x="9052761" y="1498621"/>
            <a:chExt cx="3620607" cy="11494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CDE2F9-7482-0A25-42F0-D06A6DC2BB2D}"/>
                </a:ext>
              </a:extLst>
            </p:cNvPr>
            <p:cNvGrpSpPr/>
            <p:nvPr/>
          </p:nvGrpSpPr>
          <p:grpSpPr>
            <a:xfrm>
              <a:off x="9052761" y="1498621"/>
              <a:ext cx="3149762" cy="1149400"/>
              <a:chOff x="9052761" y="1498621"/>
              <a:chExt cx="3149762" cy="114940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B1D07AB-9B46-8980-6614-42480370B7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091" b="74909" l="4234" r="97177">
                            <a14:foregroundMark x1="14516" y1="71636" x2="14516" y2="71636"/>
                            <a14:foregroundMark x1="17742" y1="64000" x2="28024" y2="69818"/>
                            <a14:foregroundMark x1="4435" y1="41455" x2="8871" y2="41455"/>
                            <a14:foregroundMark x1="13105" y1="32364" x2="14516" y2="45818"/>
                            <a14:foregroundMark x1="85685" y1="52727" x2="76008" y2="44000"/>
                            <a14:foregroundMark x1="44960" y1="22909" x2="65726" y2="28364"/>
                            <a14:foregroundMark x1="92137" y1="64000" x2="92137" y2="31636"/>
                            <a14:foregroundMark x1="92137" y1="31636" x2="92137" y2="31636"/>
                            <a14:foregroundMark x1="97379" y1="34909" x2="80040" y2="36000"/>
                            <a14:foregroundMark x1="33266" y1="64727" x2="74798" y2="74909"/>
                            <a14:foregroundMark x1="74798" y1="74909" x2="63105" y2="53455"/>
                            <a14:foregroundMark x1="63105" y1="53455" x2="42137" y2="40364"/>
                            <a14:foregroundMark x1="42137" y1="40364" x2="42339" y2="36000"/>
                            <a14:foregroundMark x1="37298" y1="32364" x2="45968" y2="32000"/>
                          </a14:backgroundRemoval>
                        </a14:imgEffect>
                      </a14:imgLayer>
                    </a14:imgProps>
                  </a:ext>
                </a:extLst>
              </a:blip>
              <a:srcRect t="14588" b="19594"/>
              <a:stretch/>
            </p:blipFill>
            <p:spPr>
              <a:xfrm>
                <a:off x="9052761" y="1498621"/>
                <a:ext cx="3149762" cy="1149400"/>
              </a:xfrm>
              <a:prstGeom prst="rect">
                <a:avLst/>
              </a:prstGeom>
            </p:spPr>
          </p:pic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542390B-A414-9866-3CEC-D37C7E46DCD2}"/>
                  </a:ext>
                </a:extLst>
              </p:cNvPr>
              <p:cNvSpPr/>
              <p:nvPr/>
            </p:nvSpPr>
            <p:spPr>
              <a:xfrm>
                <a:off x="9499600" y="1670050"/>
                <a:ext cx="2616200" cy="8128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1023A2FF-B9BA-DBB4-2C84-20F990104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21381"/>
            <a:stretch/>
          </p:blipFill>
          <p:spPr>
            <a:xfrm>
              <a:off x="9343754" y="1670050"/>
              <a:ext cx="3329614" cy="765443"/>
            </a:xfrm>
            <a:prstGeom prst="flowChartTerminator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6B4DF4A-B358-1C8B-F61E-A87F55CAD3CA}"/>
              </a:ext>
            </a:extLst>
          </p:cNvPr>
          <p:cNvSpPr txBox="1"/>
          <p:nvPr/>
        </p:nvSpPr>
        <p:spPr>
          <a:xfrm>
            <a:off x="7442791" y="2634223"/>
            <a:ext cx="4982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Manufacture Products, not Inventory Costing Mistakes in Dynamics 365 F&amp;O (AX)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F13096-906F-E5D0-0FB0-E5C204E5623A}"/>
              </a:ext>
            </a:extLst>
          </p:cNvPr>
          <p:cNvSpPr txBox="1"/>
          <p:nvPr/>
        </p:nvSpPr>
        <p:spPr>
          <a:xfrm>
            <a:off x="8686519" y="3635869"/>
            <a:ext cx="2203450" cy="36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October 11, 2022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E512C-CB5E-3903-B7E8-1BBBB6D485D0}"/>
              </a:ext>
            </a:extLst>
          </p:cNvPr>
          <p:cNvSpPr/>
          <p:nvPr/>
        </p:nvSpPr>
        <p:spPr>
          <a:xfrm flipH="1">
            <a:off x="414041" y="1697026"/>
            <a:ext cx="160117" cy="95099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0CF72F64-4DCD-5003-A80F-400EB7C19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104" y="4399587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8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7925C0-A5CA-C242-F2E8-0A758A881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8681" y="2675777"/>
            <a:ext cx="5354637" cy="2031325"/>
          </a:xfrm>
        </p:spPr>
        <p:txBody>
          <a:bodyPr/>
          <a:lstStyle/>
          <a:p>
            <a:r>
              <a:rPr lang="en-US"/>
              <a:t>Physical Cost </a:t>
            </a:r>
          </a:p>
          <a:p>
            <a:r>
              <a:rPr lang="en-US"/>
              <a:t> </a:t>
            </a:r>
            <a:r>
              <a:rPr lang="en-US" i="1"/>
              <a:t>vs</a:t>
            </a:r>
            <a:r>
              <a:rPr lang="en-US"/>
              <a:t> </a:t>
            </a:r>
          </a:p>
          <a:p>
            <a:r>
              <a:rPr lang="en-US"/>
              <a:t>Financial Cost</a:t>
            </a:r>
          </a:p>
        </p:txBody>
      </p:sp>
    </p:spTree>
    <p:extLst>
      <p:ext uri="{BB962C8B-B14F-4D97-AF65-F5344CB8AC3E}">
        <p14:creationId xmlns:p14="http://schemas.microsoft.com/office/powerpoint/2010/main" val="246881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BF26D-6E88-6DB3-6AC2-CB179F57E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Physical Cost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DAFED-3977-1DC3-8AB6-E9A9C6FF525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6DB2CD-F46E-67B6-01D6-20908557F205}"/>
              </a:ext>
            </a:extLst>
          </p:cNvPr>
          <p:cNvSpPr txBox="1">
            <a:spLocks/>
          </p:cNvSpPr>
          <p:nvPr/>
        </p:nvSpPr>
        <p:spPr>
          <a:xfrm>
            <a:off x="727188" y="1107607"/>
            <a:ext cx="11277600" cy="88068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What is it?</a:t>
            </a:r>
          </a:p>
          <a:p>
            <a:pPr marL="0" lvl="2" indent="0">
              <a:buFont typeface="Arial" panose="020B0604020202020204" pitchFamily="34" charset="0"/>
              <a:buNone/>
            </a:pPr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A069929-465A-BF21-B004-B3BC25801994}"/>
              </a:ext>
            </a:extLst>
          </p:cNvPr>
          <p:cNvSpPr txBox="1">
            <a:spLocks/>
          </p:cNvSpPr>
          <p:nvPr/>
        </p:nvSpPr>
        <p:spPr>
          <a:xfrm>
            <a:off x="914400" y="2726340"/>
            <a:ext cx="9027042" cy="3024053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panose="020B0604020202020204" pitchFamily="34" charset="0"/>
              <a:buNone/>
            </a:pPr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58B7FC-BA4D-5B88-4344-03ACD9187196}"/>
              </a:ext>
            </a:extLst>
          </p:cNvPr>
          <p:cNvSpPr txBox="1"/>
          <p:nvPr/>
        </p:nvSpPr>
        <p:spPr>
          <a:xfrm>
            <a:off x="914400" y="1863130"/>
            <a:ext cx="103604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The value that an item has to an organization as it sits in a site and warehouse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This is the value an organization defines based on the value it holds during different phases of its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Examples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On its own as a finished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Raw material as an input for manufacturing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Manufactured good- calculated based on how it was produced and valued internally</a:t>
            </a:r>
          </a:p>
        </p:txBody>
      </p:sp>
    </p:spTree>
    <p:extLst>
      <p:ext uri="{BB962C8B-B14F-4D97-AF65-F5344CB8AC3E}">
        <p14:creationId xmlns:p14="http://schemas.microsoft.com/office/powerpoint/2010/main" val="21086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BF26D-6E88-6DB3-6AC2-CB179F57E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Physical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8EFC6-5446-F332-6CD2-3C6E67527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096974"/>
            <a:ext cx="11277600" cy="954541"/>
          </a:xfrm>
        </p:spPr>
        <p:txBody>
          <a:bodyPr/>
          <a:lstStyle/>
          <a:p>
            <a:pPr marL="0" lvl="2" indent="0">
              <a:buNone/>
            </a:pPr>
            <a:r>
              <a:rPr lang="en-US" sz="2800" b="1"/>
              <a:t>Where does it come from in Dynamics?</a:t>
            </a:r>
          </a:p>
          <a:p>
            <a:pPr lvl="2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DAFED-3977-1DC3-8AB6-E9A9C6FF525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46292-0E10-7C21-CFCC-8E157AE4D4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53"/>
          <a:stretch/>
        </p:blipFill>
        <p:spPr>
          <a:xfrm>
            <a:off x="727188" y="2200940"/>
            <a:ext cx="4377218" cy="3812296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11DDD1-4240-B20E-1763-CD11C28A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994" y="3224091"/>
            <a:ext cx="6502850" cy="1765994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56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BF26D-6E88-6DB3-6AC2-CB179F57E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Physical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8EFC6-5446-F332-6CD2-3C6E67527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88" y="1096974"/>
            <a:ext cx="11277600" cy="954541"/>
          </a:xfrm>
        </p:spPr>
        <p:txBody>
          <a:bodyPr/>
          <a:lstStyle/>
          <a:p>
            <a:pPr marL="0" lvl="2" indent="0">
              <a:buNone/>
            </a:pPr>
            <a:r>
              <a:rPr lang="en-US" sz="2800" b="1"/>
              <a:t>Where does it come from in Dynamics?</a:t>
            </a:r>
          </a:p>
          <a:p>
            <a:pPr lvl="2"/>
            <a:endParaRPr lang="en-US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DAFED-3977-1DC3-8AB6-E9A9C6FF525F}"/>
              </a:ext>
            </a:extLst>
          </p:cNvPr>
          <p:cNvSpPr/>
          <p:nvPr/>
        </p:nvSpPr>
        <p:spPr>
          <a:xfrm>
            <a:off x="248094" y="92148"/>
            <a:ext cx="479094" cy="765544"/>
          </a:xfrm>
          <a:prstGeom prst="rect">
            <a:avLst/>
          </a:prstGeom>
          <a:solidFill>
            <a:srgbClr val="0F5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CCA63-9402-93B6-5848-C2CA2147A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73" y="2290797"/>
            <a:ext cx="11111653" cy="2945033"/>
          </a:xfrm>
          <a:prstGeom prst="rect">
            <a:avLst/>
          </a:prstGeom>
          <a:ln w="38100" cap="sq">
            <a:solidFill>
              <a:srgbClr val="346D0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97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93C5163E57D4A88BB68A51F53AA59" ma:contentTypeVersion="2" ma:contentTypeDescription="Create a new document." ma:contentTypeScope="" ma:versionID="384ba8a273c7878c9ddcfd1c361a3de0">
  <xsd:schema xmlns:xsd="http://www.w3.org/2001/XMLSchema" xmlns:xs="http://www.w3.org/2001/XMLSchema" xmlns:p="http://schemas.microsoft.com/office/2006/metadata/properties" xmlns:ns2="4d4ae532-c9af-414b-83ae-bfdb60186bbd" targetNamespace="http://schemas.microsoft.com/office/2006/metadata/properties" ma:root="true" ma:fieldsID="1bc7f5370fa51bc9176e29f6a7ffc223" ns2:_="">
    <xsd:import namespace="4d4ae532-c9af-414b-83ae-bfdb60186b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ae532-c9af-414b-83ae-bfdb60186b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5F95E0-060C-480F-BECE-21EB9BDF0E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A9E1F9-476C-4F9B-B699-BDFA95D9AE6F}">
  <ds:schemaRefs>
    <ds:schemaRef ds:uri="4d4ae532-c9af-414b-83ae-bfdb60186b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BA09A9-3489-4C42-B4F5-9A0BE271819B}">
  <ds:schemaRefs>
    <ds:schemaRef ds:uri="http://purl.org/dc/dcmitype/"/>
    <ds:schemaRef ds:uri="4d4ae532-c9af-414b-83ae-bfdb60186bb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3416</Words>
  <Application>Microsoft Office PowerPoint</Application>
  <PresentationFormat>Widescreen</PresentationFormat>
  <Paragraphs>1031</Paragraphs>
  <Slides>57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Calibri</vt:lpstr>
      <vt:lpstr>Monotype Corsiva</vt:lpstr>
      <vt:lpstr>Poppins SemiBold</vt:lpstr>
      <vt:lpstr>Wingdings</vt:lpstr>
      <vt:lpstr>Arial</vt:lpstr>
      <vt:lpstr>Segoe UI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Back</dc:creator>
  <cp:lastModifiedBy>Madeline Merced</cp:lastModifiedBy>
  <cp:revision>1</cp:revision>
  <dcterms:created xsi:type="dcterms:W3CDTF">2022-08-19T20:03:53Z</dcterms:created>
  <dcterms:modified xsi:type="dcterms:W3CDTF">2022-10-07T19:42:55Z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0x01010032193C5163E57D4A88BB68A51F53AA59</vt:lpwstr>
  </property>
</Properties>
</file>